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96" r:id="rId1"/>
  </p:sldMasterIdLst>
  <p:notesMasterIdLst>
    <p:notesMasterId r:id="rId65"/>
  </p:notesMasterIdLst>
  <p:sldIdLst>
    <p:sldId id="256" r:id="rId2"/>
    <p:sldId id="306" r:id="rId3"/>
    <p:sldId id="307" r:id="rId4"/>
    <p:sldId id="309" r:id="rId5"/>
    <p:sldId id="310" r:id="rId6"/>
    <p:sldId id="302" r:id="rId7"/>
    <p:sldId id="303" r:id="rId8"/>
    <p:sldId id="304" r:id="rId9"/>
    <p:sldId id="305" r:id="rId10"/>
    <p:sldId id="271" r:id="rId11"/>
    <p:sldId id="317" r:id="rId12"/>
    <p:sldId id="318" r:id="rId13"/>
    <p:sldId id="319" r:id="rId14"/>
    <p:sldId id="320" r:id="rId15"/>
    <p:sldId id="321" r:id="rId16"/>
    <p:sldId id="259" r:id="rId17"/>
    <p:sldId id="262" r:id="rId18"/>
    <p:sldId id="261" r:id="rId19"/>
    <p:sldId id="263" r:id="rId20"/>
    <p:sldId id="264" r:id="rId21"/>
    <p:sldId id="265" r:id="rId22"/>
    <p:sldId id="299" r:id="rId23"/>
    <p:sldId id="300" r:id="rId24"/>
    <p:sldId id="292" r:id="rId25"/>
    <p:sldId id="293" r:id="rId26"/>
    <p:sldId id="294" r:id="rId27"/>
    <p:sldId id="296" r:id="rId28"/>
    <p:sldId id="272" r:id="rId29"/>
    <p:sldId id="311" r:id="rId30"/>
    <p:sldId id="266" r:id="rId31"/>
    <p:sldId id="267" r:id="rId32"/>
    <p:sldId id="268" r:id="rId33"/>
    <p:sldId id="308" r:id="rId34"/>
    <p:sldId id="269" r:id="rId35"/>
    <p:sldId id="270" r:id="rId36"/>
    <p:sldId id="260" r:id="rId37"/>
    <p:sldId id="289" r:id="rId38"/>
    <p:sldId id="278" r:id="rId39"/>
    <p:sldId id="277" r:id="rId40"/>
    <p:sldId id="280" r:id="rId41"/>
    <p:sldId id="279" r:id="rId42"/>
    <p:sldId id="295" r:id="rId43"/>
    <p:sldId id="312" r:id="rId44"/>
    <p:sldId id="313" r:id="rId45"/>
    <p:sldId id="315" r:id="rId46"/>
    <p:sldId id="316" r:id="rId47"/>
    <p:sldId id="273" r:id="rId48"/>
    <p:sldId id="298" r:id="rId49"/>
    <p:sldId id="297" r:id="rId50"/>
    <p:sldId id="291" r:id="rId51"/>
    <p:sldId id="290" r:id="rId52"/>
    <p:sldId id="274" r:id="rId53"/>
    <p:sldId id="275" r:id="rId54"/>
    <p:sldId id="276" r:id="rId55"/>
    <p:sldId id="281" r:id="rId56"/>
    <p:sldId id="282" r:id="rId57"/>
    <p:sldId id="283" r:id="rId58"/>
    <p:sldId id="284" r:id="rId59"/>
    <p:sldId id="285" r:id="rId60"/>
    <p:sldId id="286" r:id="rId61"/>
    <p:sldId id="287" r:id="rId62"/>
    <p:sldId id="288" r:id="rId63"/>
    <p:sldId id="314" r:id="rId64"/>
  </p:sldIdLst>
  <p:sldSz cx="4114800" cy="6400800"/>
  <p:notesSz cx="7023100" cy="9309100"/>
  <p:defaultTextStyle>
    <a:defPPr>
      <a:defRPr lang="en-US"/>
    </a:defPPr>
    <a:lvl1pPr marL="0" algn="l" defTabSz="600586" rtl="0" eaLnBrk="1" latinLnBrk="0" hangingPunct="1">
      <a:defRPr sz="1183" kern="1200">
        <a:solidFill>
          <a:schemeClr val="tx1"/>
        </a:solidFill>
        <a:latin typeface="+mn-lt"/>
        <a:ea typeface="+mn-ea"/>
        <a:cs typeface="+mn-cs"/>
      </a:defRPr>
    </a:lvl1pPr>
    <a:lvl2pPr marL="300294" algn="l" defTabSz="600586" rtl="0" eaLnBrk="1" latinLnBrk="0" hangingPunct="1">
      <a:defRPr sz="1183" kern="1200">
        <a:solidFill>
          <a:schemeClr val="tx1"/>
        </a:solidFill>
        <a:latin typeface="+mn-lt"/>
        <a:ea typeface="+mn-ea"/>
        <a:cs typeface="+mn-cs"/>
      </a:defRPr>
    </a:lvl2pPr>
    <a:lvl3pPr marL="600586" algn="l" defTabSz="600586" rtl="0" eaLnBrk="1" latinLnBrk="0" hangingPunct="1">
      <a:defRPr sz="1183" kern="1200">
        <a:solidFill>
          <a:schemeClr val="tx1"/>
        </a:solidFill>
        <a:latin typeface="+mn-lt"/>
        <a:ea typeface="+mn-ea"/>
        <a:cs typeface="+mn-cs"/>
      </a:defRPr>
    </a:lvl3pPr>
    <a:lvl4pPr marL="900878" algn="l" defTabSz="600586" rtl="0" eaLnBrk="1" latinLnBrk="0" hangingPunct="1">
      <a:defRPr sz="1183" kern="1200">
        <a:solidFill>
          <a:schemeClr val="tx1"/>
        </a:solidFill>
        <a:latin typeface="+mn-lt"/>
        <a:ea typeface="+mn-ea"/>
        <a:cs typeface="+mn-cs"/>
      </a:defRPr>
    </a:lvl4pPr>
    <a:lvl5pPr marL="1201173" algn="l" defTabSz="600586" rtl="0" eaLnBrk="1" latinLnBrk="0" hangingPunct="1">
      <a:defRPr sz="1183" kern="1200">
        <a:solidFill>
          <a:schemeClr val="tx1"/>
        </a:solidFill>
        <a:latin typeface="+mn-lt"/>
        <a:ea typeface="+mn-ea"/>
        <a:cs typeface="+mn-cs"/>
      </a:defRPr>
    </a:lvl5pPr>
    <a:lvl6pPr marL="1501467" algn="l" defTabSz="600586" rtl="0" eaLnBrk="1" latinLnBrk="0" hangingPunct="1">
      <a:defRPr sz="1183" kern="1200">
        <a:solidFill>
          <a:schemeClr val="tx1"/>
        </a:solidFill>
        <a:latin typeface="+mn-lt"/>
        <a:ea typeface="+mn-ea"/>
        <a:cs typeface="+mn-cs"/>
      </a:defRPr>
    </a:lvl6pPr>
    <a:lvl7pPr marL="1801759" algn="l" defTabSz="600586" rtl="0" eaLnBrk="1" latinLnBrk="0" hangingPunct="1">
      <a:defRPr sz="1183" kern="1200">
        <a:solidFill>
          <a:schemeClr val="tx1"/>
        </a:solidFill>
        <a:latin typeface="+mn-lt"/>
        <a:ea typeface="+mn-ea"/>
        <a:cs typeface="+mn-cs"/>
      </a:defRPr>
    </a:lvl7pPr>
    <a:lvl8pPr marL="2102051" algn="l" defTabSz="600586" rtl="0" eaLnBrk="1" latinLnBrk="0" hangingPunct="1">
      <a:defRPr sz="1183" kern="1200">
        <a:solidFill>
          <a:schemeClr val="tx1"/>
        </a:solidFill>
        <a:latin typeface="+mn-lt"/>
        <a:ea typeface="+mn-ea"/>
        <a:cs typeface="+mn-cs"/>
      </a:defRPr>
    </a:lvl8pPr>
    <a:lvl9pPr marL="2402345" algn="l" defTabSz="600586" rtl="0" eaLnBrk="1" latinLnBrk="0" hangingPunct="1">
      <a:defRPr sz="1183" kern="1200">
        <a:solidFill>
          <a:schemeClr val="tx1"/>
        </a:solidFill>
        <a:latin typeface="+mn-lt"/>
        <a:ea typeface="+mn-ea"/>
        <a:cs typeface="+mn-cs"/>
      </a:defRPr>
    </a:lvl9pPr>
  </p:defaultTextStyle>
  <p:modifyVerifier cryptProviderType="rsaAES" cryptAlgorithmClass="hash" cryptAlgorithmType="typeAny" cryptAlgorithmSid="14" spinCount="100000" saltData="JPXex5mPSwEWrWbqaKScxg==" hashData="EnCbUy745PtmfUpMg2dNEBgZdEuDJRISxGG26mhdftDOP3NMAWnEK2ZapjvKJhzk4/C0x6ujCNmQ+rgCUeGSw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7" autoAdjust="0"/>
    <p:restoredTop sz="94660"/>
  </p:normalViewPr>
  <p:slideViewPr>
    <p:cSldViewPr snapToGrid="0">
      <p:cViewPr>
        <p:scale>
          <a:sx n="166" d="100"/>
          <a:sy n="166" d="100"/>
        </p:scale>
        <p:origin x="456" y="-2748"/>
      </p:cViewPr>
      <p:guideLst/>
    </p:cSldViewPr>
  </p:slideViewPr>
  <p:notesTextViewPr>
    <p:cViewPr>
      <p:scale>
        <a:sx n="1" d="1"/>
        <a:sy n="1" d="1"/>
      </p:scale>
      <p:origin x="0" y="0"/>
    </p:cViewPr>
  </p:notesTextViewPr>
  <p:notesViewPr>
    <p:cSldViewPr snapToGrid="0">
      <p:cViewPr varScale="1">
        <p:scale>
          <a:sx n="86" d="100"/>
          <a:sy n="86"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E737610F-A0F3-45BA-AE46-87447D7F920E}" type="datetimeFigureOut">
              <a:rPr lang="en-US" smtClean="0"/>
              <a:t>1/7/2019</a:t>
            </a:fld>
            <a:endParaRPr lang="en-US"/>
          </a:p>
        </p:txBody>
      </p:sp>
      <p:sp>
        <p:nvSpPr>
          <p:cNvPr id="4" name="Slide Image Placeholder 3"/>
          <p:cNvSpPr>
            <a:spLocks noGrp="1" noRot="1" noChangeAspect="1"/>
          </p:cNvSpPr>
          <p:nvPr>
            <p:ph type="sldImg" idx="2"/>
          </p:nvPr>
        </p:nvSpPr>
        <p:spPr>
          <a:xfrm>
            <a:off x="2501900" y="1163638"/>
            <a:ext cx="2019300"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C5A10AF1-FF8E-49AE-917E-F7777697A154}" type="slidenum">
              <a:rPr lang="en-US" smtClean="0"/>
              <a:t>‹#›</a:t>
            </a:fld>
            <a:endParaRPr lang="en-US"/>
          </a:p>
        </p:txBody>
      </p:sp>
    </p:spTree>
    <p:extLst>
      <p:ext uri="{BB962C8B-B14F-4D97-AF65-F5344CB8AC3E}">
        <p14:creationId xmlns:p14="http://schemas.microsoft.com/office/powerpoint/2010/main" val="3559351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10AF1-FF8E-49AE-917E-F7777697A154}" type="slidenum">
              <a:rPr lang="en-US" smtClean="0"/>
              <a:t>1</a:t>
            </a:fld>
            <a:endParaRPr lang="en-US"/>
          </a:p>
        </p:txBody>
      </p:sp>
    </p:spTree>
    <p:extLst>
      <p:ext uri="{BB962C8B-B14F-4D97-AF65-F5344CB8AC3E}">
        <p14:creationId xmlns:p14="http://schemas.microsoft.com/office/powerpoint/2010/main" val="1543483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10AF1-FF8E-49AE-917E-F7777697A154}" type="slidenum">
              <a:rPr lang="en-US" smtClean="0"/>
              <a:t>15</a:t>
            </a:fld>
            <a:endParaRPr lang="en-US"/>
          </a:p>
        </p:txBody>
      </p:sp>
    </p:spTree>
    <p:extLst>
      <p:ext uri="{BB962C8B-B14F-4D97-AF65-F5344CB8AC3E}">
        <p14:creationId xmlns:p14="http://schemas.microsoft.com/office/powerpoint/2010/main" val="590429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8610" y="1047539"/>
            <a:ext cx="3497580" cy="2228427"/>
          </a:xfrm>
        </p:spPr>
        <p:txBody>
          <a:bodyPr anchor="b"/>
          <a:lstStyle>
            <a:lvl1pPr algn="ctr">
              <a:defRPr sz="2700"/>
            </a:lvl1pPr>
          </a:lstStyle>
          <a:p>
            <a:r>
              <a:rPr lang="en-US" smtClean="0"/>
              <a:t>Click to edit Master title style</a:t>
            </a:r>
            <a:endParaRPr lang="en-US" dirty="0"/>
          </a:p>
        </p:txBody>
      </p:sp>
      <p:sp>
        <p:nvSpPr>
          <p:cNvPr id="3" name="Subtitle 2"/>
          <p:cNvSpPr>
            <a:spLocks noGrp="1"/>
          </p:cNvSpPr>
          <p:nvPr>
            <p:ph type="subTitle" idx="1"/>
          </p:nvPr>
        </p:nvSpPr>
        <p:spPr>
          <a:xfrm>
            <a:off x="514350" y="3361902"/>
            <a:ext cx="3086100" cy="1545378"/>
          </a:xfrm>
        </p:spPr>
        <p:txBody>
          <a:bodyPr/>
          <a:lstStyle>
            <a:lvl1pPr marL="0" indent="0" algn="ctr">
              <a:buNone/>
              <a:defRPr sz="1080"/>
            </a:lvl1pPr>
            <a:lvl2pPr marL="205740" indent="0" algn="ctr">
              <a:buNone/>
              <a:defRPr sz="900"/>
            </a:lvl2pPr>
            <a:lvl3pPr marL="411480" indent="0" algn="ctr">
              <a:buNone/>
              <a:defRPr sz="810"/>
            </a:lvl3pPr>
            <a:lvl4pPr marL="617220" indent="0" algn="ctr">
              <a:buNone/>
              <a:defRPr sz="720"/>
            </a:lvl4pPr>
            <a:lvl5pPr marL="822960" indent="0" algn="ctr">
              <a:buNone/>
              <a:defRPr sz="720"/>
            </a:lvl5pPr>
            <a:lvl6pPr marL="1028700" indent="0" algn="ctr">
              <a:buNone/>
              <a:defRPr sz="720"/>
            </a:lvl6pPr>
            <a:lvl7pPr marL="1234440" indent="0" algn="ctr">
              <a:buNone/>
              <a:defRPr sz="720"/>
            </a:lvl7pPr>
            <a:lvl8pPr marL="1440180" indent="0" algn="ctr">
              <a:buNone/>
              <a:defRPr sz="720"/>
            </a:lvl8pPr>
            <a:lvl9pPr marL="1645920" indent="0" algn="ctr">
              <a:buNone/>
              <a:defRPr sz="72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16016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3169824" y="-614"/>
            <a:ext cx="925830" cy="340783"/>
          </a:xfrm>
          <a:prstGeom prst="rect">
            <a:avLst/>
          </a:prstGeom>
        </p:spPr>
        <p:txBody>
          <a:bodyPr/>
          <a:lstStyle/>
          <a:p>
            <a:fld id="{1A05E389-BD0C-4476-81A1-636280216220}" type="slidenum">
              <a:rPr lang="en-US" smtClean="0"/>
              <a:t>‹#›</a:t>
            </a:fld>
            <a:endParaRPr lang="en-US"/>
          </a:p>
        </p:txBody>
      </p:sp>
    </p:spTree>
    <p:extLst>
      <p:ext uri="{BB962C8B-B14F-4D97-AF65-F5344CB8AC3E}">
        <p14:creationId xmlns:p14="http://schemas.microsoft.com/office/powerpoint/2010/main" val="2019225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44654" y="340783"/>
            <a:ext cx="887254" cy="542438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2893" y="340783"/>
            <a:ext cx="2610326" cy="54243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3169824" y="-614"/>
            <a:ext cx="925830" cy="340783"/>
          </a:xfrm>
          <a:prstGeom prst="rect">
            <a:avLst/>
          </a:prstGeom>
        </p:spPr>
        <p:txBody>
          <a:bodyPr/>
          <a:lstStyle/>
          <a:p>
            <a:fld id="{1A05E389-BD0C-4476-81A1-636280216220}" type="slidenum">
              <a:rPr lang="en-US" smtClean="0"/>
              <a:t>‹#›</a:t>
            </a:fld>
            <a:endParaRPr lang="en-US"/>
          </a:p>
        </p:txBody>
      </p:sp>
    </p:spTree>
    <p:extLst>
      <p:ext uri="{BB962C8B-B14F-4D97-AF65-F5344CB8AC3E}">
        <p14:creationId xmlns:p14="http://schemas.microsoft.com/office/powerpoint/2010/main" val="126620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170287" y="1292463"/>
            <a:ext cx="3744897" cy="50100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2"/>
          </p:nvPr>
        </p:nvSpPr>
        <p:spPr>
          <a:xfrm>
            <a:off x="3725362" y="531797"/>
            <a:ext cx="379288" cy="340783"/>
          </a:xfrm>
          <a:prstGeom prst="rect">
            <a:avLst/>
          </a:prstGeom>
        </p:spPr>
        <p:txBody>
          <a:bodyPr/>
          <a:lstStyle/>
          <a:p>
            <a:fld id="{1A05E389-BD0C-4476-81A1-636280216220}" type="slidenum">
              <a:rPr lang="en-US" smtClean="0"/>
              <a:t>‹#›</a:t>
            </a:fld>
            <a:endParaRPr lang="en-US"/>
          </a:p>
        </p:txBody>
      </p:sp>
    </p:spTree>
    <p:extLst>
      <p:ext uri="{BB962C8B-B14F-4D97-AF65-F5344CB8AC3E}">
        <p14:creationId xmlns:p14="http://schemas.microsoft.com/office/powerpoint/2010/main" val="20022552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0750" y="1595757"/>
            <a:ext cx="3549015" cy="2662555"/>
          </a:xfrm>
        </p:spPr>
        <p:txBody>
          <a:bodyPr anchor="b"/>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280750" y="4283500"/>
            <a:ext cx="3549015" cy="1400175"/>
          </a:xfrm>
        </p:spPr>
        <p:txBody>
          <a:bodyPr/>
          <a:lstStyle>
            <a:lvl1pPr marL="0" indent="0">
              <a:buNone/>
              <a:defRPr sz="1080">
                <a:solidFill>
                  <a:schemeClr val="tx1"/>
                </a:solidFill>
              </a:defRPr>
            </a:lvl1pPr>
            <a:lvl2pPr marL="205740" indent="0">
              <a:buNone/>
              <a:defRPr sz="900">
                <a:solidFill>
                  <a:schemeClr val="tx1">
                    <a:tint val="75000"/>
                  </a:schemeClr>
                </a:solidFill>
              </a:defRPr>
            </a:lvl2pPr>
            <a:lvl3pPr marL="411480" indent="0">
              <a:buNone/>
              <a:defRPr sz="810">
                <a:solidFill>
                  <a:schemeClr val="tx1">
                    <a:tint val="75000"/>
                  </a:schemeClr>
                </a:solidFill>
              </a:defRPr>
            </a:lvl3pPr>
            <a:lvl4pPr marL="617220" indent="0">
              <a:buNone/>
              <a:defRPr sz="720">
                <a:solidFill>
                  <a:schemeClr val="tx1">
                    <a:tint val="75000"/>
                  </a:schemeClr>
                </a:solidFill>
              </a:defRPr>
            </a:lvl4pPr>
            <a:lvl5pPr marL="822960" indent="0">
              <a:buNone/>
              <a:defRPr sz="720">
                <a:solidFill>
                  <a:schemeClr val="tx1">
                    <a:tint val="75000"/>
                  </a:schemeClr>
                </a:solidFill>
              </a:defRPr>
            </a:lvl5pPr>
            <a:lvl6pPr marL="1028700" indent="0">
              <a:buNone/>
              <a:defRPr sz="720">
                <a:solidFill>
                  <a:schemeClr val="tx1">
                    <a:tint val="75000"/>
                  </a:schemeClr>
                </a:solidFill>
              </a:defRPr>
            </a:lvl6pPr>
            <a:lvl7pPr marL="1234440" indent="0">
              <a:buNone/>
              <a:defRPr sz="720">
                <a:solidFill>
                  <a:schemeClr val="tx1">
                    <a:tint val="75000"/>
                  </a:schemeClr>
                </a:solidFill>
              </a:defRPr>
            </a:lvl7pPr>
            <a:lvl8pPr marL="1440180" indent="0">
              <a:buNone/>
              <a:defRPr sz="720">
                <a:solidFill>
                  <a:schemeClr val="tx1">
                    <a:tint val="75000"/>
                  </a:schemeClr>
                </a:solidFill>
              </a:defRPr>
            </a:lvl8pPr>
            <a:lvl9pPr marL="1645920" indent="0">
              <a:buNone/>
              <a:defRPr sz="7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3547131" y="456586"/>
            <a:ext cx="379288" cy="340783"/>
          </a:xfrm>
          <a:prstGeom prst="rect">
            <a:avLst/>
          </a:prstGeom>
        </p:spPr>
        <p:txBody>
          <a:bodyPr/>
          <a:lstStyle/>
          <a:p>
            <a:fld id="{1A05E389-BD0C-4476-81A1-636280216220}" type="slidenum">
              <a:rPr lang="en-US" smtClean="0"/>
              <a:t>‹#›</a:t>
            </a:fld>
            <a:endParaRPr lang="en-US"/>
          </a:p>
        </p:txBody>
      </p:sp>
    </p:spTree>
    <p:extLst>
      <p:ext uri="{BB962C8B-B14F-4D97-AF65-F5344CB8AC3E}">
        <p14:creationId xmlns:p14="http://schemas.microsoft.com/office/powerpoint/2010/main" val="3942005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82893" y="1703917"/>
            <a:ext cx="1748790" cy="40612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083118" y="1703917"/>
            <a:ext cx="1748790" cy="40612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3524047" y="464166"/>
            <a:ext cx="391138" cy="340783"/>
          </a:xfrm>
          <a:prstGeom prst="rect">
            <a:avLst/>
          </a:prstGeom>
        </p:spPr>
        <p:txBody>
          <a:bodyPr/>
          <a:lstStyle/>
          <a:p>
            <a:fld id="{1A05E389-BD0C-4476-81A1-636280216220}" type="slidenum">
              <a:rPr lang="en-US" smtClean="0"/>
              <a:t>‹#›</a:t>
            </a:fld>
            <a:endParaRPr lang="en-US"/>
          </a:p>
        </p:txBody>
      </p:sp>
    </p:spTree>
    <p:extLst>
      <p:ext uri="{BB962C8B-B14F-4D97-AF65-F5344CB8AC3E}">
        <p14:creationId xmlns:p14="http://schemas.microsoft.com/office/powerpoint/2010/main" val="210764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3428" y="340785"/>
            <a:ext cx="3549015" cy="123719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83429" y="1569085"/>
            <a:ext cx="1740753" cy="768985"/>
          </a:xfrm>
        </p:spPr>
        <p:txBody>
          <a:bodyPr anchor="b"/>
          <a:lstStyle>
            <a:lvl1pPr marL="0" indent="0">
              <a:buNone/>
              <a:defRPr sz="1080" b="1"/>
            </a:lvl1pPr>
            <a:lvl2pPr marL="205740" indent="0">
              <a:buNone/>
              <a:defRPr sz="900" b="1"/>
            </a:lvl2pPr>
            <a:lvl3pPr marL="411480" indent="0">
              <a:buNone/>
              <a:defRPr sz="810" b="1"/>
            </a:lvl3pPr>
            <a:lvl4pPr marL="617220" indent="0">
              <a:buNone/>
              <a:defRPr sz="720" b="1"/>
            </a:lvl4pPr>
            <a:lvl5pPr marL="822960" indent="0">
              <a:buNone/>
              <a:defRPr sz="720" b="1"/>
            </a:lvl5pPr>
            <a:lvl6pPr marL="1028700" indent="0">
              <a:buNone/>
              <a:defRPr sz="720" b="1"/>
            </a:lvl6pPr>
            <a:lvl7pPr marL="1234440" indent="0">
              <a:buNone/>
              <a:defRPr sz="720" b="1"/>
            </a:lvl7pPr>
            <a:lvl8pPr marL="1440180" indent="0">
              <a:buNone/>
              <a:defRPr sz="720" b="1"/>
            </a:lvl8pPr>
            <a:lvl9pPr marL="1645920" indent="0">
              <a:buNone/>
              <a:defRPr sz="720" b="1"/>
            </a:lvl9pPr>
          </a:lstStyle>
          <a:p>
            <a:pPr lvl="0"/>
            <a:r>
              <a:rPr lang="en-US" smtClean="0"/>
              <a:t>Click to edit Master text styles</a:t>
            </a:r>
          </a:p>
        </p:txBody>
      </p:sp>
      <p:sp>
        <p:nvSpPr>
          <p:cNvPr id="4" name="Content Placeholder 3"/>
          <p:cNvSpPr>
            <a:spLocks noGrp="1"/>
          </p:cNvSpPr>
          <p:nvPr>
            <p:ph sz="half" idx="2"/>
          </p:nvPr>
        </p:nvSpPr>
        <p:spPr>
          <a:xfrm>
            <a:off x="283429" y="2338070"/>
            <a:ext cx="1740753" cy="3438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083118" y="1569085"/>
            <a:ext cx="1749326" cy="768985"/>
          </a:xfrm>
        </p:spPr>
        <p:txBody>
          <a:bodyPr anchor="b"/>
          <a:lstStyle>
            <a:lvl1pPr marL="0" indent="0">
              <a:buNone/>
              <a:defRPr sz="1080" b="1"/>
            </a:lvl1pPr>
            <a:lvl2pPr marL="205740" indent="0">
              <a:buNone/>
              <a:defRPr sz="900" b="1"/>
            </a:lvl2pPr>
            <a:lvl3pPr marL="411480" indent="0">
              <a:buNone/>
              <a:defRPr sz="810" b="1"/>
            </a:lvl3pPr>
            <a:lvl4pPr marL="617220" indent="0">
              <a:buNone/>
              <a:defRPr sz="720" b="1"/>
            </a:lvl4pPr>
            <a:lvl5pPr marL="822960" indent="0">
              <a:buNone/>
              <a:defRPr sz="720" b="1"/>
            </a:lvl5pPr>
            <a:lvl6pPr marL="1028700" indent="0">
              <a:buNone/>
              <a:defRPr sz="720" b="1"/>
            </a:lvl6pPr>
            <a:lvl7pPr marL="1234440" indent="0">
              <a:buNone/>
              <a:defRPr sz="720" b="1"/>
            </a:lvl7pPr>
            <a:lvl8pPr marL="1440180" indent="0">
              <a:buNone/>
              <a:defRPr sz="720" b="1"/>
            </a:lvl8pPr>
            <a:lvl9pPr marL="1645920" indent="0">
              <a:buNone/>
              <a:defRPr sz="720" b="1"/>
            </a:lvl9pPr>
          </a:lstStyle>
          <a:p>
            <a:pPr lvl="0"/>
            <a:r>
              <a:rPr lang="en-US" smtClean="0"/>
              <a:t>Click to edit Master text styles</a:t>
            </a:r>
          </a:p>
        </p:txBody>
      </p:sp>
      <p:sp>
        <p:nvSpPr>
          <p:cNvPr id="6" name="Content Placeholder 5"/>
          <p:cNvSpPr>
            <a:spLocks noGrp="1"/>
          </p:cNvSpPr>
          <p:nvPr>
            <p:ph sz="quarter" idx="4"/>
          </p:nvPr>
        </p:nvSpPr>
        <p:spPr>
          <a:xfrm>
            <a:off x="2083118" y="2338070"/>
            <a:ext cx="1749326" cy="3438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3169824" y="-614"/>
            <a:ext cx="925830" cy="340783"/>
          </a:xfrm>
          <a:prstGeom prst="rect">
            <a:avLst/>
          </a:prstGeom>
        </p:spPr>
        <p:txBody>
          <a:bodyPr/>
          <a:lstStyle/>
          <a:p>
            <a:fld id="{1A05E389-BD0C-4476-81A1-636280216220}" type="slidenum">
              <a:rPr lang="en-US" smtClean="0"/>
              <a:t>‹#›</a:t>
            </a:fld>
            <a:endParaRPr lang="en-US"/>
          </a:p>
        </p:txBody>
      </p:sp>
    </p:spTree>
    <p:extLst>
      <p:ext uri="{BB962C8B-B14F-4D97-AF65-F5344CB8AC3E}">
        <p14:creationId xmlns:p14="http://schemas.microsoft.com/office/powerpoint/2010/main" val="2882072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3169824" y="-614"/>
            <a:ext cx="925830" cy="340783"/>
          </a:xfrm>
          <a:prstGeom prst="rect">
            <a:avLst/>
          </a:prstGeom>
        </p:spPr>
        <p:txBody>
          <a:bodyPr/>
          <a:lstStyle/>
          <a:p>
            <a:fld id="{1A05E389-BD0C-4476-81A1-636280216220}" type="slidenum">
              <a:rPr lang="en-US" smtClean="0"/>
              <a:t>‹#›</a:t>
            </a:fld>
            <a:endParaRPr lang="en-US"/>
          </a:p>
        </p:txBody>
      </p:sp>
    </p:spTree>
    <p:extLst>
      <p:ext uri="{BB962C8B-B14F-4D97-AF65-F5344CB8AC3E}">
        <p14:creationId xmlns:p14="http://schemas.microsoft.com/office/powerpoint/2010/main" val="1376159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3169824" y="-614"/>
            <a:ext cx="925830" cy="340783"/>
          </a:xfrm>
          <a:prstGeom prst="rect">
            <a:avLst/>
          </a:prstGeom>
        </p:spPr>
        <p:txBody>
          <a:bodyPr/>
          <a:lstStyle/>
          <a:p>
            <a:fld id="{1A05E389-BD0C-4476-81A1-636280216220}" type="slidenum">
              <a:rPr lang="en-US" smtClean="0"/>
              <a:t>‹#›</a:t>
            </a:fld>
            <a:endParaRPr lang="en-US"/>
          </a:p>
        </p:txBody>
      </p:sp>
    </p:spTree>
    <p:extLst>
      <p:ext uri="{BB962C8B-B14F-4D97-AF65-F5344CB8AC3E}">
        <p14:creationId xmlns:p14="http://schemas.microsoft.com/office/powerpoint/2010/main" val="2810390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3429" y="426720"/>
            <a:ext cx="1327130" cy="1493520"/>
          </a:xfrm>
        </p:spPr>
        <p:txBody>
          <a:bodyPr anchor="b"/>
          <a:lstStyle>
            <a:lvl1pPr>
              <a:defRPr sz="1440"/>
            </a:lvl1pPr>
          </a:lstStyle>
          <a:p>
            <a:r>
              <a:rPr lang="en-US" smtClean="0"/>
              <a:t>Click to edit Master title style</a:t>
            </a:r>
            <a:endParaRPr lang="en-US" dirty="0"/>
          </a:p>
        </p:txBody>
      </p:sp>
      <p:sp>
        <p:nvSpPr>
          <p:cNvPr id="3" name="Content Placeholder 2"/>
          <p:cNvSpPr>
            <a:spLocks noGrp="1"/>
          </p:cNvSpPr>
          <p:nvPr>
            <p:ph idx="1"/>
          </p:nvPr>
        </p:nvSpPr>
        <p:spPr>
          <a:xfrm>
            <a:off x="1749326" y="921598"/>
            <a:ext cx="2083118" cy="4548717"/>
          </a:xfrm>
        </p:spPr>
        <p:txBody>
          <a:bodyPr/>
          <a:lstStyle>
            <a:lvl1pPr>
              <a:defRPr sz="1440"/>
            </a:lvl1pPr>
            <a:lvl2pPr>
              <a:defRPr sz="1260"/>
            </a:lvl2pPr>
            <a:lvl3pPr>
              <a:defRPr sz="108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83429" y="1920240"/>
            <a:ext cx="1327130" cy="3557482"/>
          </a:xfrm>
        </p:spPr>
        <p:txBody>
          <a:bodyPr/>
          <a:lstStyle>
            <a:lvl1pPr marL="0" indent="0">
              <a:buNone/>
              <a:defRPr sz="720"/>
            </a:lvl1pPr>
            <a:lvl2pPr marL="205740" indent="0">
              <a:buNone/>
              <a:defRPr sz="630"/>
            </a:lvl2pPr>
            <a:lvl3pPr marL="411480" indent="0">
              <a:buNone/>
              <a:defRPr sz="540"/>
            </a:lvl3pPr>
            <a:lvl4pPr marL="617220" indent="0">
              <a:buNone/>
              <a:defRPr sz="450"/>
            </a:lvl4pPr>
            <a:lvl5pPr marL="822960" indent="0">
              <a:buNone/>
              <a:defRPr sz="450"/>
            </a:lvl5pPr>
            <a:lvl6pPr marL="1028700" indent="0">
              <a:buNone/>
              <a:defRPr sz="450"/>
            </a:lvl6pPr>
            <a:lvl7pPr marL="1234440" indent="0">
              <a:buNone/>
              <a:defRPr sz="450"/>
            </a:lvl7pPr>
            <a:lvl8pPr marL="1440180" indent="0">
              <a:buNone/>
              <a:defRPr sz="450"/>
            </a:lvl8pPr>
            <a:lvl9pPr marL="1645920" indent="0">
              <a:buNone/>
              <a:defRPr sz="4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3169824" y="-614"/>
            <a:ext cx="925830" cy="340783"/>
          </a:xfrm>
          <a:prstGeom prst="rect">
            <a:avLst/>
          </a:prstGeom>
        </p:spPr>
        <p:txBody>
          <a:bodyPr/>
          <a:lstStyle/>
          <a:p>
            <a:fld id="{1A05E389-BD0C-4476-81A1-636280216220}" type="slidenum">
              <a:rPr lang="en-US" smtClean="0"/>
              <a:t>‹#›</a:t>
            </a:fld>
            <a:endParaRPr lang="en-US"/>
          </a:p>
        </p:txBody>
      </p:sp>
    </p:spTree>
    <p:extLst>
      <p:ext uri="{BB962C8B-B14F-4D97-AF65-F5344CB8AC3E}">
        <p14:creationId xmlns:p14="http://schemas.microsoft.com/office/powerpoint/2010/main" val="591651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3429" y="426720"/>
            <a:ext cx="1327130" cy="1493520"/>
          </a:xfrm>
        </p:spPr>
        <p:txBody>
          <a:bodyPr anchor="b"/>
          <a:lstStyle>
            <a:lvl1pPr>
              <a:defRPr sz="14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49326" y="921598"/>
            <a:ext cx="2083118" cy="4548717"/>
          </a:xfrm>
        </p:spPr>
        <p:txBody>
          <a:bodyPr anchor="t"/>
          <a:lstStyle>
            <a:lvl1pPr marL="0" indent="0">
              <a:buNone/>
              <a:defRPr sz="1440"/>
            </a:lvl1pPr>
            <a:lvl2pPr marL="205740" indent="0">
              <a:buNone/>
              <a:defRPr sz="1260"/>
            </a:lvl2pPr>
            <a:lvl3pPr marL="411480" indent="0">
              <a:buNone/>
              <a:defRPr sz="1080"/>
            </a:lvl3pPr>
            <a:lvl4pPr marL="617220" indent="0">
              <a:buNone/>
              <a:defRPr sz="900"/>
            </a:lvl4pPr>
            <a:lvl5pPr marL="822960" indent="0">
              <a:buNone/>
              <a:defRPr sz="900"/>
            </a:lvl5pPr>
            <a:lvl6pPr marL="1028700" indent="0">
              <a:buNone/>
              <a:defRPr sz="900"/>
            </a:lvl6pPr>
            <a:lvl7pPr marL="1234440" indent="0">
              <a:buNone/>
              <a:defRPr sz="900"/>
            </a:lvl7pPr>
            <a:lvl8pPr marL="1440180" indent="0">
              <a:buNone/>
              <a:defRPr sz="900"/>
            </a:lvl8pPr>
            <a:lvl9pPr marL="1645920" indent="0">
              <a:buNone/>
              <a:defRPr sz="900"/>
            </a:lvl9pPr>
          </a:lstStyle>
          <a:p>
            <a:r>
              <a:rPr lang="en-US" smtClean="0"/>
              <a:t>Click icon to add picture</a:t>
            </a:r>
            <a:endParaRPr lang="en-US" dirty="0"/>
          </a:p>
        </p:txBody>
      </p:sp>
      <p:sp>
        <p:nvSpPr>
          <p:cNvPr id="4" name="Text Placeholder 3"/>
          <p:cNvSpPr>
            <a:spLocks noGrp="1"/>
          </p:cNvSpPr>
          <p:nvPr>
            <p:ph type="body" sz="half" idx="2"/>
          </p:nvPr>
        </p:nvSpPr>
        <p:spPr>
          <a:xfrm>
            <a:off x="283429" y="1920240"/>
            <a:ext cx="1327130" cy="3557482"/>
          </a:xfrm>
        </p:spPr>
        <p:txBody>
          <a:bodyPr/>
          <a:lstStyle>
            <a:lvl1pPr marL="0" indent="0">
              <a:buNone/>
              <a:defRPr sz="720"/>
            </a:lvl1pPr>
            <a:lvl2pPr marL="205740" indent="0">
              <a:buNone/>
              <a:defRPr sz="630"/>
            </a:lvl2pPr>
            <a:lvl3pPr marL="411480" indent="0">
              <a:buNone/>
              <a:defRPr sz="540"/>
            </a:lvl3pPr>
            <a:lvl4pPr marL="617220" indent="0">
              <a:buNone/>
              <a:defRPr sz="450"/>
            </a:lvl4pPr>
            <a:lvl5pPr marL="822960" indent="0">
              <a:buNone/>
              <a:defRPr sz="450"/>
            </a:lvl5pPr>
            <a:lvl6pPr marL="1028700" indent="0">
              <a:buNone/>
              <a:defRPr sz="450"/>
            </a:lvl6pPr>
            <a:lvl7pPr marL="1234440" indent="0">
              <a:buNone/>
              <a:defRPr sz="450"/>
            </a:lvl7pPr>
            <a:lvl8pPr marL="1440180" indent="0">
              <a:buNone/>
              <a:defRPr sz="450"/>
            </a:lvl8pPr>
            <a:lvl9pPr marL="1645920" indent="0">
              <a:buNone/>
              <a:defRPr sz="4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3169824" y="-614"/>
            <a:ext cx="925830" cy="340783"/>
          </a:xfrm>
          <a:prstGeom prst="rect">
            <a:avLst/>
          </a:prstGeom>
        </p:spPr>
        <p:txBody>
          <a:bodyPr/>
          <a:lstStyle/>
          <a:p>
            <a:fld id="{1A05E389-BD0C-4476-81A1-636280216220}" type="slidenum">
              <a:rPr lang="en-US" smtClean="0"/>
              <a:t>‹#›</a:t>
            </a:fld>
            <a:endParaRPr lang="en-US"/>
          </a:p>
        </p:txBody>
      </p:sp>
    </p:spTree>
    <p:extLst>
      <p:ext uri="{BB962C8B-B14F-4D97-AF65-F5344CB8AC3E}">
        <p14:creationId xmlns:p14="http://schemas.microsoft.com/office/powerpoint/2010/main" val="3829163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0287" y="804949"/>
            <a:ext cx="3744898" cy="38475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70287" y="1292463"/>
            <a:ext cx="3744897" cy="40612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82893" y="5932595"/>
            <a:ext cx="925830" cy="340783"/>
          </a:xfrm>
          <a:prstGeom prst="rect">
            <a:avLst/>
          </a:prstGeom>
        </p:spPr>
        <p:txBody>
          <a:bodyPr vert="horz" lIns="91440" tIns="45720" rIns="91440" bIns="45720" rtlCol="0" anchor="ctr"/>
          <a:lstStyle>
            <a:lvl1pPr algn="l">
              <a:defRPr sz="54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1363028" y="5932595"/>
            <a:ext cx="1388745" cy="340783"/>
          </a:xfrm>
          <a:prstGeom prst="rect">
            <a:avLst/>
          </a:prstGeom>
        </p:spPr>
        <p:txBody>
          <a:bodyPr vert="horz" lIns="91440" tIns="45720" rIns="91440" bIns="45720" rtlCol="0" anchor="ctr"/>
          <a:lstStyle>
            <a:lvl1pPr algn="ctr">
              <a:defRPr sz="540">
                <a:solidFill>
                  <a:schemeClr val="tx1">
                    <a:tint val="75000"/>
                  </a:schemeClr>
                </a:solidFill>
              </a:defRPr>
            </a:lvl1pPr>
          </a:lstStyle>
          <a:p>
            <a:endParaRPr lang="en-US" dirty="0"/>
          </a:p>
        </p:txBody>
      </p:sp>
      <p:grpSp>
        <p:nvGrpSpPr>
          <p:cNvPr id="7" name="Group 6"/>
          <p:cNvGrpSpPr/>
          <p:nvPr userDrawn="1"/>
        </p:nvGrpSpPr>
        <p:grpSpPr>
          <a:xfrm>
            <a:off x="170287" y="5221"/>
            <a:ext cx="3744898" cy="799728"/>
            <a:chOff x="283803" y="9263"/>
            <a:chExt cx="6241498" cy="1419305"/>
          </a:xfrm>
        </p:grpSpPr>
        <p:pic>
          <p:nvPicPr>
            <p:cNvPr id="8" name="Picture 7"/>
            <p:cNvPicPr>
              <a:picLocks noChangeAspect="1"/>
            </p:cNvPicPr>
            <p:nvPr userDrawn="1"/>
          </p:nvPicPr>
          <p:blipFill>
            <a:blip r:embed="rId13"/>
            <a:stretch>
              <a:fillRect/>
            </a:stretch>
          </p:blipFill>
          <p:spPr>
            <a:xfrm>
              <a:off x="1616127" y="9263"/>
              <a:ext cx="3429946" cy="1419305"/>
            </a:xfrm>
            <a:prstGeom prst="rect">
              <a:avLst/>
            </a:prstGeom>
          </p:spPr>
        </p:pic>
        <p:sp>
          <p:nvSpPr>
            <p:cNvPr id="9" name="Rectangle 8"/>
            <p:cNvSpPr/>
            <p:nvPr userDrawn="1"/>
          </p:nvSpPr>
          <p:spPr>
            <a:xfrm>
              <a:off x="283803" y="231935"/>
              <a:ext cx="1217533" cy="852105"/>
            </a:xfrm>
            <a:prstGeom prst="rect">
              <a:avLst/>
            </a:prstGeom>
            <a:noFill/>
          </p:spPr>
          <p:txBody>
            <a:bodyPr wrap="none" lIns="91440" tIns="45720" rIns="91440" bIns="45720">
              <a:spAutoFit/>
            </a:bodyPr>
            <a:lstStyle/>
            <a:p>
              <a:pPr algn="ctr"/>
              <a:r>
                <a:rPr lang="en-US" sz="2520" b="1" cap="none" spc="0" dirty="0" smtClean="0">
                  <a:ln w="0">
                    <a:solidFill>
                      <a:srgbClr val="FF0000"/>
                    </a:solidFill>
                  </a:ln>
                  <a:gradFill>
                    <a:gsLst>
                      <a:gs pos="21000">
                        <a:srgbClr val="53575C"/>
                      </a:gs>
                      <a:gs pos="88000">
                        <a:srgbClr val="C5C7CA"/>
                      </a:gs>
                    </a:gsLst>
                    <a:lin ang="5400000"/>
                  </a:gradFill>
                  <a:effectLst/>
                </a:rPr>
                <a:t>ARC</a:t>
              </a:r>
              <a:endParaRPr lang="en-US" sz="2520" b="1" cap="none" spc="0" dirty="0">
                <a:ln w="0">
                  <a:solidFill>
                    <a:srgbClr val="FF0000"/>
                  </a:solidFill>
                </a:ln>
                <a:gradFill>
                  <a:gsLst>
                    <a:gs pos="21000">
                      <a:srgbClr val="53575C"/>
                    </a:gs>
                    <a:gs pos="88000">
                      <a:srgbClr val="C5C7CA"/>
                    </a:gs>
                  </a:gsLst>
                  <a:lin ang="5400000"/>
                </a:gradFill>
                <a:effectLst/>
              </a:endParaRPr>
            </a:p>
          </p:txBody>
        </p:sp>
        <p:sp>
          <p:nvSpPr>
            <p:cNvPr id="10" name="Rectangle 9"/>
            <p:cNvSpPr/>
            <p:nvPr userDrawn="1"/>
          </p:nvSpPr>
          <p:spPr>
            <a:xfrm>
              <a:off x="5314499" y="231935"/>
              <a:ext cx="1210802" cy="852105"/>
            </a:xfrm>
            <a:prstGeom prst="rect">
              <a:avLst/>
            </a:prstGeom>
            <a:noFill/>
          </p:spPr>
          <p:txBody>
            <a:bodyPr wrap="none" lIns="91440" tIns="45720" rIns="91440" bIns="45720">
              <a:spAutoFit/>
            </a:bodyPr>
            <a:lstStyle/>
            <a:p>
              <a:pPr algn="ctr"/>
              <a:r>
                <a:rPr lang="en-US" sz="2520" b="1" cap="none" spc="0" dirty="0" smtClean="0">
                  <a:ln w="0">
                    <a:solidFill>
                      <a:srgbClr val="FF0000"/>
                    </a:solidFill>
                  </a:ln>
                  <a:gradFill>
                    <a:gsLst>
                      <a:gs pos="21000">
                        <a:srgbClr val="53575C"/>
                      </a:gs>
                      <a:gs pos="88000">
                        <a:srgbClr val="C5C7CA"/>
                      </a:gs>
                    </a:gsLst>
                    <a:lin ang="5400000"/>
                  </a:gradFill>
                  <a:effectLst/>
                </a:rPr>
                <a:t>SOP</a:t>
              </a:r>
              <a:endParaRPr lang="en-US" sz="2520" b="1" cap="none" spc="0" dirty="0">
                <a:ln w="0">
                  <a:solidFill>
                    <a:srgbClr val="FF0000"/>
                  </a:solidFill>
                </a:ln>
                <a:gradFill>
                  <a:gsLst>
                    <a:gs pos="21000">
                      <a:srgbClr val="53575C"/>
                    </a:gs>
                    <a:gs pos="88000">
                      <a:srgbClr val="C5C7CA"/>
                    </a:gs>
                  </a:gsLst>
                  <a:lin ang="5400000"/>
                </a:gradFill>
                <a:effectLst/>
              </a:endParaRPr>
            </a:p>
          </p:txBody>
        </p:sp>
      </p:grpSp>
      <p:cxnSp>
        <p:nvCxnSpPr>
          <p:cNvPr id="11" name="Straight Connector 10"/>
          <p:cNvCxnSpPr/>
          <p:nvPr userDrawn="1"/>
        </p:nvCxnSpPr>
        <p:spPr>
          <a:xfrm flipH="1">
            <a:off x="0" y="804949"/>
            <a:ext cx="4114800"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0"/>
            <a:ext cx="4114800" cy="64008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3" name="Oval 12"/>
          <p:cNvSpPr/>
          <p:nvPr userDrawn="1"/>
        </p:nvSpPr>
        <p:spPr>
          <a:xfrm>
            <a:off x="-282070" y="267805"/>
            <a:ext cx="120770" cy="137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14" name="Oval 13"/>
          <p:cNvSpPr/>
          <p:nvPr userDrawn="1"/>
        </p:nvSpPr>
        <p:spPr>
          <a:xfrm>
            <a:off x="-320385" y="3063120"/>
            <a:ext cx="120770" cy="137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15" name="Oval 14"/>
          <p:cNvSpPr/>
          <p:nvPr userDrawn="1"/>
        </p:nvSpPr>
        <p:spPr>
          <a:xfrm>
            <a:off x="-322601" y="6034346"/>
            <a:ext cx="120770" cy="137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Tree>
    <p:extLst>
      <p:ext uri="{BB962C8B-B14F-4D97-AF65-F5344CB8AC3E}">
        <p14:creationId xmlns:p14="http://schemas.microsoft.com/office/powerpoint/2010/main" val="29821611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411480" rtl="0" eaLnBrk="1" latinLnBrk="0" hangingPunct="1">
        <a:lnSpc>
          <a:spcPct val="90000"/>
        </a:lnSpc>
        <a:spcBef>
          <a:spcPct val="0"/>
        </a:spcBef>
        <a:buNone/>
        <a:defRPr sz="1980" kern="1200">
          <a:solidFill>
            <a:schemeClr val="tx1"/>
          </a:solidFill>
          <a:latin typeface="+mj-lt"/>
          <a:ea typeface="+mj-ea"/>
          <a:cs typeface="+mj-cs"/>
        </a:defRPr>
      </a:lvl1pPr>
    </p:titleStyle>
    <p:bodyStyle>
      <a:lvl1pPr marL="102870" indent="-102870" algn="l" defTabSz="411480" rtl="0" eaLnBrk="1" latinLnBrk="0" hangingPunct="1">
        <a:lnSpc>
          <a:spcPct val="90000"/>
        </a:lnSpc>
        <a:spcBef>
          <a:spcPts val="450"/>
        </a:spcBef>
        <a:buFont typeface="Arial" panose="020B0604020202020204" pitchFamily="34" charset="0"/>
        <a:buChar char="•"/>
        <a:defRPr sz="1260" kern="1200">
          <a:solidFill>
            <a:schemeClr val="tx1"/>
          </a:solidFill>
          <a:latin typeface="+mn-lt"/>
          <a:ea typeface="+mn-ea"/>
          <a:cs typeface="+mn-cs"/>
        </a:defRPr>
      </a:lvl1pPr>
      <a:lvl2pPr marL="308610" indent="-102870" algn="l" defTabSz="411480" rtl="0" eaLnBrk="1" latinLnBrk="0" hangingPunct="1">
        <a:lnSpc>
          <a:spcPct val="90000"/>
        </a:lnSpc>
        <a:spcBef>
          <a:spcPts val="225"/>
        </a:spcBef>
        <a:buFont typeface="Arial" panose="020B0604020202020204" pitchFamily="34" charset="0"/>
        <a:buChar char="•"/>
        <a:defRPr sz="1080" kern="1200">
          <a:solidFill>
            <a:schemeClr val="tx1"/>
          </a:solidFill>
          <a:latin typeface="+mn-lt"/>
          <a:ea typeface="+mn-ea"/>
          <a:cs typeface="+mn-cs"/>
        </a:defRPr>
      </a:lvl2pPr>
      <a:lvl3pPr marL="514350" indent="-102870" algn="l" defTabSz="411480" rtl="0" eaLnBrk="1" latinLnBrk="0" hangingPunct="1">
        <a:lnSpc>
          <a:spcPct val="90000"/>
        </a:lnSpc>
        <a:spcBef>
          <a:spcPts val="225"/>
        </a:spcBef>
        <a:buFont typeface="Arial" panose="020B0604020202020204" pitchFamily="34" charset="0"/>
        <a:buChar char="•"/>
        <a:defRPr sz="900" kern="1200">
          <a:solidFill>
            <a:schemeClr val="tx1"/>
          </a:solidFill>
          <a:latin typeface="+mn-lt"/>
          <a:ea typeface="+mn-ea"/>
          <a:cs typeface="+mn-cs"/>
        </a:defRPr>
      </a:lvl3pPr>
      <a:lvl4pPr marL="7200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4pPr>
      <a:lvl5pPr marL="92583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p:bodyStyle>
    <p:otherStyle>
      <a:defPPr>
        <a:defRPr lang="en-US"/>
      </a:defPPr>
      <a:lvl1pPr marL="0" algn="l" defTabSz="411480" rtl="0" eaLnBrk="1" latinLnBrk="0" hangingPunct="1">
        <a:defRPr sz="810" kern="1200">
          <a:solidFill>
            <a:schemeClr val="tx1"/>
          </a:solidFill>
          <a:latin typeface="+mn-lt"/>
          <a:ea typeface="+mn-ea"/>
          <a:cs typeface="+mn-cs"/>
        </a:defRPr>
      </a:lvl1pPr>
      <a:lvl2pPr marL="205740" algn="l" defTabSz="411480" rtl="0" eaLnBrk="1" latinLnBrk="0" hangingPunct="1">
        <a:defRPr sz="810" kern="1200">
          <a:solidFill>
            <a:schemeClr val="tx1"/>
          </a:solidFill>
          <a:latin typeface="+mn-lt"/>
          <a:ea typeface="+mn-ea"/>
          <a:cs typeface="+mn-cs"/>
        </a:defRPr>
      </a:lvl2pPr>
      <a:lvl3pPr marL="411480" algn="l" defTabSz="411480" rtl="0" eaLnBrk="1" latinLnBrk="0" hangingPunct="1">
        <a:defRPr sz="810" kern="1200">
          <a:solidFill>
            <a:schemeClr val="tx1"/>
          </a:solidFill>
          <a:latin typeface="+mn-lt"/>
          <a:ea typeface="+mn-ea"/>
          <a:cs typeface="+mn-cs"/>
        </a:defRPr>
      </a:lvl3pPr>
      <a:lvl4pPr marL="617220" algn="l" defTabSz="411480" rtl="0" eaLnBrk="1" latinLnBrk="0" hangingPunct="1">
        <a:defRPr sz="810" kern="1200">
          <a:solidFill>
            <a:schemeClr val="tx1"/>
          </a:solidFill>
          <a:latin typeface="+mn-lt"/>
          <a:ea typeface="+mn-ea"/>
          <a:cs typeface="+mn-cs"/>
        </a:defRPr>
      </a:lvl4pPr>
      <a:lvl5pPr marL="822960" algn="l" defTabSz="411480" rtl="0" eaLnBrk="1" latinLnBrk="0" hangingPunct="1">
        <a:defRPr sz="810" kern="1200">
          <a:solidFill>
            <a:schemeClr val="tx1"/>
          </a:solidFill>
          <a:latin typeface="+mn-lt"/>
          <a:ea typeface="+mn-ea"/>
          <a:cs typeface="+mn-cs"/>
        </a:defRPr>
      </a:lvl5pPr>
      <a:lvl6pPr marL="1028700" algn="l" defTabSz="411480" rtl="0" eaLnBrk="1" latinLnBrk="0" hangingPunct="1">
        <a:defRPr sz="810" kern="1200">
          <a:solidFill>
            <a:schemeClr val="tx1"/>
          </a:solidFill>
          <a:latin typeface="+mn-lt"/>
          <a:ea typeface="+mn-ea"/>
          <a:cs typeface="+mn-cs"/>
        </a:defRPr>
      </a:lvl6pPr>
      <a:lvl7pPr marL="1234440" algn="l" defTabSz="411480" rtl="0" eaLnBrk="1" latinLnBrk="0" hangingPunct="1">
        <a:defRPr sz="810" kern="1200">
          <a:solidFill>
            <a:schemeClr val="tx1"/>
          </a:solidFill>
          <a:latin typeface="+mn-lt"/>
          <a:ea typeface="+mn-ea"/>
          <a:cs typeface="+mn-cs"/>
        </a:defRPr>
      </a:lvl7pPr>
      <a:lvl8pPr marL="1440180" algn="l" defTabSz="411480" rtl="0" eaLnBrk="1" latinLnBrk="0" hangingPunct="1">
        <a:defRPr sz="810" kern="1200">
          <a:solidFill>
            <a:schemeClr val="tx1"/>
          </a:solidFill>
          <a:latin typeface="+mn-lt"/>
          <a:ea typeface="+mn-ea"/>
          <a:cs typeface="+mn-cs"/>
        </a:defRPr>
      </a:lvl8pPr>
      <a:lvl9pPr marL="1645920" algn="l" defTabSz="411480" rtl="0" eaLnBrk="1" latinLnBrk="0" hangingPunct="1">
        <a:defRPr sz="8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67" y="1666059"/>
            <a:ext cx="3922143" cy="3771523"/>
          </a:xfrm>
          <a:prstGeom prst="rect">
            <a:avLst/>
          </a:prstGeom>
        </p:spPr>
      </p:pic>
    </p:spTree>
    <p:extLst>
      <p:ext uri="{BB962C8B-B14F-4D97-AF65-F5344CB8AC3E}">
        <p14:creationId xmlns:p14="http://schemas.microsoft.com/office/powerpoint/2010/main" val="4137040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Area Development</a:t>
            </a:r>
            <a:endParaRPr lang="en-US" dirty="0"/>
          </a:p>
        </p:txBody>
      </p:sp>
      <p:sp>
        <p:nvSpPr>
          <p:cNvPr id="3" name="Content Placeholder 2"/>
          <p:cNvSpPr>
            <a:spLocks noGrp="1"/>
          </p:cNvSpPr>
          <p:nvPr>
            <p:ph idx="1"/>
          </p:nvPr>
        </p:nvSpPr>
        <p:spPr>
          <a:xfrm>
            <a:off x="170287" y="1137718"/>
            <a:ext cx="3744897" cy="5010014"/>
          </a:xfrm>
        </p:spPr>
        <p:txBody>
          <a:bodyPr>
            <a:normAutofit lnSpcReduction="10000"/>
          </a:bodyPr>
          <a:lstStyle/>
          <a:p>
            <a:r>
              <a:rPr lang="en-US" dirty="0"/>
              <a:t>EA dev goes hand in hand with IPB, and should always occur in some aspect during the execution of R&amp;S operations</a:t>
            </a:r>
            <a:r>
              <a:rPr lang="en-US" dirty="0" smtClean="0"/>
              <a:t>.  There should always be a plan to destroy templated enemy, while avoiding fratricide with DFCM.</a:t>
            </a:r>
          </a:p>
          <a:p>
            <a:r>
              <a:rPr lang="en-US" dirty="0" smtClean="0"/>
              <a:t>The </a:t>
            </a:r>
            <a:r>
              <a:rPr lang="en-US" dirty="0"/>
              <a:t>engagement area is where </a:t>
            </a:r>
            <a:r>
              <a:rPr lang="en-US" dirty="0" smtClean="0"/>
              <a:t>we intend </a:t>
            </a:r>
            <a:r>
              <a:rPr lang="en-US" dirty="0"/>
              <a:t>to engage and </a:t>
            </a:r>
            <a:r>
              <a:rPr lang="en-US" dirty="0" smtClean="0"/>
              <a:t>destroy an </a:t>
            </a:r>
            <a:r>
              <a:rPr lang="en-US" dirty="0"/>
              <a:t>enemy force using the massed fires of all available weapons. </a:t>
            </a:r>
            <a:r>
              <a:rPr lang="en-US" dirty="0" smtClean="0"/>
              <a:t> The platoon combines natural and </a:t>
            </a:r>
            <a:r>
              <a:rPr lang="en-US" dirty="0"/>
              <a:t>man-made obstacles to canalize the attacking force into engagement area. </a:t>
            </a:r>
            <a:endParaRPr lang="en-US" dirty="0" smtClean="0"/>
          </a:p>
          <a:p>
            <a:r>
              <a:rPr lang="en-US" dirty="0" smtClean="0"/>
              <a:t>The success of </a:t>
            </a:r>
            <a:r>
              <a:rPr lang="en-US" dirty="0"/>
              <a:t>engagements depends on how the leader can integrate the obstacle plan, indirect </a:t>
            </a:r>
            <a:r>
              <a:rPr lang="en-US" dirty="0" smtClean="0"/>
              <a:t>fire plan</a:t>
            </a:r>
            <a:r>
              <a:rPr lang="en-US" dirty="0"/>
              <a:t>, and direct fire plan within the engagement area to achieve the </a:t>
            </a:r>
            <a:r>
              <a:rPr lang="en-US" dirty="0" smtClean="0"/>
              <a:t>platoon’s tactical </a:t>
            </a:r>
            <a:r>
              <a:rPr lang="en-US" dirty="0"/>
              <a:t>purposes</a:t>
            </a:r>
            <a:r>
              <a:rPr lang="en-US" dirty="0" smtClean="0"/>
              <a:t>.</a:t>
            </a:r>
          </a:p>
          <a:p>
            <a:r>
              <a:rPr lang="en-US" dirty="0" smtClean="0"/>
              <a:t>Engagement </a:t>
            </a:r>
            <a:r>
              <a:rPr lang="en-US" dirty="0"/>
              <a:t>area development resembles a drill, and the platoon leader and his </a:t>
            </a:r>
            <a:r>
              <a:rPr lang="en-US" dirty="0" smtClean="0"/>
              <a:t>subordinate leaders </a:t>
            </a:r>
            <a:r>
              <a:rPr lang="en-US" dirty="0"/>
              <a:t>use an orderly, standard set of procedures. The steps of engagement </a:t>
            </a:r>
            <a:r>
              <a:rPr lang="en-US" dirty="0" smtClean="0"/>
              <a:t>area development </a:t>
            </a:r>
            <a:r>
              <a:rPr lang="en-US" dirty="0"/>
              <a:t>are not a rigid sequential process. </a:t>
            </a:r>
            <a:endParaRPr lang="en-US" dirty="0" smtClean="0"/>
          </a:p>
          <a:p>
            <a:r>
              <a:rPr lang="en-US" dirty="0" smtClean="0"/>
              <a:t>Some </a:t>
            </a:r>
            <a:r>
              <a:rPr lang="en-US" dirty="0"/>
              <a:t>steps may occur simultaneously </a:t>
            </a:r>
            <a:r>
              <a:rPr lang="en-US" dirty="0" smtClean="0"/>
              <a:t>to ensure </a:t>
            </a:r>
            <a:r>
              <a:rPr lang="en-US" dirty="0"/>
              <a:t>the synergy of combined arms. Beginning with evaluation of METT-TC, </a:t>
            </a:r>
            <a:r>
              <a:rPr lang="en-US" dirty="0" smtClean="0"/>
              <a:t>the development process -</a:t>
            </a:r>
            <a:endParaRPr lang="en-US" dirty="0"/>
          </a:p>
          <a:p>
            <a:pPr lvl="1"/>
            <a:r>
              <a:rPr lang="en-US" dirty="0" smtClean="0"/>
              <a:t>IDs all likely enemy avenues of approach</a:t>
            </a:r>
          </a:p>
          <a:p>
            <a:pPr lvl="1"/>
            <a:r>
              <a:rPr lang="en-US" dirty="0" smtClean="0"/>
              <a:t>Determines likely enemy </a:t>
            </a:r>
            <a:r>
              <a:rPr lang="en-US" dirty="0" err="1" smtClean="0"/>
              <a:t>SoM</a:t>
            </a:r>
            <a:endParaRPr lang="en-US" dirty="0" smtClean="0"/>
          </a:p>
          <a:p>
            <a:pPr lvl="1"/>
            <a:r>
              <a:rPr lang="en-US" dirty="0" smtClean="0"/>
              <a:t>Determines where to kill enemy</a:t>
            </a:r>
          </a:p>
          <a:p>
            <a:pPr lvl="1"/>
            <a:r>
              <a:rPr lang="en-US" dirty="0" smtClean="0"/>
              <a:t>Plans and integrates obstacles</a:t>
            </a:r>
          </a:p>
          <a:p>
            <a:pPr lvl="1"/>
            <a:r>
              <a:rPr lang="en-US" dirty="0" smtClean="0"/>
              <a:t>Emplaces weapon systems</a:t>
            </a:r>
          </a:p>
          <a:p>
            <a:pPr lvl="1"/>
            <a:r>
              <a:rPr lang="en-US" dirty="0" smtClean="0"/>
              <a:t>Plans and integrates IDF</a:t>
            </a:r>
          </a:p>
          <a:p>
            <a:pPr lvl="1"/>
            <a:r>
              <a:rPr lang="en-US" dirty="0" smtClean="0"/>
              <a:t>Rehearses the execution of operations in EA</a:t>
            </a:r>
          </a:p>
        </p:txBody>
      </p:sp>
      <p:sp>
        <p:nvSpPr>
          <p:cNvPr id="5" name="Slide Number Placeholder 4"/>
          <p:cNvSpPr>
            <a:spLocks noGrp="1"/>
          </p:cNvSpPr>
          <p:nvPr>
            <p:ph type="sldNum" sz="quarter" idx="12"/>
          </p:nvPr>
        </p:nvSpPr>
        <p:spPr/>
        <p:txBody>
          <a:bodyPr/>
          <a:lstStyle/>
          <a:p>
            <a:fld id="{1A05E389-BD0C-4476-81A1-636280216220}" type="slidenum">
              <a:rPr lang="en-US" smtClean="0"/>
              <a:t>9</a:t>
            </a:fld>
            <a:endParaRPr lang="en-US"/>
          </a:p>
        </p:txBody>
      </p:sp>
    </p:spTree>
    <p:extLst>
      <p:ext uri="{BB962C8B-B14F-4D97-AF65-F5344CB8AC3E}">
        <p14:creationId xmlns:p14="http://schemas.microsoft.com/office/powerpoint/2010/main" val="1335930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87" y="781610"/>
            <a:ext cx="3744898" cy="384754"/>
          </a:xfrm>
        </p:spPr>
        <p:txBody>
          <a:bodyPr/>
          <a:lstStyle/>
          <a:p>
            <a:r>
              <a:rPr lang="en-US" dirty="0" smtClean="0"/>
              <a:t>Passage of lines </a:t>
            </a:r>
            <a:endParaRPr lang="en-US" dirty="0"/>
          </a:p>
        </p:txBody>
      </p:sp>
      <p:sp>
        <p:nvSpPr>
          <p:cNvPr id="3" name="Content Placeholder 2"/>
          <p:cNvSpPr>
            <a:spLocks noGrp="1"/>
          </p:cNvSpPr>
          <p:nvPr>
            <p:ph idx="1"/>
          </p:nvPr>
        </p:nvSpPr>
        <p:spPr>
          <a:xfrm>
            <a:off x="170287" y="1067578"/>
            <a:ext cx="3744897" cy="5442638"/>
          </a:xfrm>
        </p:spPr>
        <p:txBody>
          <a:bodyPr>
            <a:normAutofit fontScale="70000" lnSpcReduction="20000"/>
          </a:bodyPr>
          <a:lstStyle/>
          <a:p>
            <a:r>
              <a:rPr lang="en-US" dirty="0"/>
              <a:t>Passage of lines is an operation in which a force moves forward or rearward through another force’s combat positions with the intention of moving into or out of contact with the enemy.  A passage may be designated as a forward passage of lines (FPOL) or rearward passage of lines (RPOL).</a:t>
            </a:r>
          </a:p>
          <a:p>
            <a:r>
              <a:rPr lang="en-US" dirty="0"/>
              <a:t>A passage of lines occurs under two conditions:  FPOLS and RPOLs.  FPOLs occur when a unit passes through another unit’s positions while moving toward the enemy.  RPOLs occur when a unit passes through another unit’s positions while moving away from the enemy.  A unit may participate in a passage of lines as either the passing or stationary force.  </a:t>
            </a:r>
          </a:p>
          <a:p>
            <a:r>
              <a:rPr lang="en-US" dirty="0"/>
              <a:t>A commander conducts a passage of lines to continue an attack or conduct a counterattack, retrograde security or main battle forces, and any time one unit cannot bypass another unit’s position.  The conduct of a passage of lines potentially involves close combat.  It involves transferring the responsibility for an area of operations (AO) between two commanders.  That transfer of authority usually occurs when roughly two-thirds of the passing force has moved through the passage point.  If not directed by higher authority, the unit commanders determine—by mutual agreement—the time to pass command. </a:t>
            </a:r>
          </a:p>
          <a:p>
            <a:r>
              <a:rPr lang="en-US" dirty="0"/>
              <a:t>RHOs or BHOs occur during a passage of lines, because there is a transfer of responsibility between units for the AO.  There are three key elements in a passage of lines:  the stationary unit, the passing unit, and the common commander.</a:t>
            </a:r>
          </a:p>
          <a:p>
            <a:r>
              <a:rPr lang="en-US" dirty="0"/>
              <a:t>Conditions and criteria for conducting a passage of lines are normally found in the Commanders Reconnaissance or Security guidance for displacement criteria, located in the Troop Operations Order, Fragmentary Order, or Warning Order.  </a:t>
            </a:r>
            <a:r>
              <a:rPr lang="en-US" dirty="0" smtClean="0"/>
              <a:t>The HQ directing the passage of lines is responsible for determining when the passage starts and finishes</a:t>
            </a:r>
            <a:endParaRPr lang="en-US" dirty="0"/>
          </a:p>
          <a:p>
            <a:r>
              <a:rPr lang="en-US" dirty="0"/>
              <a:t>Control measures associated with a passage of lines are generally restrictive to prevent friendly fire incidents.  At a minimum, they include the AO, assembly areas (AAs), attack positions, BHL, RHL, contact points, passage points, passage lanes, routes, gaps, phase lines, and recognition signals.  The headquarters directing the passage designates or recommends contact points, passage lanes, AAs, routes, and start and end times for the passage.  The commander may also use start points, release points, fire support coordination measures, such as coordinated fire lines (CFLs), and other control measures as necessary to conduct this task.  Unless the higher headquarters of the two units establishes the necessary graphic control measures, the stationary unit establishes them for the passage.  However, the stationary unit commander coordinates them with the passing unit commander. </a:t>
            </a:r>
            <a:endParaRPr lang="en-US" dirty="0" smtClean="0"/>
          </a:p>
          <a:p>
            <a:r>
              <a:rPr lang="en-US" dirty="0" smtClean="0"/>
              <a:t>The </a:t>
            </a:r>
            <a:r>
              <a:rPr lang="en-US" dirty="0"/>
              <a:t>stationary unit establishes these measures because it controls the terrain, knows where the obstacles are, and knows the tactical plan.  If the control measures dictated by the higher headquarters are not sufficient—because they do not contain enough passage points, lanes, etc., the two units can agree to add the necessary measures</a:t>
            </a:r>
            <a:r>
              <a:rPr lang="en-US" dirty="0" smtClean="0"/>
              <a:t>.</a:t>
            </a:r>
          </a:p>
          <a:p>
            <a:r>
              <a:rPr lang="en-US" dirty="0"/>
              <a:t>A forward passing unit’s order of march is generally reconnaissance and security elements first. The ground combat force moves next, followed by functional and multifunctional support and sustainment units.  The passing unit reverses this order of march in a rearward passage of lines.</a:t>
            </a:r>
          </a:p>
          <a:p>
            <a:endParaRPr lang="en-US" dirty="0"/>
          </a:p>
        </p:txBody>
      </p:sp>
      <p:sp>
        <p:nvSpPr>
          <p:cNvPr id="4" name="Slide Number Placeholder 3"/>
          <p:cNvSpPr>
            <a:spLocks noGrp="1"/>
          </p:cNvSpPr>
          <p:nvPr>
            <p:ph type="sldNum" sz="quarter" idx="12"/>
          </p:nvPr>
        </p:nvSpPr>
        <p:spPr/>
        <p:txBody>
          <a:bodyPr/>
          <a:lstStyle/>
          <a:p>
            <a:fld id="{1A05E389-BD0C-4476-81A1-636280216220}" type="slidenum">
              <a:rPr lang="en-US" smtClean="0"/>
              <a:t>10</a:t>
            </a:fld>
            <a:endParaRPr lang="en-US"/>
          </a:p>
        </p:txBody>
      </p:sp>
    </p:spTree>
    <p:extLst>
      <p:ext uri="{BB962C8B-B14F-4D97-AF65-F5344CB8AC3E}">
        <p14:creationId xmlns:p14="http://schemas.microsoft.com/office/powerpoint/2010/main" val="4246724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Passage of lines (passing unit tasks)</a:t>
            </a:r>
            <a:endParaRPr lang="en-US" dirty="0"/>
          </a:p>
        </p:txBody>
      </p:sp>
      <p:sp>
        <p:nvSpPr>
          <p:cNvPr id="3" name="Content Placeholder 2"/>
          <p:cNvSpPr>
            <a:spLocks noGrp="1"/>
          </p:cNvSpPr>
          <p:nvPr>
            <p:ph idx="1"/>
          </p:nvPr>
        </p:nvSpPr>
        <p:spPr>
          <a:xfrm>
            <a:off x="170287" y="1189703"/>
            <a:ext cx="3744897" cy="5336937"/>
          </a:xfrm>
        </p:spPr>
        <p:txBody>
          <a:bodyPr>
            <a:normAutofit fontScale="85000" lnSpcReduction="20000"/>
          </a:bodyPr>
          <a:lstStyle/>
          <a:p>
            <a:r>
              <a:rPr lang="en-US" dirty="0" smtClean="0"/>
              <a:t>Establishing </a:t>
            </a:r>
            <a:r>
              <a:rPr lang="en-US" dirty="0"/>
              <a:t>communications immediately, entering the command, intelligence, and FS nets of the stationary </a:t>
            </a:r>
            <a:r>
              <a:rPr lang="en-US" dirty="0" smtClean="0"/>
              <a:t>unit</a:t>
            </a:r>
            <a:endParaRPr lang="en-US" dirty="0"/>
          </a:p>
          <a:p>
            <a:r>
              <a:rPr lang="en-US" dirty="0"/>
              <a:t>Collocating a unit or vehicle with the tactical command post (TAC) CP or main CP of the stationary unit as soon as possible to enhance communication and unity of </a:t>
            </a:r>
            <a:r>
              <a:rPr lang="en-US" dirty="0" smtClean="0"/>
              <a:t>effort</a:t>
            </a:r>
            <a:endParaRPr lang="en-US" dirty="0"/>
          </a:p>
          <a:p>
            <a:r>
              <a:rPr lang="en-US" dirty="0"/>
              <a:t>Continuously reporting to the stationary unit during a rearward passage the location, size, composition, and current activity of all threat forces.  If the threat is attacking, the passing unit reports the direction of movement, movement formation, and estimated rate of advance.  If the threat is defending, the passing unit reports threat locations, orientation, composition, engagement area, reserves (if known), obstacle systems, and </a:t>
            </a:r>
            <a:r>
              <a:rPr lang="en-US" dirty="0" smtClean="0"/>
              <a:t>flanks</a:t>
            </a:r>
            <a:endParaRPr lang="en-US" dirty="0"/>
          </a:p>
          <a:p>
            <a:r>
              <a:rPr lang="en-US" dirty="0"/>
              <a:t>Continuously reporting to the stationary unit the location, size, and activity of all parent unit elements, including augmentation, sustainment, and mission command </a:t>
            </a:r>
            <a:r>
              <a:rPr lang="en-US" dirty="0" smtClean="0"/>
              <a:t>assets</a:t>
            </a:r>
            <a:endParaRPr lang="en-US" dirty="0"/>
          </a:p>
          <a:p>
            <a:r>
              <a:rPr lang="en-US" dirty="0"/>
              <a:t>Coordinating with the stationary unit based upon the current dispositions of the parent unit to determine contact points for subordinate elements (such as reconnaissance sections) to synchronize handover and passage of lines with representatives of the stationary unit.  Once contact points are determined, the passing unit leader sends a FRAGORD to all elements specifying the location for the passage with the stationary unit.  The passing unit confirms recognition signals used during </a:t>
            </a:r>
            <a:r>
              <a:rPr lang="en-US" dirty="0" smtClean="0"/>
              <a:t>passage</a:t>
            </a:r>
            <a:endParaRPr lang="en-US" dirty="0"/>
          </a:p>
          <a:p>
            <a:r>
              <a:rPr lang="en-US" dirty="0"/>
              <a:t>Ensuring that subordinate elements acknowledge where to coordinate the passage and that representatives are dispatched to the assigned contact points. At the contact points, the representatives confirm recognition signals and exchange required information with their counterparts from the stationary </a:t>
            </a:r>
            <a:r>
              <a:rPr lang="en-US" dirty="0" smtClean="0"/>
              <a:t>unit</a:t>
            </a:r>
            <a:endParaRPr lang="en-US" dirty="0"/>
          </a:p>
          <a:p>
            <a:r>
              <a:rPr lang="en-US" dirty="0"/>
              <a:t>Maintaining visual contact with all threat units in a rearward passage, conducting movement back to the RHL/BHL, and avoiding decisive </a:t>
            </a:r>
            <a:r>
              <a:rPr lang="en-US" dirty="0" smtClean="0"/>
              <a:t>engagement</a:t>
            </a:r>
            <a:endParaRPr lang="en-US" dirty="0"/>
          </a:p>
          <a:p>
            <a:r>
              <a:rPr lang="en-US" dirty="0"/>
              <a:t>Displaying correct recognition signals and using the correct challenge and password as specified in the SOI during the </a:t>
            </a:r>
            <a:r>
              <a:rPr lang="en-US" dirty="0" smtClean="0"/>
              <a:t>passage</a:t>
            </a:r>
            <a:endParaRPr lang="en-US" dirty="0"/>
          </a:p>
          <a:p>
            <a:r>
              <a:rPr lang="en-US" dirty="0"/>
              <a:t>Maintaining proper weapons orientation</a:t>
            </a:r>
          </a:p>
          <a:p>
            <a:endParaRPr lang="en-US" dirty="0"/>
          </a:p>
        </p:txBody>
      </p:sp>
      <p:sp>
        <p:nvSpPr>
          <p:cNvPr id="4" name="Slide Number Placeholder 3"/>
          <p:cNvSpPr>
            <a:spLocks noGrp="1"/>
          </p:cNvSpPr>
          <p:nvPr>
            <p:ph type="sldNum" sz="quarter" idx="12"/>
          </p:nvPr>
        </p:nvSpPr>
        <p:spPr/>
        <p:txBody>
          <a:bodyPr/>
          <a:lstStyle/>
          <a:p>
            <a:fld id="{1A05E389-BD0C-4476-81A1-636280216220}" type="slidenum">
              <a:rPr lang="en-US" smtClean="0"/>
              <a:t>11</a:t>
            </a:fld>
            <a:endParaRPr lang="en-US"/>
          </a:p>
        </p:txBody>
      </p:sp>
    </p:spTree>
    <p:extLst>
      <p:ext uri="{BB962C8B-B14F-4D97-AF65-F5344CB8AC3E}">
        <p14:creationId xmlns:p14="http://schemas.microsoft.com/office/powerpoint/2010/main" val="4150517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Passage of lines (stationary unit tasks)</a:t>
            </a:r>
            <a:endParaRPr lang="en-US" dirty="0"/>
          </a:p>
        </p:txBody>
      </p:sp>
      <p:sp>
        <p:nvSpPr>
          <p:cNvPr id="3" name="Content Placeholder 2"/>
          <p:cNvSpPr>
            <a:spLocks noGrp="1"/>
          </p:cNvSpPr>
          <p:nvPr>
            <p:ph idx="1"/>
          </p:nvPr>
        </p:nvSpPr>
        <p:spPr/>
        <p:txBody>
          <a:bodyPr>
            <a:normAutofit fontScale="92500" lnSpcReduction="10000"/>
          </a:bodyPr>
          <a:lstStyle/>
          <a:p>
            <a:r>
              <a:rPr lang="en-US" dirty="0"/>
              <a:t>Establishing communications, coordinating necessary contact points, and directing the passing unit to the contact points based on current dispositions of the designated </a:t>
            </a:r>
            <a:r>
              <a:rPr lang="en-US" dirty="0" smtClean="0"/>
              <a:t>units</a:t>
            </a:r>
            <a:endParaRPr lang="en-US" dirty="0"/>
          </a:p>
          <a:p>
            <a:r>
              <a:rPr lang="en-US" dirty="0"/>
              <a:t>Exchanging fire support plans; this also includes target lists and FS contact </a:t>
            </a:r>
            <a:r>
              <a:rPr lang="en-US" dirty="0" smtClean="0"/>
              <a:t>frequencies</a:t>
            </a:r>
            <a:endParaRPr lang="en-US" dirty="0"/>
          </a:p>
          <a:p>
            <a:r>
              <a:rPr lang="en-US" dirty="0"/>
              <a:t>Guaranteeing contact points are manned and secured, and that passing elements have established personal communication with their </a:t>
            </a:r>
            <a:r>
              <a:rPr lang="en-US" dirty="0" smtClean="0"/>
              <a:t>representatives</a:t>
            </a:r>
            <a:endParaRPr lang="en-US" dirty="0"/>
          </a:p>
          <a:p>
            <a:r>
              <a:rPr lang="en-US" dirty="0"/>
              <a:t>Ensuring representatives at the contact points assign each passing element a passage point into the AO, and a route that extends from the passage points to the rear boundary or assembly area (in a rearward passage) or to the attack position (in a forward passage</a:t>
            </a:r>
            <a:r>
              <a:rPr lang="en-US" dirty="0" smtClean="0"/>
              <a:t>)</a:t>
            </a:r>
            <a:endParaRPr lang="en-US" dirty="0"/>
          </a:p>
          <a:p>
            <a:r>
              <a:rPr lang="en-US" dirty="0"/>
              <a:t>Exchanging required information, including FBCB2, with the passing unit as outlined in their unit </a:t>
            </a:r>
            <a:r>
              <a:rPr lang="en-US" dirty="0" smtClean="0"/>
              <a:t>SOP</a:t>
            </a:r>
            <a:endParaRPr lang="en-US" dirty="0"/>
          </a:p>
          <a:p>
            <a:r>
              <a:rPr lang="en-US" dirty="0"/>
              <a:t>Positioning elements to </a:t>
            </a:r>
            <a:r>
              <a:rPr lang="en-US" dirty="0" err="1"/>
              <a:t>overwatch</a:t>
            </a:r>
            <a:r>
              <a:rPr lang="en-US" dirty="0"/>
              <a:t> the RHL/BHL where they have the best possible observation of threat avenues of approach, adjusting as necessary during limited </a:t>
            </a:r>
            <a:r>
              <a:rPr lang="en-US" dirty="0" smtClean="0"/>
              <a:t>visibility</a:t>
            </a:r>
            <a:endParaRPr lang="en-US" dirty="0"/>
          </a:p>
          <a:p>
            <a:r>
              <a:rPr lang="en-US" dirty="0"/>
              <a:t>Ensuring routes through an obstacle system are clearly marked and physically controlled by guides, or escorts are provided to the passing </a:t>
            </a:r>
            <a:r>
              <a:rPr lang="en-US" dirty="0" smtClean="0"/>
              <a:t>unit</a:t>
            </a:r>
            <a:endParaRPr lang="en-US" dirty="0"/>
          </a:p>
          <a:p>
            <a:r>
              <a:rPr lang="en-US" dirty="0"/>
              <a:t>Guaranteeing all routes of withdrawal obligated to the passing unit are unobstructed and facilitate rapid movement to the rearward </a:t>
            </a:r>
            <a:r>
              <a:rPr lang="en-US" dirty="0" smtClean="0"/>
              <a:t>passage</a:t>
            </a:r>
            <a:endParaRPr lang="en-US" dirty="0"/>
          </a:p>
          <a:p>
            <a:r>
              <a:rPr lang="en-US" dirty="0"/>
              <a:t>Ensuring obligated routes of advance, attack positions, and routes to the RHL/BHL are clear and facilitate rapid movement (forward passage)</a:t>
            </a:r>
          </a:p>
          <a:p>
            <a:endParaRPr lang="en-US" dirty="0"/>
          </a:p>
        </p:txBody>
      </p:sp>
      <p:sp>
        <p:nvSpPr>
          <p:cNvPr id="4" name="Slide Number Placeholder 3"/>
          <p:cNvSpPr>
            <a:spLocks noGrp="1"/>
          </p:cNvSpPr>
          <p:nvPr>
            <p:ph type="sldNum" sz="quarter" idx="12"/>
          </p:nvPr>
        </p:nvSpPr>
        <p:spPr/>
        <p:txBody>
          <a:bodyPr/>
          <a:lstStyle/>
          <a:p>
            <a:fld id="{1A05E389-BD0C-4476-81A1-636280216220}" type="slidenum">
              <a:rPr lang="en-US" smtClean="0"/>
              <a:t>12</a:t>
            </a:fld>
            <a:endParaRPr lang="en-US"/>
          </a:p>
        </p:txBody>
      </p:sp>
    </p:spTree>
    <p:extLst>
      <p:ext uri="{BB962C8B-B14F-4D97-AF65-F5344CB8AC3E}">
        <p14:creationId xmlns:p14="http://schemas.microsoft.com/office/powerpoint/2010/main" val="1912800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87" y="872580"/>
            <a:ext cx="3744898" cy="384754"/>
          </a:xfrm>
        </p:spPr>
        <p:txBody>
          <a:bodyPr>
            <a:normAutofit fontScale="90000"/>
          </a:bodyPr>
          <a:lstStyle/>
          <a:p>
            <a:r>
              <a:rPr lang="en-US" dirty="0" smtClean="0"/>
              <a:t>Passage of lines graphic control measures</a:t>
            </a:r>
            <a:endParaRPr lang="en-US" dirty="0"/>
          </a:p>
        </p:txBody>
      </p:sp>
      <p:sp>
        <p:nvSpPr>
          <p:cNvPr id="3" name="Content Placeholder 2"/>
          <p:cNvSpPr>
            <a:spLocks noGrp="1"/>
          </p:cNvSpPr>
          <p:nvPr>
            <p:ph idx="1"/>
          </p:nvPr>
        </p:nvSpPr>
        <p:spPr>
          <a:xfrm>
            <a:off x="170287" y="1292462"/>
            <a:ext cx="3744897" cy="5217667"/>
          </a:xfrm>
        </p:spPr>
        <p:txBody>
          <a:bodyPr>
            <a:normAutofit fontScale="70000" lnSpcReduction="20000"/>
          </a:bodyPr>
          <a:lstStyle/>
          <a:p>
            <a:r>
              <a:rPr lang="en-US" dirty="0"/>
              <a:t>Reconnaissance/battle handover line. The RHL/BHL is established by the common leader of the unit in consultation with both commanders.  The stationary unit leader determines the location of the RHL/BHL and </a:t>
            </a:r>
            <a:r>
              <a:rPr lang="en-US" dirty="0" err="1"/>
              <a:t>overwatches</a:t>
            </a:r>
            <a:r>
              <a:rPr lang="en-US" dirty="0"/>
              <a:t> the line with direct fires</a:t>
            </a:r>
            <a:r>
              <a:rPr lang="en-US" dirty="0" smtClean="0"/>
              <a:t>.</a:t>
            </a:r>
            <a:endParaRPr lang="en-US" dirty="0"/>
          </a:p>
          <a:p>
            <a:r>
              <a:rPr lang="en-US" dirty="0"/>
              <a:t>Fire support coordination measures. If necessary, these are established or identified</a:t>
            </a:r>
            <a:r>
              <a:rPr lang="en-US" dirty="0" smtClean="0"/>
              <a:t>.</a:t>
            </a:r>
            <a:endParaRPr lang="en-US" dirty="0"/>
          </a:p>
          <a:p>
            <a:r>
              <a:rPr lang="en-US" dirty="0"/>
              <a:t>Contact points. These are established on identifiable terrain and are normally in the vicinity of the passage lanes. For rearward passage of lines, the contact points are established forward of the RHL/BHL. For forward passage, the contact points are established in the stationary unit’s AO, rearward of the passage lanes</a:t>
            </a:r>
            <a:r>
              <a:rPr lang="en-US" dirty="0" smtClean="0"/>
              <a:t>.</a:t>
            </a:r>
            <a:endParaRPr lang="en-US" dirty="0"/>
          </a:p>
          <a:p>
            <a:r>
              <a:rPr lang="en-US" dirty="0"/>
              <a:t>Passage points.  Passage points are a specifically designated place where the passing units pass through the stationary unit. The location of this point is where the commander </a:t>
            </a:r>
            <a:r>
              <a:rPr lang="en-US" dirty="0" smtClean="0"/>
              <a:t>wants subordinate </a:t>
            </a:r>
            <a:r>
              <a:rPr lang="en-US" dirty="0"/>
              <a:t>units to physically execute a passage of lines. In a forward passage of lines, the passage point marks the location where the passing unit is no longer </a:t>
            </a:r>
            <a:r>
              <a:rPr lang="en-US" dirty="0" smtClean="0"/>
              <a:t>bound by </a:t>
            </a:r>
            <a:r>
              <a:rPr lang="en-US" dirty="0"/>
              <a:t>the restrictions placed on it by the stationary force.  In a rearward passage of lines, the passage point marks the location where the stationary unit can restrict the movement and maneuver of the passing force.  Between the contact point and the passage point, the stationary unit controls the passing force’s movement</a:t>
            </a:r>
            <a:r>
              <a:rPr lang="en-US" dirty="0" smtClean="0"/>
              <a:t>.</a:t>
            </a:r>
            <a:endParaRPr lang="en-US" dirty="0"/>
          </a:p>
          <a:p>
            <a:r>
              <a:rPr lang="en-US" dirty="0"/>
              <a:t>Passage lanes. The stationary unit establishes passage lanes to move the passing unit quickly through defending unit positions. This could include passing through gaps in friendly obstacles and moving near or through friendly engagement areas (EAs) and BPs. Lanes are restrictive and should be wide enough to allow the passing unit to move in a tactical formation. The passage lane begins at the passage point and ends at the rear of the stationary unit BPs. The passage is considered complete when the moving unit exits the lane</a:t>
            </a:r>
            <a:r>
              <a:rPr lang="en-US" dirty="0" smtClean="0"/>
              <a:t>.</a:t>
            </a:r>
            <a:endParaRPr lang="en-US" dirty="0"/>
          </a:p>
          <a:p>
            <a:r>
              <a:rPr lang="en-US" dirty="0"/>
              <a:t>Routes. Routes are used to move the passing unit through the stationary unit. The number of routes designated varies based upon METT-TC but as a general rule, multiple lanes/routes should be planned to facilitate rapid passage of moving units and to avoid unnecessary massing of units.  The stationary unit may escort or guide the passing unit along the </a:t>
            </a:r>
            <a:r>
              <a:rPr lang="en-US" dirty="0" smtClean="0"/>
              <a:t>lane/route</a:t>
            </a:r>
            <a:endParaRPr lang="en-US" dirty="0"/>
          </a:p>
          <a:p>
            <a:r>
              <a:rPr lang="en-US" dirty="0"/>
              <a:t>Assembly area. An assembly area in the AO of the stationary unit allows the passing unit to conduct hasty reorganization and emergency sustainment actions. This assembly area is temporary in </a:t>
            </a:r>
            <a:r>
              <a:rPr lang="en-US" dirty="0" smtClean="0"/>
              <a:t>nature, and is always located behind the stationary unit (not </a:t>
            </a:r>
            <a:r>
              <a:rPr lang="en-US" dirty="0" err="1" smtClean="0"/>
              <a:t>inbetween</a:t>
            </a:r>
            <a:r>
              <a:rPr lang="en-US" dirty="0" smtClean="0"/>
              <a:t> the stationary unit and enemy).</a:t>
            </a:r>
            <a:endParaRPr lang="en-US" dirty="0"/>
          </a:p>
          <a:p>
            <a:r>
              <a:rPr lang="en-US" dirty="0"/>
              <a:t>Exfiltration points. Leaders should plan infiltration points and lanes for personnel unable to complete the passage with their unit. Passing unit liaison officers may remain located with stationary unit CPs to serve as a point of contact for infiltrating personnel/equipment. Personnel who infiltrate must have some way of contacting the stationary unit before crossing into friendly territory.</a:t>
            </a:r>
          </a:p>
          <a:p>
            <a:endParaRPr lang="en-US" dirty="0"/>
          </a:p>
        </p:txBody>
      </p:sp>
      <p:sp>
        <p:nvSpPr>
          <p:cNvPr id="4" name="Slide Number Placeholder 3"/>
          <p:cNvSpPr>
            <a:spLocks noGrp="1"/>
          </p:cNvSpPr>
          <p:nvPr>
            <p:ph type="sldNum" sz="quarter" idx="12"/>
          </p:nvPr>
        </p:nvSpPr>
        <p:spPr/>
        <p:txBody>
          <a:bodyPr/>
          <a:lstStyle/>
          <a:p>
            <a:fld id="{1A05E389-BD0C-4476-81A1-636280216220}" type="slidenum">
              <a:rPr lang="en-US" smtClean="0"/>
              <a:t>13</a:t>
            </a:fld>
            <a:endParaRPr lang="en-US"/>
          </a:p>
        </p:txBody>
      </p:sp>
    </p:spTree>
    <p:extLst>
      <p:ext uri="{BB962C8B-B14F-4D97-AF65-F5344CB8AC3E}">
        <p14:creationId xmlns:p14="http://schemas.microsoft.com/office/powerpoint/2010/main" val="1414529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Passage of lines GCM</a:t>
            </a:r>
            <a:endParaRPr lang="en-US" dirty="0"/>
          </a:p>
        </p:txBody>
      </p:sp>
      <p:sp>
        <p:nvSpPr>
          <p:cNvPr id="4" name="Slide Number Placeholder 3"/>
          <p:cNvSpPr>
            <a:spLocks noGrp="1"/>
          </p:cNvSpPr>
          <p:nvPr>
            <p:ph type="sldNum" sz="quarter" idx="12"/>
          </p:nvPr>
        </p:nvSpPr>
        <p:spPr/>
        <p:txBody>
          <a:bodyPr/>
          <a:lstStyle/>
          <a:p>
            <a:fld id="{1A05E389-BD0C-4476-81A1-636280216220}" type="slidenum">
              <a:rPr lang="en-US" smtClean="0"/>
              <a:t>14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13" y="1114562"/>
            <a:ext cx="2868246" cy="252917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613" y="3743667"/>
            <a:ext cx="2946400" cy="2588911"/>
          </a:xfrm>
          <a:prstGeom prst="rect">
            <a:avLst/>
          </a:prstGeom>
        </p:spPr>
      </p:pic>
    </p:spTree>
    <p:extLst>
      <p:ext uri="{BB962C8B-B14F-4D97-AF65-F5344CB8AC3E}">
        <p14:creationId xmlns:p14="http://schemas.microsoft.com/office/powerpoint/2010/main" val="72018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87" y="800306"/>
            <a:ext cx="3744898" cy="384754"/>
          </a:xfrm>
        </p:spPr>
        <p:txBody>
          <a:bodyPr>
            <a:normAutofit/>
          </a:bodyPr>
          <a:lstStyle/>
          <a:p>
            <a:r>
              <a:rPr lang="en-US" dirty="0"/>
              <a:t>Formations and order of movement</a:t>
            </a:r>
          </a:p>
        </p:txBody>
      </p:sp>
      <p:sp>
        <p:nvSpPr>
          <p:cNvPr id="3" name="Content Placeholder 2"/>
          <p:cNvSpPr>
            <a:spLocks noGrp="1"/>
          </p:cNvSpPr>
          <p:nvPr>
            <p:ph idx="1"/>
          </p:nvPr>
        </p:nvSpPr>
        <p:spPr>
          <a:xfrm>
            <a:off x="170287" y="1141089"/>
            <a:ext cx="3744897" cy="5373329"/>
          </a:xfrm>
        </p:spPr>
        <p:txBody>
          <a:bodyPr>
            <a:noAutofit/>
          </a:bodyPr>
          <a:lstStyle/>
          <a:p>
            <a:r>
              <a:rPr lang="en-US" sz="850" dirty="0"/>
              <a:t>The Commander’s Reconnaissance &amp; Security guidance along with METT-TC conditions will dictate movement formations and movement techniques.</a:t>
            </a:r>
          </a:p>
          <a:p>
            <a:r>
              <a:rPr lang="en-US" sz="850" dirty="0"/>
              <a:t>If the TEMPO is STEALTHY, the implied </a:t>
            </a:r>
            <a:r>
              <a:rPr lang="en-US" sz="850" dirty="0" smtClean="0"/>
              <a:t>understanding is that the Commander prioritized remaining undetected.  The primary movement techniques while mounted are traveling </a:t>
            </a:r>
            <a:r>
              <a:rPr lang="en-US" sz="850" dirty="0" err="1"/>
              <a:t>overwatch</a:t>
            </a:r>
            <a:r>
              <a:rPr lang="en-US" sz="850" dirty="0"/>
              <a:t> or bounding </a:t>
            </a:r>
            <a:r>
              <a:rPr lang="en-US" sz="850" dirty="0" err="1"/>
              <a:t>overwatch</a:t>
            </a:r>
            <a:r>
              <a:rPr lang="en-US" sz="850" dirty="0"/>
              <a:t> to the next covered and concealed position OFF of the </a:t>
            </a:r>
            <a:r>
              <a:rPr lang="en-US" sz="850" dirty="0" smtClean="0"/>
              <a:t>ROAD, while maximizing dismounts as much as possible to conduct reconnaissance within supporting distance of the vehicles</a:t>
            </a:r>
            <a:r>
              <a:rPr lang="en-US" sz="850" dirty="0"/>
              <a:t>. Stealthy reconnaissance is used when time is available, detailed reconnaissance and stealth is required, enemy forces are likely in a specific area, danger areas are encountered, and when restrictive terrain limits effectiveness of mounted reconnaissance.</a:t>
            </a:r>
            <a:endParaRPr lang="en-US" sz="850" dirty="0" smtClean="0"/>
          </a:p>
          <a:p>
            <a:r>
              <a:rPr lang="en-US" sz="850" dirty="0" smtClean="0"/>
              <a:t>If </a:t>
            </a:r>
            <a:r>
              <a:rPr lang="en-US" sz="850" dirty="0"/>
              <a:t>the TEMPO is FORCEFUL, the implied understanding is that the Commander prioritized </a:t>
            </a:r>
            <a:r>
              <a:rPr lang="en-US" sz="850" dirty="0" smtClean="0"/>
              <a:t>moving more aggressively in the AO instead of remaining undetected. Forceful </a:t>
            </a:r>
            <a:r>
              <a:rPr lang="en-US" sz="850" dirty="0"/>
              <a:t>reconnaissance is appropriate when time is limited, </a:t>
            </a:r>
            <a:r>
              <a:rPr lang="en-US" sz="850" dirty="0" smtClean="0"/>
              <a:t>terrain </a:t>
            </a:r>
            <a:r>
              <a:rPr lang="en-US" sz="850" dirty="0"/>
              <a:t>is open, environmental conditions allow for mounted reconnaissance, and when dismounted reconnaissance cannot complete the mission within existing time constraints.</a:t>
            </a:r>
            <a:endParaRPr lang="en-US" sz="850" dirty="0" smtClean="0"/>
          </a:p>
          <a:p>
            <a:r>
              <a:rPr lang="en-US" sz="850" dirty="0" smtClean="0"/>
              <a:t>For FORCEFUL, traveling </a:t>
            </a:r>
            <a:r>
              <a:rPr lang="en-US" sz="850" dirty="0"/>
              <a:t>or traveling </a:t>
            </a:r>
            <a:r>
              <a:rPr lang="en-US" sz="850" dirty="0" err="1"/>
              <a:t>overwatch</a:t>
            </a:r>
            <a:r>
              <a:rPr lang="en-US" sz="850" dirty="0"/>
              <a:t> is used until </a:t>
            </a:r>
            <a:r>
              <a:rPr lang="en-US" sz="850" dirty="0" smtClean="0"/>
              <a:t>any of the forms of contact happen.  Formations will change based on METT-TC conditions.  This </a:t>
            </a:r>
            <a:r>
              <a:rPr lang="en-US" sz="850" dirty="0"/>
              <a:t>does not negate the Platoon’s ability to perform local security measures such as utilizing </a:t>
            </a:r>
            <a:r>
              <a:rPr lang="en-US" sz="850" dirty="0" smtClean="0"/>
              <a:t>cover/concealment </a:t>
            </a:r>
            <a:r>
              <a:rPr lang="en-US" sz="850" dirty="0"/>
              <a:t>or camouflage to increase our chances of survivability</a:t>
            </a:r>
            <a:r>
              <a:rPr lang="en-US" sz="850" dirty="0" smtClean="0"/>
              <a:t>.  Dismounts are </a:t>
            </a:r>
            <a:r>
              <a:rPr lang="en-US" sz="850" dirty="0"/>
              <a:t>still </a:t>
            </a:r>
            <a:r>
              <a:rPr lang="en-US" sz="850" dirty="0" smtClean="0"/>
              <a:t>used within </a:t>
            </a:r>
            <a:r>
              <a:rPr lang="en-US" sz="850" dirty="0"/>
              <a:t>supporting range or supporting distance of the </a:t>
            </a:r>
            <a:r>
              <a:rPr lang="en-US" sz="850" dirty="0" smtClean="0"/>
              <a:t>vehicles in order to develop the situation for the PL, before he commits to a COA.  Scouts should not just drive/walk into an obvious enemy EA because the tempo was FORCEFUL.</a:t>
            </a:r>
          </a:p>
          <a:p>
            <a:r>
              <a:rPr lang="en-US" sz="850" dirty="0" smtClean="0"/>
              <a:t>You can and should adjust the tempo in regards to the probable line of contact (PLOC) with the enemy.  However once direct or indirect fire contact occurs, aggressive action must be taken within the confines of your engagement criteria.</a:t>
            </a:r>
            <a:endParaRPr lang="en-US" sz="850" dirty="0"/>
          </a:p>
          <a:p>
            <a:r>
              <a:rPr lang="en-US" sz="850" dirty="0"/>
              <a:t>We will always prefer to make contact on our terms with the smallest element </a:t>
            </a:r>
            <a:r>
              <a:rPr lang="en-US" sz="850" dirty="0" smtClean="0"/>
              <a:t>possible.  This </a:t>
            </a:r>
            <a:r>
              <a:rPr lang="en-US" sz="850" dirty="0"/>
              <a:t>ensures the rest of the platoon has enough space and time to have the freedom of maneuver for the COA that the PL dictates.  The only way to do this is by constantly adjusting the distance between </a:t>
            </a:r>
            <a:r>
              <a:rPr lang="en-US" sz="850" dirty="0" smtClean="0"/>
              <a:t>vehicles </a:t>
            </a:r>
            <a:r>
              <a:rPr lang="en-US" sz="850" dirty="0"/>
              <a:t>or </a:t>
            </a:r>
            <a:r>
              <a:rPr lang="en-US" sz="850" dirty="0" smtClean="0"/>
              <a:t>squads/sections</a:t>
            </a:r>
            <a:r>
              <a:rPr lang="en-US" sz="850" dirty="0"/>
              <a:t>, adjusting our movement formations, and adjusting our movement techniques whenever we come across METT-TC factors that forces the change.</a:t>
            </a:r>
          </a:p>
          <a:p>
            <a:r>
              <a:rPr lang="en-US" sz="850" dirty="0"/>
              <a:t>On the ground real time IPB should constantly be happening.  The lead SL should be analyzing aspects of the terrain or enemy </a:t>
            </a:r>
            <a:r>
              <a:rPr lang="en-US" sz="850" dirty="0" err="1"/>
              <a:t>infront</a:t>
            </a:r>
            <a:r>
              <a:rPr lang="en-US" sz="850" dirty="0"/>
              <a:t> of him, and </a:t>
            </a:r>
            <a:r>
              <a:rPr lang="en-US" sz="850" dirty="0" smtClean="0"/>
              <a:t>recommend </a:t>
            </a:r>
            <a:r>
              <a:rPr lang="en-US" sz="850" dirty="0"/>
              <a:t>changes to the movement formation or technique to the PL.</a:t>
            </a:r>
          </a:p>
          <a:p>
            <a:endParaRPr lang="en-US" sz="850" dirty="0"/>
          </a:p>
        </p:txBody>
      </p:sp>
      <p:sp>
        <p:nvSpPr>
          <p:cNvPr id="5" name="Slide Number Placeholder 4"/>
          <p:cNvSpPr>
            <a:spLocks noGrp="1"/>
          </p:cNvSpPr>
          <p:nvPr>
            <p:ph type="sldNum" sz="quarter" idx="12"/>
          </p:nvPr>
        </p:nvSpPr>
        <p:spPr/>
        <p:txBody>
          <a:bodyPr/>
          <a:lstStyle/>
          <a:p>
            <a:fld id="{1A05E389-BD0C-4476-81A1-636280216220}" type="slidenum">
              <a:rPr lang="en-US" smtClean="0"/>
              <a:t>15</a:t>
            </a:fld>
            <a:endParaRPr lang="en-US"/>
          </a:p>
        </p:txBody>
      </p:sp>
    </p:spTree>
    <p:extLst>
      <p:ext uri="{BB962C8B-B14F-4D97-AF65-F5344CB8AC3E}">
        <p14:creationId xmlns:p14="http://schemas.microsoft.com/office/powerpoint/2010/main" val="704112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87" y="804948"/>
            <a:ext cx="3744898" cy="611157"/>
          </a:xfrm>
        </p:spPr>
        <p:txBody>
          <a:bodyPr>
            <a:normAutofit fontScale="90000"/>
          </a:bodyPr>
          <a:lstStyle/>
          <a:p>
            <a:r>
              <a:rPr lang="en-US" dirty="0"/>
              <a:t>Formations and order of </a:t>
            </a:r>
            <a:r>
              <a:rPr lang="en-US" dirty="0" smtClean="0"/>
              <a:t>movement</a:t>
            </a:r>
            <a:br>
              <a:rPr lang="en-US" dirty="0" smtClean="0"/>
            </a:br>
            <a:r>
              <a:rPr lang="en-US" dirty="0" smtClean="0"/>
              <a:t>*Movement Techniques*</a:t>
            </a:r>
            <a:endParaRPr lang="en-US" dirty="0"/>
          </a:p>
        </p:txBody>
      </p:sp>
      <p:pic>
        <p:nvPicPr>
          <p:cNvPr id="5" name="Picture 4"/>
          <p:cNvPicPr>
            <a:picLocks noChangeAspect="1"/>
          </p:cNvPicPr>
          <p:nvPr/>
        </p:nvPicPr>
        <p:blipFill>
          <a:blip r:embed="rId2"/>
          <a:stretch>
            <a:fillRect/>
          </a:stretch>
        </p:blipFill>
        <p:spPr>
          <a:xfrm>
            <a:off x="118977" y="1388414"/>
            <a:ext cx="3962400" cy="1054950"/>
          </a:xfrm>
          <a:prstGeom prst="rect">
            <a:avLst/>
          </a:prstGeom>
        </p:spPr>
      </p:pic>
      <p:pic>
        <p:nvPicPr>
          <p:cNvPr id="11" name="Picture 10"/>
          <p:cNvPicPr>
            <a:picLocks noChangeAspect="1"/>
          </p:cNvPicPr>
          <p:nvPr/>
        </p:nvPicPr>
        <p:blipFill rotWithShape="1">
          <a:blip r:embed="rId3"/>
          <a:srcRect l="33370" r="35442" b="16646"/>
          <a:stretch/>
        </p:blipFill>
        <p:spPr>
          <a:xfrm>
            <a:off x="408650" y="2718924"/>
            <a:ext cx="1153114" cy="2136297"/>
          </a:xfrm>
          <a:prstGeom prst="rect">
            <a:avLst/>
          </a:prstGeom>
        </p:spPr>
      </p:pic>
      <p:grpSp>
        <p:nvGrpSpPr>
          <p:cNvPr id="14" name="Group 13"/>
          <p:cNvGrpSpPr/>
          <p:nvPr/>
        </p:nvGrpSpPr>
        <p:grpSpPr>
          <a:xfrm>
            <a:off x="1982400" y="2718924"/>
            <a:ext cx="1911463" cy="2136297"/>
            <a:chOff x="1832999" y="2718924"/>
            <a:chExt cx="2058495" cy="2478928"/>
          </a:xfrm>
        </p:grpSpPr>
        <p:pic>
          <p:nvPicPr>
            <p:cNvPr id="12" name="Picture 11"/>
            <p:cNvPicPr>
              <a:picLocks noChangeAspect="1"/>
            </p:cNvPicPr>
            <p:nvPr/>
          </p:nvPicPr>
          <p:blipFill rotWithShape="1">
            <a:blip r:embed="rId4"/>
            <a:srcRect l="29885" r="34483" b="14392"/>
            <a:stretch/>
          </p:blipFill>
          <p:spPr>
            <a:xfrm>
              <a:off x="2225310" y="2718924"/>
              <a:ext cx="1359461" cy="2478928"/>
            </a:xfrm>
            <a:prstGeom prst="rect">
              <a:avLst/>
            </a:prstGeom>
          </p:spPr>
        </p:pic>
        <p:sp>
          <p:nvSpPr>
            <p:cNvPr id="13" name="TextBox 12"/>
            <p:cNvSpPr txBox="1"/>
            <p:nvPr/>
          </p:nvSpPr>
          <p:spPr>
            <a:xfrm>
              <a:off x="1832999" y="3704206"/>
              <a:ext cx="2058495" cy="374996"/>
            </a:xfrm>
            <a:prstGeom prst="rect">
              <a:avLst/>
            </a:prstGeom>
            <a:solidFill>
              <a:schemeClr val="bg1"/>
            </a:solidFill>
          </p:spPr>
          <p:txBody>
            <a:bodyPr wrap="square" rtlCol="0">
              <a:spAutoFit/>
            </a:bodyPr>
            <a:lstStyle/>
            <a:p>
              <a:pPr algn="ctr"/>
              <a:r>
                <a:rPr lang="en-US" sz="500" dirty="0" smtClean="0"/>
                <a:t>At least 50 m dismounted</a:t>
              </a:r>
            </a:p>
            <a:p>
              <a:pPr algn="ctr"/>
              <a:r>
                <a:rPr lang="en-US" sz="500" dirty="0" smtClean="0"/>
                <a:t>Up to half max eff range of crew serve weapons while mounted between </a:t>
              </a:r>
              <a:r>
                <a:rPr lang="en-US" sz="500" dirty="0" err="1" smtClean="0"/>
                <a:t>vics</a:t>
              </a:r>
              <a:r>
                <a:rPr lang="en-US" sz="500" dirty="0"/>
                <a:t> </a:t>
              </a:r>
              <a:r>
                <a:rPr lang="en-US" sz="500" dirty="0" smtClean="0"/>
                <a:t>or sections</a:t>
              </a:r>
              <a:endParaRPr lang="en-US" sz="500" dirty="0"/>
            </a:p>
          </p:txBody>
        </p:sp>
      </p:grpSp>
      <p:sp>
        <p:nvSpPr>
          <p:cNvPr id="39" name="TextBox 38"/>
          <p:cNvSpPr txBox="1"/>
          <p:nvPr/>
        </p:nvSpPr>
        <p:spPr>
          <a:xfrm>
            <a:off x="629830" y="2444139"/>
            <a:ext cx="766557" cy="274370"/>
          </a:xfrm>
          <a:prstGeom prst="rect">
            <a:avLst/>
          </a:prstGeom>
          <a:noFill/>
        </p:spPr>
        <p:txBody>
          <a:bodyPr wrap="none" rtlCol="0">
            <a:spAutoFit/>
          </a:bodyPr>
          <a:lstStyle/>
          <a:p>
            <a:r>
              <a:rPr lang="en-US" b="1" dirty="0" smtClean="0"/>
              <a:t>Traveling</a:t>
            </a:r>
            <a:endParaRPr lang="en-US" b="1" dirty="0"/>
          </a:p>
        </p:txBody>
      </p:sp>
      <p:sp>
        <p:nvSpPr>
          <p:cNvPr id="40" name="TextBox 39"/>
          <p:cNvSpPr txBox="1"/>
          <p:nvPr/>
        </p:nvSpPr>
        <p:spPr>
          <a:xfrm>
            <a:off x="2294357" y="2443364"/>
            <a:ext cx="1492716" cy="274370"/>
          </a:xfrm>
          <a:prstGeom prst="rect">
            <a:avLst/>
          </a:prstGeom>
          <a:noFill/>
        </p:spPr>
        <p:txBody>
          <a:bodyPr wrap="none" rtlCol="0">
            <a:spAutoFit/>
          </a:bodyPr>
          <a:lstStyle/>
          <a:p>
            <a:r>
              <a:rPr lang="en-US" b="1" dirty="0" smtClean="0"/>
              <a:t>Traveling </a:t>
            </a:r>
            <a:r>
              <a:rPr lang="en-US" b="1" dirty="0" err="1" smtClean="0"/>
              <a:t>Overwatch</a:t>
            </a:r>
            <a:endParaRPr lang="en-US" b="1" dirty="0"/>
          </a:p>
        </p:txBody>
      </p:sp>
      <p:cxnSp>
        <p:nvCxnSpPr>
          <p:cNvPr id="42" name="Straight Connector 41"/>
          <p:cNvCxnSpPr/>
          <p:nvPr/>
        </p:nvCxnSpPr>
        <p:spPr>
          <a:xfrm>
            <a:off x="2049788" y="2524219"/>
            <a:ext cx="14758" cy="23918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0" y="4925191"/>
            <a:ext cx="4124325" cy="351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8" name="Picture 47"/>
          <p:cNvPicPr>
            <a:picLocks noChangeAspect="1"/>
          </p:cNvPicPr>
          <p:nvPr/>
        </p:nvPicPr>
        <p:blipFill rotWithShape="1">
          <a:blip r:embed="rId5"/>
          <a:srcRect t="-1" b="3488"/>
          <a:stretch/>
        </p:blipFill>
        <p:spPr>
          <a:xfrm>
            <a:off x="40483" y="1347113"/>
            <a:ext cx="4048125" cy="1167488"/>
          </a:xfrm>
          <a:prstGeom prst="rect">
            <a:avLst/>
          </a:prstGeom>
        </p:spPr>
      </p:pic>
      <p:sp>
        <p:nvSpPr>
          <p:cNvPr id="50" name="TextBox 49"/>
          <p:cNvSpPr txBox="1"/>
          <p:nvPr/>
        </p:nvSpPr>
        <p:spPr>
          <a:xfrm>
            <a:off x="350748" y="3826695"/>
            <a:ext cx="1050239" cy="246221"/>
          </a:xfrm>
          <a:prstGeom prst="rect">
            <a:avLst/>
          </a:prstGeom>
          <a:solidFill>
            <a:schemeClr val="bg1"/>
          </a:solidFill>
        </p:spPr>
        <p:txBody>
          <a:bodyPr wrap="square" rtlCol="0">
            <a:spAutoFit/>
          </a:bodyPr>
          <a:lstStyle/>
          <a:p>
            <a:pPr algn="ctr"/>
            <a:r>
              <a:rPr lang="en-US" sz="500" dirty="0" smtClean="0"/>
              <a:t>20 m dismounted</a:t>
            </a:r>
          </a:p>
          <a:p>
            <a:pPr algn="ctr"/>
            <a:r>
              <a:rPr lang="en-US" sz="500" dirty="0" smtClean="0"/>
              <a:t>50-100 m mounted between </a:t>
            </a:r>
            <a:r>
              <a:rPr lang="en-US" sz="500" dirty="0" err="1" smtClean="0"/>
              <a:t>vics</a:t>
            </a:r>
            <a:endParaRPr lang="en-US" sz="500" dirty="0"/>
          </a:p>
        </p:txBody>
      </p:sp>
      <p:pic>
        <p:nvPicPr>
          <p:cNvPr id="3" name="Picture 2"/>
          <p:cNvPicPr>
            <a:picLocks noChangeAspect="1"/>
          </p:cNvPicPr>
          <p:nvPr/>
        </p:nvPicPr>
        <p:blipFill rotWithShape="1">
          <a:blip r:embed="rId6"/>
          <a:srcRect l="5022" t="5820" r="5087" b="14738"/>
          <a:stretch/>
        </p:blipFill>
        <p:spPr>
          <a:xfrm>
            <a:off x="1156681" y="5000528"/>
            <a:ext cx="1886992" cy="1311399"/>
          </a:xfrm>
          <a:prstGeom prst="rect">
            <a:avLst/>
          </a:prstGeom>
        </p:spPr>
      </p:pic>
      <p:sp>
        <p:nvSpPr>
          <p:cNvPr id="28" name="TextBox 27"/>
          <p:cNvSpPr txBox="1"/>
          <p:nvPr/>
        </p:nvSpPr>
        <p:spPr>
          <a:xfrm>
            <a:off x="40483" y="4969525"/>
            <a:ext cx="787395" cy="274370"/>
          </a:xfrm>
          <a:prstGeom prst="rect">
            <a:avLst/>
          </a:prstGeom>
          <a:noFill/>
        </p:spPr>
        <p:txBody>
          <a:bodyPr wrap="none" rtlCol="0">
            <a:spAutoFit/>
          </a:bodyPr>
          <a:lstStyle/>
          <a:p>
            <a:r>
              <a:rPr lang="en-US" b="1" dirty="0" smtClean="0"/>
              <a:t>Bounding</a:t>
            </a:r>
            <a:endParaRPr lang="en-US" b="1" dirty="0"/>
          </a:p>
        </p:txBody>
      </p:sp>
      <p:sp>
        <p:nvSpPr>
          <p:cNvPr id="29" name="TextBox 28"/>
          <p:cNvSpPr txBox="1"/>
          <p:nvPr/>
        </p:nvSpPr>
        <p:spPr>
          <a:xfrm>
            <a:off x="3169664" y="4985314"/>
            <a:ext cx="878767" cy="274370"/>
          </a:xfrm>
          <a:prstGeom prst="rect">
            <a:avLst/>
          </a:prstGeom>
          <a:noFill/>
        </p:spPr>
        <p:txBody>
          <a:bodyPr wrap="none" rtlCol="0">
            <a:spAutoFit/>
          </a:bodyPr>
          <a:lstStyle/>
          <a:p>
            <a:r>
              <a:rPr lang="en-US" b="1" dirty="0" err="1" smtClean="0"/>
              <a:t>Overwatch</a:t>
            </a:r>
            <a:endParaRPr lang="en-US" b="1" dirty="0"/>
          </a:p>
        </p:txBody>
      </p:sp>
      <p:sp>
        <p:nvSpPr>
          <p:cNvPr id="6" name="Slide Number Placeholder 5"/>
          <p:cNvSpPr>
            <a:spLocks noGrp="1"/>
          </p:cNvSpPr>
          <p:nvPr>
            <p:ph type="sldNum" sz="quarter" idx="12"/>
          </p:nvPr>
        </p:nvSpPr>
        <p:spPr/>
        <p:txBody>
          <a:bodyPr/>
          <a:lstStyle/>
          <a:p>
            <a:fld id="{1A05E389-BD0C-4476-81A1-636280216220}" type="slidenum">
              <a:rPr lang="en-US" smtClean="0"/>
              <a:t>16</a:t>
            </a:fld>
            <a:endParaRPr lang="en-US"/>
          </a:p>
        </p:txBody>
      </p:sp>
    </p:spTree>
    <p:extLst>
      <p:ext uri="{BB962C8B-B14F-4D97-AF65-F5344CB8AC3E}">
        <p14:creationId xmlns:p14="http://schemas.microsoft.com/office/powerpoint/2010/main" val="2714129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87" y="804949"/>
            <a:ext cx="3744898" cy="634270"/>
          </a:xfrm>
        </p:spPr>
        <p:txBody>
          <a:bodyPr>
            <a:normAutofit fontScale="90000"/>
          </a:bodyPr>
          <a:lstStyle/>
          <a:p>
            <a:r>
              <a:rPr lang="en-US" dirty="0"/>
              <a:t>Formations and order of </a:t>
            </a:r>
            <a:r>
              <a:rPr lang="en-US" dirty="0" smtClean="0"/>
              <a:t>movement</a:t>
            </a:r>
            <a:br>
              <a:rPr lang="en-US" dirty="0" smtClean="0"/>
            </a:br>
            <a:r>
              <a:rPr lang="en-US" dirty="0" smtClean="0"/>
              <a:t>*</a:t>
            </a:r>
            <a:r>
              <a:rPr lang="en-US" u="sng" dirty="0" smtClean="0"/>
              <a:t>Dismount Team</a:t>
            </a:r>
            <a:r>
              <a:rPr lang="en-US" dirty="0" smtClean="0"/>
              <a:t>*</a:t>
            </a:r>
            <a:endParaRPr lang="en-US" dirty="0"/>
          </a:p>
        </p:txBody>
      </p:sp>
      <p:pic>
        <p:nvPicPr>
          <p:cNvPr id="11" name="Picture 10"/>
          <p:cNvPicPr>
            <a:picLocks noChangeAspect="1"/>
          </p:cNvPicPr>
          <p:nvPr/>
        </p:nvPicPr>
        <p:blipFill rotWithShape="1">
          <a:blip r:embed="rId2"/>
          <a:srcRect l="45755" r="44215" b="27105"/>
          <a:stretch/>
        </p:blipFill>
        <p:spPr>
          <a:xfrm>
            <a:off x="3199056" y="3580567"/>
            <a:ext cx="581528" cy="1797064"/>
          </a:xfrm>
          <a:prstGeom prst="rect">
            <a:avLst/>
          </a:prstGeom>
        </p:spPr>
      </p:pic>
      <p:pic>
        <p:nvPicPr>
          <p:cNvPr id="10" name="Picture 9"/>
          <p:cNvPicPr>
            <a:picLocks noChangeAspect="1"/>
          </p:cNvPicPr>
          <p:nvPr/>
        </p:nvPicPr>
        <p:blipFill rotWithShape="1">
          <a:blip r:embed="rId3"/>
          <a:srcRect l="16715" r="51427" b="38203"/>
          <a:stretch/>
        </p:blipFill>
        <p:spPr>
          <a:xfrm>
            <a:off x="178551" y="3860217"/>
            <a:ext cx="2069132" cy="1237765"/>
          </a:xfrm>
          <a:prstGeom prst="rect">
            <a:avLst/>
          </a:prstGeom>
          <a:noFill/>
        </p:spPr>
      </p:pic>
      <p:pic>
        <p:nvPicPr>
          <p:cNvPr id="14" name="Picture 13"/>
          <p:cNvPicPr>
            <a:picLocks noChangeAspect="1"/>
          </p:cNvPicPr>
          <p:nvPr/>
        </p:nvPicPr>
        <p:blipFill rotWithShape="1">
          <a:blip r:embed="rId4"/>
          <a:srcRect l="791" r="205" b="2212"/>
          <a:stretch/>
        </p:blipFill>
        <p:spPr>
          <a:xfrm>
            <a:off x="32328" y="1439219"/>
            <a:ext cx="4045528" cy="1853545"/>
          </a:xfrm>
          <a:prstGeom prst="rect">
            <a:avLst/>
          </a:prstGeom>
        </p:spPr>
      </p:pic>
      <p:sp>
        <p:nvSpPr>
          <p:cNvPr id="4" name="TextBox 3"/>
          <p:cNvSpPr txBox="1"/>
          <p:nvPr/>
        </p:nvSpPr>
        <p:spPr>
          <a:xfrm>
            <a:off x="2329199" y="3848661"/>
            <a:ext cx="591829" cy="274370"/>
          </a:xfrm>
          <a:prstGeom prst="rect">
            <a:avLst/>
          </a:prstGeom>
          <a:noFill/>
        </p:spPr>
        <p:txBody>
          <a:bodyPr wrap="none" rtlCol="0">
            <a:spAutoFit/>
          </a:bodyPr>
          <a:lstStyle/>
          <a:p>
            <a:r>
              <a:rPr lang="en-US" dirty="0" smtClean="0"/>
              <a:t>5-10M</a:t>
            </a:r>
            <a:endParaRPr lang="en-US" dirty="0"/>
          </a:p>
        </p:txBody>
      </p:sp>
      <p:cxnSp>
        <p:nvCxnSpPr>
          <p:cNvPr id="6" name="Straight Arrow Connector 5"/>
          <p:cNvCxnSpPr/>
          <p:nvPr/>
        </p:nvCxnSpPr>
        <p:spPr>
          <a:xfrm flipV="1">
            <a:off x="2864658" y="3982688"/>
            <a:ext cx="390769" cy="3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32553" y="5056578"/>
            <a:ext cx="591829" cy="274370"/>
          </a:xfrm>
          <a:prstGeom prst="rect">
            <a:avLst/>
          </a:prstGeom>
          <a:noFill/>
        </p:spPr>
        <p:txBody>
          <a:bodyPr wrap="none" rtlCol="0">
            <a:spAutoFit/>
          </a:bodyPr>
          <a:lstStyle/>
          <a:p>
            <a:r>
              <a:rPr lang="en-US" dirty="0" smtClean="0"/>
              <a:t>5-10M</a:t>
            </a:r>
            <a:endParaRPr lang="en-US" dirty="0"/>
          </a:p>
        </p:txBody>
      </p:sp>
      <p:cxnSp>
        <p:nvCxnSpPr>
          <p:cNvPr id="13" name="Straight Arrow Connector 12"/>
          <p:cNvCxnSpPr/>
          <p:nvPr/>
        </p:nvCxnSpPr>
        <p:spPr>
          <a:xfrm flipV="1">
            <a:off x="1128467" y="4711846"/>
            <a:ext cx="293321" cy="3861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1A05E389-BD0C-4476-81A1-636280216220}" type="slidenum">
              <a:rPr lang="en-US" smtClean="0"/>
              <a:t>17</a:t>
            </a:fld>
            <a:endParaRPr lang="en-US"/>
          </a:p>
        </p:txBody>
      </p:sp>
    </p:spTree>
    <p:extLst>
      <p:ext uri="{BB962C8B-B14F-4D97-AF65-F5344CB8AC3E}">
        <p14:creationId xmlns:p14="http://schemas.microsoft.com/office/powerpoint/2010/main" val="7077417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87" y="804948"/>
            <a:ext cx="3744898" cy="619250"/>
          </a:xfrm>
        </p:spPr>
        <p:txBody>
          <a:bodyPr>
            <a:normAutofit fontScale="90000"/>
          </a:bodyPr>
          <a:lstStyle/>
          <a:p>
            <a:r>
              <a:rPr lang="en-US" dirty="0"/>
              <a:t>Formations and order of movement</a:t>
            </a:r>
            <a:br>
              <a:rPr lang="en-US" dirty="0"/>
            </a:br>
            <a:r>
              <a:rPr lang="en-US" dirty="0"/>
              <a:t>*</a:t>
            </a:r>
            <a:r>
              <a:rPr lang="en-US" u="sng" dirty="0" smtClean="0"/>
              <a:t>Dismount Squad/Section</a:t>
            </a:r>
            <a:r>
              <a:rPr lang="en-US" dirty="0" smtClean="0"/>
              <a:t>*</a:t>
            </a:r>
            <a:endParaRPr lang="en-US" dirty="0"/>
          </a:p>
        </p:txBody>
      </p:sp>
      <p:pic>
        <p:nvPicPr>
          <p:cNvPr id="5" name="Picture 4"/>
          <p:cNvPicPr>
            <a:picLocks noChangeAspect="1"/>
          </p:cNvPicPr>
          <p:nvPr/>
        </p:nvPicPr>
        <p:blipFill rotWithShape="1">
          <a:blip r:embed="rId2"/>
          <a:srcRect l="25762" t="2596" r="24878" b="20639"/>
          <a:stretch/>
        </p:blipFill>
        <p:spPr>
          <a:xfrm>
            <a:off x="105551" y="3664099"/>
            <a:ext cx="1650421" cy="1538640"/>
          </a:xfrm>
          <a:prstGeom prst="rect">
            <a:avLst/>
          </a:prstGeom>
        </p:spPr>
      </p:pic>
      <p:pic>
        <p:nvPicPr>
          <p:cNvPr id="6" name="Picture 5"/>
          <p:cNvPicPr>
            <a:picLocks noChangeAspect="1"/>
          </p:cNvPicPr>
          <p:nvPr/>
        </p:nvPicPr>
        <p:blipFill rotWithShape="1">
          <a:blip r:embed="rId3"/>
          <a:srcRect l="14946" t="6008" r="14847" b="41436"/>
          <a:stretch/>
        </p:blipFill>
        <p:spPr>
          <a:xfrm>
            <a:off x="857252" y="5546868"/>
            <a:ext cx="2370966" cy="591081"/>
          </a:xfrm>
          <a:prstGeom prst="rect">
            <a:avLst/>
          </a:prstGeom>
        </p:spPr>
      </p:pic>
      <p:pic>
        <p:nvPicPr>
          <p:cNvPr id="7" name="Picture 6"/>
          <p:cNvPicPr>
            <a:picLocks noChangeAspect="1"/>
          </p:cNvPicPr>
          <p:nvPr/>
        </p:nvPicPr>
        <p:blipFill rotWithShape="1">
          <a:blip r:embed="rId4"/>
          <a:srcRect l="40315" r="41396" b="21650"/>
          <a:stretch/>
        </p:blipFill>
        <p:spPr>
          <a:xfrm>
            <a:off x="3101591" y="3551355"/>
            <a:ext cx="752560" cy="1737462"/>
          </a:xfrm>
          <a:prstGeom prst="rect">
            <a:avLst/>
          </a:prstGeom>
        </p:spPr>
      </p:pic>
      <p:cxnSp>
        <p:nvCxnSpPr>
          <p:cNvPr id="9" name="Straight Connector 8"/>
          <p:cNvCxnSpPr>
            <a:stCxn id="4" idx="2"/>
          </p:cNvCxnSpPr>
          <p:nvPr/>
        </p:nvCxnSpPr>
        <p:spPr>
          <a:xfrm flipH="1">
            <a:off x="2042735" y="3527706"/>
            <a:ext cx="1" cy="18442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0" y="5371995"/>
            <a:ext cx="4114800" cy="56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607600" y="1424198"/>
            <a:ext cx="2870271" cy="2103508"/>
            <a:chOff x="607600" y="1424198"/>
            <a:chExt cx="2870271" cy="2103508"/>
          </a:xfrm>
        </p:grpSpPr>
        <p:pic>
          <p:nvPicPr>
            <p:cNvPr id="4" name="Picture 3"/>
            <p:cNvPicPr>
              <a:picLocks noChangeAspect="1"/>
            </p:cNvPicPr>
            <p:nvPr/>
          </p:nvPicPr>
          <p:blipFill>
            <a:blip r:embed="rId5"/>
            <a:stretch>
              <a:fillRect/>
            </a:stretch>
          </p:blipFill>
          <p:spPr>
            <a:xfrm>
              <a:off x="607600" y="1424198"/>
              <a:ext cx="2870271" cy="2103508"/>
            </a:xfrm>
            <a:prstGeom prst="rect">
              <a:avLst/>
            </a:prstGeom>
          </p:spPr>
        </p:pic>
        <p:sp>
          <p:nvSpPr>
            <p:cNvPr id="14" name="TextBox 13"/>
            <p:cNvSpPr txBox="1"/>
            <p:nvPr/>
          </p:nvSpPr>
          <p:spPr>
            <a:xfrm>
              <a:off x="680056" y="3088932"/>
              <a:ext cx="425324" cy="276999"/>
            </a:xfrm>
            <a:prstGeom prst="rect">
              <a:avLst/>
            </a:prstGeom>
            <a:solidFill>
              <a:schemeClr val="bg1"/>
            </a:solidFill>
          </p:spPr>
          <p:txBody>
            <a:bodyPr wrap="square" rtlCol="0">
              <a:spAutoFit/>
            </a:bodyPr>
            <a:lstStyle/>
            <a:p>
              <a:pPr algn="ctr"/>
              <a:r>
                <a:rPr lang="en-US" sz="600" dirty="0" smtClean="0"/>
                <a:t>Squad file</a:t>
              </a:r>
              <a:endParaRPr lang="en-US" sz="600" dirty="0"/>
            </a:p>
          </p:txBody>
        </p:sp>
      </p:grpSp>
      <p:sp>
        <p:nvSpPr>
          <p:cNvPr id="8" name="Slide Number Placeholder 7"/>
          <p:cNvSpPr>
            <a:spLocks noGrp="1"/>
          </p:cNvSpPr>
          <p:nvPr>
            <p:ph type="sldNum" sz="quarter" idx="12"/>
          </p:nvPr>
        </p:nvSpPr>
        <p:spPr/>
        <p:txBody>
          <a:bodyPr/>
          <a:lstStyle/>
          <a:p>
            <a:fld id="{1A05E389-BD0C-4476-81A1-636280216220}" type="slidenum">
              <a:rPr lang="en-US" smtClean="0"/>
              <a:t>18</a:t>
            </a:fld>
            <a:endParaRPr lang="en-US"/>
          </a:p>
        </p:txBody>
      </p:sp>
    </p:spTree>
    <p:extLst>
      <p:ext uri="{BB962C8B-B14F-4D97-AF65-F5344CB8AC3E}">
        <p14:creationId xmlns:p14="http://schemas.microsoft.com/office/powerpoint/2010/main" val="1177393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a:xfrm>
            <a:off x="21795" y="1276832"/>
            <a:ext cx="4082855" cy="5010014"/>
          </a:xfrm>
        </p:spPr>
        <p:txBody>
          <a:bodyPr>
            <a:normAutofit fontScale="92500" lnSpcReduction="20000"/>
          </a:bodyPr>
          <a:lstStyle/>
          <a:p>
            <a:pPr marL="0" indent="0">
              <a:buNone/>
            </a:pPr>
            <a:r>
              <a:rPr lang="en-US" u="sng" dirty="0" smtClean="0"/>
              <a:t>Commander’s Reconnaissance Guidance	Page 2-4               </a:t>
            </a:r>
          </a:p>
          <a:p>
            <a:pPr marL="0" indent="0">
              <a:buNone/>
            </a:pPr>
            <a:r>
              <a:rPr lang="en-US" u="sng" dirty="0" smtClean="0"/>
              <a:t>Reconnaissance Missions				Page 5-6</a:t>
            </a:r>
          </a:p>
          <a:p>
            <a:pPr marL="0" indent="0">
              <a:buNone/>
            </a:pPr>
            <a:r>
              <a:rPr lang="en-US" u="sng" dirty="0" smtClean="0"/>
              <a:t>Screen in depth					Page 7-8</a:t>
            </a:r>
          </a:p>
          <a:p>
            <a:pPr marL="0" indent="0">
              <a:buNone/>
            </a:pPr>
            <a:r>
              <a:rPr lang="en-US" u="sng" dirty="0" smtClean="0"/>
              <a:t>Engagement Area Development			Page 9</a:t>
            </a:r>
          </a:p>
          <a:p>
            <a:pPr marL="0" indent="0">
              <a:buNone/>
            </a:pPr>
            <a:r>
              <a:rPr lang="en-US" u="sng" dirty="0" smtClean="0"/>
              <a:t>Passage of lines                  				Page 10-14</a:t>
            </a:r>
          </a:p>
          <a:p>
            <a:pPr marL="0" indent="0">
              <a:buNone/>
            </a:pPr>
            <a:r>
              <a:rPr lang="en-US" u="sng" dirty="0" smtClean="0"/>
              <a:t>Formations and Order of movement		Page 15-22</a:t>
            </a:r>
          </a:p>
          <a:p>
            <a:pPr marL="0" indent="0">
              <a:buNone/>
            </a:pPr>
            <a:r>
              <a:rPr lang="en-US" u="sng" dirty="0" smtClean="0"/>
              <a:t>Actions on Contact					Page 23</a:t>
            </a:r>
          </a:p>
          <a:p>
            <a:pPr marL="0" indent="0">
              <a:buNone/>
            </a:pPr>
            <a:r>
              <a:rPr lang="en-US" u="sng" dirty="0" smtClean="0"/>
              <a:t>Battle Drills						Page 24-26</a:t>
            </a:r>
          </a:p>
          <a:p>
            <a:pPr marL="0" indent="0">
              <a:buNone/>
            </a:pPr>
            <a:r>
              <a:rPr lang="en-US" u="sng" dirty="0" smtClean="0"/>
              <a:t>Assembly Area priorities of work			Page 27</a:t>
            </a:r>
          </a:p>
          <a:p>
            <a:pPr marL="0" indent="0">
              <a:buNone/>
            </a:pPr>
            <a:r>
              <a:rPr lang="en-US" u="sng" dirty="0" smtClean="0"/>
              <a:t>5 point contingency plan				Page 28</a:t>
            </a:r>
          </a:p>
          <a:p>
            <a:pPr marL="0" indent="0">
              <a:buNone/>
            </a:pPr>
            <a:r>
              <a:rPr lang="en-US" u="sng" dirty="0" smtClean="0"/>
              <a:t>Objective Rally Points				Page 29</a:t>
            </a:r>
          </a:p>
          <a:p>
            <a:pPr marL="0" indent="0">
              <a:buNone/>
            </a:pPr>
            <a:r>
              <a:rPr lang="en-US" u="sng" dirty="0" smtClean="0"/>
              <a:t>Observation Posts					Page 30-34</a:t>
            </a:r>
          </a:p>
          <a:p>
            <a:pPr marL="0" indent="0">
              <a:buNone/>
            </a:pPr>
            <a:r>
              <a:rPr lang="en-US" u="sng" dirty="0" smtClean="0"/>
              <a:t>Actions on short and long halt			Page 35</a:t>
            </a:r>
          </a:p>
          <a:p>
            <a:pPr marL="0" indent="0">
              <a:buNone/>
            </a:pPr>
            <a:r>
              <a:rPr lang="en-US" u="sng" dirty="0" smtClean="0"/>
              <a:t>Readiness Conditions				Page 36</a:t>
            </a:r>
          </a:p>
          <a:p>
            <a:pPr marL="0" indent="0">
              <a:buNone/>
            </a:pPr>
            <a:r>
              <a:rPr lang="en-US" u="sng" dirty="0" smtClean="0"/>
              <a:t>Range Cards 						Page 37-38</a:t>
            </a:r>
          </a:p>
          <a:p>
            <a:pPr marL="0" indent="0">
              <a:buNone/>
            </a:pPr>
            <a:r>
              <a:rPr lang="en-US" u="sng" dirty="0" smtClean="0"/>
              <a:t>Sector Sketches					Page 39-40</a:t>
            </a:r>
          </a:p>
          <a:p>
            <a:pPr marL="0" indent="0">
              <a:buNone/>
            </a:pPr>
            <a:r>
              <a:rPr lang="en-US" u="sng" dirty="0" smtClean="0"/>
              <a:t>Terrain Index Reference System			Page 41</a:t>
            </a:r>
          </a:p>
          <a:p>
            <a:pPr marL="0" indent="0">
              <a:buNone/>
            </a:pPr>
            <a:r>
              <a:rPr lang="en-US" u="sng" dirty="0" smtClean="0"/>
              <a:t>Hearing distances					Page 42</a:t>
            </a:r>
          </a:p>
          <a:p>
            <a:pPr marL="0" indent="0">
              <a:buNone/>
            </a:pPr>
            <a:r>
              <a:rPr lang="en-US" u="sng" dirty="0" smtClean="0"/>
              <a:t>Vehicle Data						Page 43</a:t>
            </a:r>
          </a:p>
          <a:p>
            <a:pPr marL="0" indent="0">
              <a:buNone/>
            </a:pPr>
            <a:r>
              <a:rPr lang="en-US" u="sng" dirty="0" smtClean="0"/>
              <a:t>IDF ranges and risk estimate distance  		Page 44-45</a:t>
            </a:r>
          </a:p>
          <a:p>
            <a:pPr marL="0" indent="0">
              <a:buNone/>
            </a:pPr>
            <a:r>
              <a:rPr lang="en-US" u="sng" dirty="0" smtClean="0"/>
              <a:t>TLP’s/required graphics				Page 46</a:t>
            </a:r>
          </a:p>
          <a:p>
            <a:pPr marL="0" indent="0">
              <a:buNone/>
            </a:pPr>
            <a:r>
              <a:rPr lang="en-US" u="sng" dirty="0" smtClean="0"/>
              <a:t>CCIR							Page 47-48</a:t>
            </a:r>
          </a:p>
          <a:p>
            <a:pPr marL="0" indent="0">
              <a:buNone/>
            </a:pPr>
            <a:r>
              <a:rPr lang="en-US" u="sng" dirty="0" smtClean="0"/>
              <a:t>Information collection matrix			Page 49-50</a:t>
            </a:r>
          </a:p>
          <a:p>
            <a:pPr marL="0" indent="0">
              <a:buNone/>
            </a:pPr>
            <a:r>
              <a:rPr lang="en-US" u="sng" dirty="0" smtClean="0"/>
              <a:t>Reports						Page 51-61</a:t>
            </a:r>
          </a:p>
          <a:p>
            <a:pPr marL="0" indent="0">
              <a:buNone/>
            </a:pPr>
            <a:r>
              <a:rPr lang="en-US" u="sng" dirty="0" smtClean="0"/>
              <a:t>References						Page 62</a:t>
            </a:r>
          </a:p>
          <a:p>
            <a:pPr marL="0" indent="0">
              <a:buNone/>
            </a:pPr>
            <a:endParaRPr lang="en-US" u="sng" dirty="0" smtClean="0"/>
          </a:p>
          <a:p>
            <a:pPr marL="0" indent="0">
              <a:buNone/>
            </a:pPr>
            <a:endParaRPr lang="en-US" dirty="0" smtClean="0"/>
          </a:p>
          <a:p>
            <a:pPr marL="0" indent="0">
              <a:buNone/>
            </a:pPr>
            <a:endParaRPr lang="en-US" dirty="0" smtClean="0"/>
          </a:p>
          <a:p>
            <a:pPr marL="0" indent="0">
              <a:buNone/>
            </a:pPr>
            <a:endParaRPr lang="en-US" dirty="0" smtClean="0"/>
          </a:p>
        </p:txBody>
      </p:sp>
      <p:sp>
        <p:nvSpPr>
          <p:cNvPr id="5" name="Slide Number Placeholder 4"/>
          <p:cNvSpPr>
            <a:spLocks noGrp="1"/>
          </p:cNvSpPr>
          <p:nvPr>
            <p:ph type="sldNum" sz="quarter" idx="12"/>
          </p:nvPr>
        </p:nvSpPr>
        <p:spPr/>
        <p:txBody>
          <a:bodyPr/>
          <a:lstStyle/>
          <a:p>
            <a:fld id="{1A05E389-BD0C-4476-81A1-636280216220}" type="slidenum">
              <a:rPr lang="en-US" smtClean="0"/>
              <a:t>1</a:t>
            </a:fld>
            <a:endParaRPr lang="en-US"/>
          </a:p>
        </p:txBody>
      </p:sp>
    </p:spTree>
    <p:extLst>
      <p:ext uri="{BB962C8B-B14F-4D97-AF65-F5344CB8AC3E}">
        <p14:creationId xmlns:p14="http://schemas.microsoft.com/office/powerpoint/2010/main" val="2253291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87" y="818733"/>
            <a:ext cx="3744898" cy="522999"/>
          </a:xfrm>
        </p:spPr>
        <p:txBody>
          <a:bodyPr>
            <a:normAutofit fontScale="90000"/>
          </a:bodyPr>
          <a:lstStyle/>
          <a:p>
            <a:r>
              <a:rPr lang="en-US" dirty="0"/>
              <a:t>Formations and order of movement</a:t>
            </a:r>
            <a:br>
              <a:rPr lang="en-US" dirty="0"/>
            </a:br>
            <a:r>
              <a:rPr lang="en-US" dirty="0" smtClean="0"/>
              <a:t>*</a:t>
            </a:r>
            <a:r>
              <a:rPr lang="en-US" u="sng" dirty="0" smtClean="0"/>
              <a:t>Mounted</a:t>
            </a:r>
            <a:r>
              <a:rPr lang="en-US" dirty="0" smtClean="0"/>
              <a:t>*</a:t>
            </a:r>
            <a:endParaRPr lang="en-US" dirty="0"/>
          </a:p>
        </p:txBody>
      </p:sp>
      <p:grpSp>
        <p:nvGrpSpPr>
          <p:cNvPr id="6" name="Group 5"/>
          <p:cNvGrpSpPr/>
          <p:nvPr/>
        </p:nvGrpSpPr>
        <p:grpSpPr>
          <a:xfrm>
            <a:off x="842434" y="1502874"/>
            <a:ext cx="415997" cy="2715764"/>
            <a:chOff x="978236" y="-217113"/>
            <a:chExt cx="439807" cy="6186113"/>
          </a:xfrm>
        </p:grpSpPr>
        <p:pic>
          <p:nvPicPr>
            <p:cNvPr id="4" name="Picture 3"/>
            <p:cNvPicPr>
              <a:picLocks noChangeAspect="1"/>
            </p:cNvPicPr>
            <p:nvPr/>
          </p:nvPicPr>
          <p:blipFill>
            <a:blip r:embed="rId2"/>
            <a:stretch>
              <a:fillRect/>
            </a:stretch>
          </p:blipFill>
          <p:spPr>
            <a:xfrm rot="5400000">
              <a:off x="-859261" y="1620384"/>
              <a:ext cx="4114800" cy="439806"/>
            </a:xfrm>
            <a:prstGeom prst="rect">
              <a:avLst/>
            </a:prstGeom>
          </p:spPr>
        </p:pic>
        <p:pic>
          <p:nvPicPr>
            <p:cNvPr id="5" name="Picture 4"/>
            <p:cNvPicPr>
              <a:picLocks noChangeAspect="1"/>
            </p:cNvPicPr>
            <p:nvPr/>
          </p:nvPicPr>
          <p:blipFill rotWithShape="1">
            <a:blip r:embed="rId2"/>
            <a:srcRect l="24595"/>
            <a:stretch/>
          </p:blipFill>
          <p:spPr>
            <a:xfrm rot="5400000">
              <a:off x="-353239" y="4197719"/>
              <a:ext cx="3102757" cy="439806"/>
            </a:xfrm>
            <a:prstGeom prst="rect">
              <a:avLst/>
            </a:prstGeom>
          </p:spPr>
        </p:pic>
      </p:grpSp>
      <p:grpSp>
        <p:nvGrpSpPr>
          <p:cNvPr id="9" name="Group 8"/>
          <p:cNvGrpSpPr/>
          <p:nvPr/>
        </p:nvGrpSpPr>
        <p:grpSpPr>
          <a:xfrm>
            <a:off x="3011297" y="1502875"/>
            <a:ext cx="655356" cy="2715764"/>
            <a:chOff x="1598957" y="1143000"/>
            <a:chExt cx="916886" cy="6136263"/>
          </a:xfrm>
        </p:grpSpPr>
        <p:pic>
          <p:nvPicPr>
            <p:cNvPr id="7" name="Picture 6"/>
            <p:cNvPicPr>
              <a:picLocks noChangeAspect="1"/>
            </p:cNvPicPr>
            <p:nvPr/>
          </p:nvPicPr>
          <p:blipFill>
            <a:blip r:embed="rId3"/>
            <a:stretch>
              <a:fillRect/>
            </a:stretch>
          </p:blipFill>
          <p:spPr>
            <a:xfrm rot="5400000">
              <a:off x="0" y="2741957"/>
              <a:ext cx="4114800" cy="916885"/>
            </a:xfrm>
            <a:prstGeom prst="rect">
              <a:avLst/>
            </a:prstGeom>
          </p:spPr>
        </p:pic>
        <p:pic>
          <p:nvPicPr>
            <p:cNvPr id="8" name="Picture 7"/>
            <p:cNvPicPr>
              <a:picLocks noChangeAspect="1"/>
            </p:cNvPicPr>
            <p:nvPr/>
          </p:nvPicPr>
          <p:blipFill rotWithShape="1">
            <a:blip r:embed="rId3"/>
            <a:srcRect l="24526"/>
            <a:stretch/>
          </p:blipFill>
          <p:spPr>
            <a:xfrm rot="5400000">
              <a:off x="504594" y="5268014"/>
              <a:ext cx="3105613" cy="916885"/>
            </a:xfrm>
            <a:prstGeom prst="rect">
              <a:avLst/>
            </a:prstGeom>
          </p:spPr>
        </p:pic>
      </p:grpSp>
      <p:sp>
        <p:nvSpPr>
          <p:cNvPr id="10" name="TextBox 9"/>
          <p:cNvSpPr txBox="1"/>
          <p:nvPr/>
        </p:nvSpPr>
        <p:spPr>
          <a:xfrm>
            <a:off x="1258430" y="1522025"/>
            <a:ext cx="261610" cy="274370"/>
          </a:xfrm>
          <a:prstGeom prst="rect">
            <a:avLst/>
          </a:prstGeom>
          <a:noFill/>
        </p:spPr>
        <p:txBody>
          <a:bodyPr wrap="none" rtlCol="0">
            <a:spAutoFit/>
          </a:bodyPr>
          <a:lstStyle/>
          <a:p>
            <a:r>
              <a:rPr lang="en-US" b="1" dirty="0" smtClean="0"/>
              <a:t>2</a:t>
            </a:r>
            <a:endParaRPr lang="en-US" b="1" dirty="0"/>
          </a:p>
        </p:txBody>
      </p:sp>
      <p:sp>
        <p:nvSpPr>
          <p:cNvPr id="11" name="TextBox 10"/>
          <p:cNvSpPr txBox="1"/>
          <p:nvPr/>
        </p:nvSpPr>
        <p:spPr>
          <a:xfrm>
            <a:off x="1258430" y="1984980"/>
            <a:ext cx="261610" cy="274370"/>
          </a:xfrm>
          <a:prstGeom prst="rect">
            <a:avLst/>
          </a:prstGeom>
          <a:noFill/>
        </p:spPr>
        <p:txBody>
          <a:bodyPr wrap="none" rtlCol="0">
            <a:spAutoFit/>
          </a:bodyPr>
          <a:lstStyle/>
          <a:p>
            <a:r>
              <a:rPr lang="en-US" b="1" dirty="0" smtClean="0"/>
              <a:t>3</a:t>
            </a:r>
            <a:endParaRPr lang="en-US" b="1" dirty="0"/>
          </a:p>
        </p:txBody>
      </p:sp>
      <p:sp>
        <p:nvSpPr>
          <p:cNvPr id="12" name="TextBox 11"/>
          <p:cNvSpPr txBox="1"/>
          <p:nvPr/>
        </p:nvSpPr>
        <p:spPr>
          <a:xfrm>
            <a:off x="1250309" y="2869718"/>
            <a:ext cx="261610" cy="274370"/>
          </a:xfrm>
          <a:prstGeom prst="rect">
            <a:avLst/>
          </a:prstGeom>
          <a:noFill/>
        </p:spPr>
        <p:txBody>
          <a:bodyPr wrap="none" rtlCol="0">
            <a:spAutoFit/>
          </a:bodyPr>
          <a:lstStyle/>
          <a:p>
            <a:r>
              <a:rPr lang="en-US" b="1" dirty="0" smtClean="0"/>
              <a:t>1</a:t>
            </a:r>
            <a:endParaRPr lang="en-US" b="1" dirty="0"/>
          </a:p>
        </p:txBody>
      </p:sp>
      <p:sp>
        <p:nvSpPr>
          <p:cNvPr id="13" name="TextBox 12"/>
          <p:cNvSpPr txBox="1"/>
          <p:nvPr/>
        </p:nvSpPr>
        <p:spPr>
          <a:xfrm>
            <a:off x="1242188" y="2440634"/>
            <a:ext cx="261610" cy="274370"/>
          </a:xfrm>
          <a:prstGeom prst="rect">
            <a:avLst/>
          </a:prstGeom>
          <a:noFill/>
        </p:spPr>
        <p:txBody>
          <a:bodyPr wrap="none" rtlCol="0">
            <a:spAutoFit/>
          </a:bodyPr>
          <a:lstStyle/>
          <a:p>
            <a:r>
              <a:rPr lang="en-US" b="1" dirty="0" smtClean="0"/>
              <a:t>5</a:t>
            </a:r>
            <a:endParaRPr lang="en-US" b="1" dirty="0"/>
          </a:p>
        </p:txBody>
      </p:sp>
      <p:sp>
        <p:nvSpPr>
          <p:cNvPr id="14" name="TextBox 13"/>
          <p:cNvSpPr txBox="1"/>
          <p:nvPr/>
        </p:nvSpPr>
        <p:spPr>
          <a:xfrm>
            <a:off x="1265760" y="3340035"/>
            <a:ext cx="261610" cy="274370"/>
          </a:xfrm>
          <a:prstGeom prst="rect">
            <a:avLst/>
          </a:prstGeom>
          <a:noFill/>
        </p:spPr>
        <p:txBody>
          <a:bodyPr wrap="none" rtlCol="0">
            <a:spAutoFit/>
          </a:bodyPr>
          <a:lstStyle/>
          <a:p>
            <a:r>
              <a:rPr lang="en-US" b="1" dirty="0" smtClean="0"/>
              <a:t>6</a:t>
            </a:r>
            <a:endParaRPr lang="en-US" b="1" dirty="0"/>
          </a:p>
        </p:txBody>
      </p:sp>
      <p:sp>
        <p:nvSpPr>
          <p:cNvPr id="15" name="TextBox 14"/>
          <p:cNvSpPr txBox="1"/>
          <p:nvPr/>
        </p:nvSpPr>
        <p:spPr>
          <a:xfrm>
            <a:off x="1258430" y="3786942"/>
            <a:ext cx="253021" cy="274370"/>
          </a:xfrm>
          <a:prstGeom prst="rect">
            <a:avLst/>
          </a:prstGeom>
          <a:noFill/>
        </p:spPr>
        <p:txBody>
          <a:bodyPr wrap="square" rtlCol="0">
            <a:spAutoFit/>
          </a:bodyPr>
          <a:lstStyle/>
          <a:p>
            <a:r>
              <a:rPr lang="en-US" b="1" dirty="0" smtClean="0"/>
              <a:t>4</a:t>
            </a:r>
            <a:endParaRPr lang="en-US" b="1" dirty="0"/>
          </a:p>
        </p:txBody>
      </p:sp>
      <p:cxnSp>
        <p:nvCxnSpPr>
          <p:cNvPr id="17" name="Straight Connector 16"/>
          <p:cNvCxnSpPr/>
          <p:nvPr/>
        </p:nvCxnSpPr>
        <p:spPr>
          <a:xfrm flipH="1" flipV="1">
            <a:off x="597065" y="2324612"/>
            <a:ext cx="922975" cy="26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75827" y="3228450"/>
            <a:ext cx="9492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75827" y="4205948"/>
            <a:ext cx="9492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4"/>
          <a:stretch>
            <a:fillRect/>
          </a:stretch>
        </p:blipFill>
        <p:spPr>
          <a:xfrm>
            <a:off x="573716" y="2725768"/>
            <a:ext cx="229162" cy="153707"/>
          </a:xfrm>
          <a:prstGeom prst="rect">
            <a:avLst/>
          </a:prstGeom>
        </p:spPr>
      </p:pic>
      <p:pic>
        <p:nvPicPr>
          <p:cNvPr id="24" name="Picture 23"/>
          <p:cNvPicPr>
            <a:picLocks noChangeAspect="1"/>
          </p:cNvPicPr>
          <p:nvPr/>
        </p:nvPicPr>
        <p:blipFill>
          <a:blip r:embed="rId4"/>
          <a:stretch>
            <a:fillRect/>
          </a:stretch>
        </p:blipFill>
        <p:spPr>
          <a:xfrm>
            <a:off x="575147" y="3634495"/>
            <a:ext cx="229162" cy="153707"/>
          </a:xfrm>
          <a:prstGeom prst="rect">
            <a:avLst/>
          </a:prstGeom>
        </p:spPr>
      </p:pic>
      <p:grpSp>
        <p:nvGrpSpPr>
          <p:cNvPr id="38" name="Group 37"/>
          <p:cNvGrpSpPr/>
          <p:nvPr/>
        </p:nvGrpSpPr>
        <p:grpSpPr>
          <a:xfrm>
            <a:off x="413571" y="1575486"/>
            <a:ext cx="529312" cy="390013"/>
            <a:chOff x="413571" y="1575486"/>
            <a:chExt cx="529312" cy="390013"/>
          </a:xfrm>
        </p:grpSpPr>
        <p:pic>
          <p:nvPicPr>
            <p:cNvPr id="22" name="Picture 21"/>
            <p:cNvPicPr>
              <a:picLocks noChangeAspect="1"/>
            </p:cNvPicPr>
            <p:nvPr/>
          </p:nvPicPr>
          <p:blipFill>
            <a:blip r:embed="rId4"/>
            <a:stretch>
              <a:fillRect/>
            </a:stretch>
          </p:blipFill>
          <p:spPr>
            <a:xfrm>
              <a:off x="574369" y="1811792"/>
              <a:ext cx="229162" cy="153707"/>
            </a:xfrm>
            <a:prstGeom prst="rect">
              <a:avLst/>
            </a:prstGeom>
          </p:spPr>
        </p:pic>
        <p:sp>
          <p:nvSpPr>
            <p:cNvPr id="25" name="TextBox 24"/>
            <p:cNvSpPr txBox="1"/>
            <p:nvPr/>
          </p:nvSpPr>
          <p:spPr>
            <a:xfrm>
              <a:off x="413571" y="1575486"/>
              <a:ext cx="529312" cy="274370"/>
            </a:xfrm>
            <a:prstGeom prst="rect">
              <a:avLst/>
            </a:prstGeom>
            <a:noFill/>
          </p:spPr>
          <p:txBody>
            <a:bodyPr wrap="none" rtlCol="0">
              <a:spAutoFit/>
            </a:bodyPr>
            <a:lstStyle/>
            <a:p>
              <a:r>
                <a:rPr lang="en-US" dirty="0" smtClean="0"/>
                <a:t>A SEC</a:t>
              </a:r>
              <a:endParaRPr lang="en-US" dirty="0"/>
            </a:p>
          </p:txBody>
        </p:sp>
      </p:grpSp>
      <p:sp>
        <p:nvSpPr>
          <p:cNvPr id="26" name="TextBox 25"/>
          <p:cNvSpPr txBox="1"/>
          <p:nvPr/>
        </p:nvSpPr>
        <p:spPr>
          <a:xfrm>
            <a:off x="413571" y="2453215"/>
            <a:ext cx="522900" cy="274370"/>
          </a:xfrm>
          <a:prstGeom prst="rect">
            <a:avLst/>
          </a:prstGeom>
          <a:noFill/>
        </p:spPr>
        <p:txBody>
          <a:bodyPr wrap="none" rtlCol="0">
            <a:spAutoFit/>
          </a:bodyPr>
          <a:lstStyle/>
          <a:p>
            <a:r>
              <a:rPr lang="en-US" dirty="0" smtClean="0"/>
              <a:t>B SEC</a:t>
            </a:r>
            <a:endParaRPr lang="en-US" dirty="0"/>
          </a:p>
        </p:txBody>
      </p:sp>
      <p:sp>
        <p:nvSpPr>
          <p:cNvPr id="27" name="TextBox 26"/>
          <p:cNvSpPr txBox="1"/>
          <p:nvPr/>
        </p:nvSpPr>
        <p:spPr>
          <a:xfrm>
            <a:off x="402572" y="3398674"/>
            <a:ext cx="521297" cy="274370"/>
          </a:xfrm>
          <a:prstGeom prst="rect">
            <a:avLst/>
          </a:prstGeom>
          <a:noFill/>
        </p:spPr>
        <p:txBody>
          <a:bodyPr wrap="none" rtlCol="0">
            <a:spAutoFit/>
          </a:bodyPr>
          <a:lstStyle/>
          <a:p>
            <a:r>
              <a:rPr lang="en-US" dirty="0" smtClean="0"/>
              <a:t>C SEC</a:t>
            </a:r>
            <a:endParaRPr lang="en-US" dirty="0"/>
          </a:p>
        </p:txBody>
      </p:sp>
      <p:sp>
        <p:nvSpPr>
          <p:cNvPr id="28" name="TextBox 27"/>
          <p:cNvSpPr txBox="1"/>
          <p:nvPr/>
        </p:nvSpPr>
        <p:spPr>
          <a:xfrm>
            <a:off x="3601371" y="1514688"/>
            <a:ext cx="261610" cy="274370"/>
          </a:xfrm>
          <a:prstGeom prst="rect">
            <a:avLst/>
          </a:prstGeom>
          <a:noFill/>
        </p:spPr>
        <p:txBody>
          <a:bodyPr wrap="none" rtlCol="0">
            <a:spAutoFit/>
          </a:bodyPr>
          <a:lstStyle/>
          <a:p>
            <a:r>
              <a:rPr lang="en-US" b="1" dirty="0" smtClean="0"/>
              <a:t>2</a:t>
            </a:r>
            <a:endParaRPr lang="en-US" b="1" dirty="0"/>
          </a:p>
        </p:txBody>
      </p:sp>
      <p:sp>
        <p:nvSpPr>
          <p:cNvPr id="29" name="TextBox 28"/>
          <p:cNvSpPr txBox="1"/>
          <p:nvPr/>
        </p:nvSpPr>
        <p:spPr>
          <a:xfrm>
            <a:off x="2460065" y="2003174"/>
            <a:ext cx="542136" cy="274370"/>
          </a:xfrm>
          <a:prstGeom prst="rect">
            <a:avLst/>
          </a:prstGeom>
          <a:noFill/>
        </p:spPr>
        <p:txBody>
          <a:bodyPr wrap="none" rtlCol="0">
            <a:spAutoFit/>
          </a:bodyPr>
          <a:lstStyle/>
          <a:p>
            <a:r>
              <a:rPr lang="en-US" b="1" dirty="0" smtClean="0"/>
              <a:t>3 or 1</a:t>
            </a:r>
            <a:endParaRPr lang="en-US" b="1" dirty="0"/>
          </a:p>
        </p:txBody>
      </p:sp>
      <p:sp>
        <p:nvSpPr>
          <p:cNvPr id="30" name="TextBox 29"/>
          <p:cNvSpPr txBox="1"/>
          <p:nvPr/>
        </p:nvSpPr>
        <p:spPr>
          <a:xfrm>
            <a:off x="3611098" y="2406093"/>
            <a:ext cx="542136" cy="274370"/>
          </a:xfrm>
          <a:prstGeom prst="rect">
            <a:avLst/>
          </a:prstGeom>
          <a:noFill/>
        </p:spPr>
        <p:txBody>
          <a:bodyPr wrap="none" rtlCol="0">
            <a:spAutoFit/>
          </a:bodyPr>
          <a:lstStyle/>
          <a:p>
            <a:r>
              <a:rPr lang="en-US" b="1" dirty="0" smtClean="0"/>
              <a:t>1 or 3</a:t>
            </a:r>
            <a:endParaRPr lang="en-US" b="1" dirty="0"/>
          </a:p>
        </p:txBody>
      </p:sp>
      <p:sp>
        <p:nvSpPr>
          <p:cNvPr id="31" name="TextBox 30"/>
          <p:cNvSpPr txBox="1"/>
          <p:nvPr/>
        </p:nvSpPr>
        <p:spPr>
          <a:xfrm>
            <a:off x="2772905" y="2948063"/>
            <a:ext cx="261610" cy="274370"/>
          </a:xfrm>
          <a:prstGeom prst="rect">
            <a:avLst/>
          </a:prstGeom>
          <a:noFill/>
        </p:spPr>
        <p:txBody>
          <a:bodyPr wrap="none" rtlCol="0">
            <a:spAutoFit/>
          </a:bodyPr>
          <a:lstStyle/>
          <a:p>
            <a:r>
              <a:rPr lang="en-US" b="1" dirty="0" smtClean="0"/>
              <a:t>5</a:t>
            </a:r>
            <a:endParaRPr lang="en-US" b="1" dirty="0"/>
          </a:p>
        </p:txBody>
      </p:sp>
      <p:sp>
        <p:nvSpPr>
          <p:cNvPr id="32" name="TextBox 31"/>
          <p:cNvSpPr txBox="1"/>
          <p:nvPr/>
        </p:nvSpPr>
        <p:spPr>
          <a:xfrm>
            <a:off x="3620556" y="3347944"/>
            <a:ext cx="261610" cy="274370"/>
          </a:xfrm>
          <a:prstGeom prst="rect">
            <a:avLst/>
          </a:prstGeom>
          <a:noFill/>
        </p:spPr>
        <p:txBody>
          <a:bodyPr wrap="none" rtlCol="0">
            <a:spAutoFit/>
          </a:bodyPr>
          <a:lstStyle/>
          <a:p>
            <a:r>
              <a:rPr lang="en-US" b="1" dirty="0" smtClean="0"/>
              <a:t>6</a:t>
            </a:r>
            <a:endParaRPr lang="en-US" b="1" dirty="0"/>
          </a:p>
        </p:txBody>
      </p:sp>
      <p:sp>
        <p:nvSpPr>
          <p:cNvPr id="34" name="TextBox 33"/>
          <p:cNvSpPr txBox="1"/>
          <p:nvPr/>
        </p:nvSpPr>
        <p:spPr>
          <a:xfrm>
            <a:off x="2772905" y="3781510"/>
            <a:ext cx="253021" cy="274370"/>
          </a:xfrm>
          <a:prstGeom prst="rect">
            <a:avLst/>
          </a:prstGeom>
          <a:noFill/>
        </p:spPr>
        <p:txBody>
          <a:bodyPr wrap="square" rtlCol="0">
            <a:spAutoFit/>
          </a:bodyPr>
          <a:lstStyle/>
          <a:p>
            <a:r>
              <a:rPr lang="en-US" b="1" dirty="0" smtClean="0"/>
              <a:t>4</a:t>
            </a:r>
            <a:endParaRPr lang="en-US" b="1" dirty="0"/>
          </a:p>
        </p:txBody>
      </p:sp>
      <p:cxnSp>
        <p:nvCxnSpPr>
          <p:cNvPr id="35" name="Straight Connector 34"/>
          <p:cNvCxnSpPr/>
          <p:nvPr/>
        </p:nvCxnSpPr>
        <p:spPr>
          <a:xfrm flipH="1" flipV="1">
            <a:off x="2640997" y="2820512"/>
            <a:ext cx="1320036" cy="33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2186950" y="1475472"/>
            <a:ext cx="529312" cy="391654"/>
            <a:chOff x="427188" y="1573845"/>
            <a:chExt cx="529312" cy="391654"/>
          </a:xfrm>
        </p:grpSpPr>
        <p:pic>
          <p:nvPicPr>
            <p:cNvPr id="40" name="Picture 39"/>
            <p:cNvPicPr>
              <a:picLocks noChangeAspect="1"/>
            </p:cNvPicPr>
            <p:nvPr/>
          </p:nvPicPr>
          <p:blipFill>
            <a:blip r:embed="rId4"/>
            <a:stretch>
              <a:fillRect/>
            </a:stretch>
          </p:blipFill>
          <p:spPr>
            <a:xfrm>
              <a:off x="574369" y="1811792"/>
              <a:ext cx="229162" cy="153707"/>
            </a:xfrm>
            <a:prstGeom prst="rect">
              <a:avLst/>
            </a:prstGeom>
          </p:spPr>
        </p:pic>
        <p:sp>
          <p:nvSpPr>
            <p:cNvPr id="41" name="TextBox 40"/>
            <p:cNvSpPr txBox="1"/>
            <p:nvPr/>
          </p:nvSpPr>
          <p:spPr>
            <a:xfrm>
              <a:off x="427188" y="1573845"/>
              <a:ext cx="529312" cy="274370"/>
            </a:xfrm>
            <a:prstGeom prst="rect">
              <a:avLst/>
            </a:prstGeom>
            <a:noFill/>
          </p:spPr>
          <p:txBody>
            <a:bodyPr wrap="none" rtlCol="0">
              <a:spAutoFit/>
            </a:bodyPr>
            <a:lstStyle/>
            <a:p>
              <a:r>
                <a:rPr lang="en-US" dirty="0" smtClean="0"/>
                <a:t>A SEC</a:t>
              </a:r>
              <a:endParaRPr lang="en-US" dirty="0"/>
            </a:p>
          </p:txBody>
        </p:sp>
      </p:grpSp>
      <p:grpSp>
        <p:nvGrpSpPr>
          <p:cNvPr id="3" name="Group 2"/>
          <p:cNvGrpSpPr/>
          <p:nvPr/>
        </p:nvGrpSpPr>
        <p:grpSpPr>
          <a:xfrm>
            <a:off x="2187489" y="3271325"/>
            <a:ext cx="522900" cy="424767"/>
            <a:chOff x="2268492" y="3257033"/>
            <a:chExt cx="522900" cy="424767"/>
          </a:xfrm>
        </p:grpSpPr>
        <p:pic>
          <p:nvPicPr>
            <p:cNvPr id="42" name="Picture 41"/>
            <p:cNvPicPr>
              <a:picLocks noChangeAspect="1"/>
            </p:cNvPicPr>
            <p:nvPr/>
          </p:nvPicPr>
          <p:blipFill>
            <a:blip r:embed="rId4"/>
            <a:stretch>
              <a:fillRect/>
            </a:stretch>
          </p:blipFill>
          <p:spPr>
            <a:xfrm>
              <a:off x="2406545" y="3528093"/>
              <a:ext cx="229162" cy="153707"/>
            </a:xfrm>
            <a:prstGeom prst="rect">
              <a:avLst/>
            </a:prstGeom>
          </p:spPr>
        </p:pic>
        <p:sp>
          <p:nvSpPr>
            <p:cNvPr id="43" name="TextBox 42"/>
            <p:cNvSpPr txBox="1"/>
            <p:nvPr/>
          </p:nvSpPr>
          <p:spPr>
            <a:xfrm>
              <a:off x="2268492" y="3257033"/>
              <a:ext cx="522900" cy="274370"/>
            </a:xfrm>
            <a:prstGeom prst="rect">
              <a:avLst/>
            </a:prstGeom>
            <a:noFill/>
          </p:spPr>
          <p:txBody>
            <a:bodyPr wrap="none" rtlCol="0">
              <a:spAutoFit/>
            </a:bodyPr>
            <a:lstStyle/>
            <a:p>
              <a:r>
                <a:rPr lang="en-US" dirty="0" smtClean="0"/>
                <a:t>B SEC</a:t>
              </a:r>
              <a:endParaRPr lang="en-US" dirty="0"/>
            </a:p>
          </p:txBody>
        </p:sp>
      </p:grpSp>
      <p:sp>
        <p:nvSpPr>
          <p:cNvPr id="44" name="TextBox 43"/>
          <p:cNvSpPr txBox="1"/>
          <p:nvPr/>
        </p:nvSpPr>
        <p:spPr>
          <a:xfrm>
            <a:off x="1439862" y="2655908"/>
            <a:ext cx="317716" cy="274370"/>
          </a:xfrm>
          <a:prstGeom prst="rect">
            <a:avLst/>
          </a:prstGeom>
          <a:noFill/>
        </p:spPr>
        <p:txBody>
          <a:bodyPr wrap="none" rtlCol="0">
            <a:spAutoFit/>
          </a:bodyPr>
          <a:lstStyle/>
          <a:p>
            <a:r>
              <a:rPr lang="en-US" dirty="0" smtClean="0"/>
              <a:t>or</a:t>
            </a:r>
            <a:endParaRPr lang="en-US" dirty="0"/>
          </a:p>
        </p:txBody>
      </p:sp>
      <p:sp>
        <p:nvSpPr>
          <p:cNvPr id="45" name="TextBox 44"/>
          <p:cNvSpPr txBox="1"/>
          <p:nvPr/>
        </p:nvSpPr>
        <p:spPr>
          <a:xfrm>
            <a:off x="1451869" y="3573526"/>
            <a:ext cx="317716" cy="274370"/>
          </a:xfrm>
          <a:prstGeom prst="rect">
            <a:avLst/>
          </a:prstGeom>
          <a:noFill/>
        </p:spPr>
        <p:txBody>
          <a:bodyPr wrap="none" rtlCol="0">
            <a:spAutoFit/>
          </a:bodyPr>
          <a:lstStyle/>
          <a:p>
            <a:r>
              <a:rPr lang="en-US" dirty="0" smtClean="0"/>
              <a:t>or</a:t>
            </a:r>
            <a:endParaRPr lang="en-US" dirty="0"/>
          </a:p>
        </p:txBody>
      </p:sp>
      <p:sp>
        <p:nvSpPr>
          <p:cNvPr id="46" name="TextBox 45"/>
          <p:cNvSpPr txBox="1"/>
          <p:nvPr/>
        </p:nvSpPr>
        <p:spPr>
          <a:xfrm>
            <a:off x="1674427" y="2439643"/>
            <a:ext cx="261610" cy="274370"/>
          </a:xfrm>
          <a:prstGeom prst="rect">
            <a:avLst/>
          </a:prstGeom>
          <a:noFill/>
        </p:spPr>
        <p:txBody>
          <a:bodyPr wrap="none" rtlCol="0">
            <a:spAutoFit/>
          </a:bodyPr>
          <a:lstStyle/>
          <a:p>
            <a:r>
              <a:rPr lang="en-US" b="1" dirty="0" smtClean="0"/>
              <a:t>5</a:t>
            </a:r>
            <a:endParaRPr lang="en-US" b="1" dirty="0"/>
          </a:p>
        </p:txBody>
      </p:sp>
      <p:sp>
        <p:nvSpPr>
          <p:cNvPr id="47" name="TextBox 46"/>
          <p:cNvSpPr txBox="1"/>
          <p:nvPr/>
        </p:nvSpPr>
        <p:spPr>
          <a:xfrm>
            <a:off x="1681232" y="2869324"/>
            <a:ext cx="261610" cy="274370"/>
          </a:xfrm>
          <a:prstGeom prst="rect">
            <a:avLst/>
          </a:prstGeom>
          <a:noFill/>
        </p:spPr>
        <p:txBody>
          <a:bodyPr wrap="none" rtlCol="0">
            <a:spAutoFit/>
          </a:bodyPr>
          <a:lstStyle/>
          <a:p>
            <a:r>
              <a:rPr lang="en-US" b="1" dirty="0" smtClean="0"/>
              <a:t>6</a:t>
            </a:r>
            <a:endParaRPr lang="en-US" b="1" dirty="0"/>
          </a:p>
        </p:txBody>
      </p:sp>
      <p:sp>
        <p:nvSpPr>
          <p:cNvPr id="48" name="TextBox 47"/>
          <p:cNvSpPr txBox="1"/>
          <p:nvPr/>
        </p:nvSpPr>
        <p:spPr>
          <a:xfrm>
            <a:off x="1681232" y="3331476"/>
            <a:ext cx="261610" cy="274370"/>
          </a:xfrm>
          <a:prstGeom prst="rect">
            <a:avLst/>
          </a:prstGeom>
          <a:noFill/>
        </p:spPr>
        <p:txBody>
          <a:bodyPr wrap="none" rtlCol="0">
            <a:spAutoFit/>
          </a:bodyPr>
          <a:lstStyle/>
          <a:p>
            <a:r>
              <a:rPr lang="en-US" b="1" dirty="0" smtClean="0"/>
              <a:t>1</a:t>
            </a:r>
            <a:endParaRPr lang="en-US" b="1" dirty="0"/>
          </a:p>
        </p:txBody>
      </p:sp>
      <p:sp>
        <p:nvSpPr>
          <p:cNvPr id="49" name="TextBox 48"/>
          <p:cNvSpPr txBox="1"/>
          <p:nvPr/>
        </p:nvSpPr>
        <p:spPr>
          <a:xfrm>
            <a:off x="1689821" y="3781510"/>
            <a:ext cx="253021" cy="274370"/>
          </a:xfrm>
          <a:prstGeom prst="rect">
            <a:avLst/>
          </a:prstGeom>
          <a:noFill/>
        </p:spPr>
        <p:txBody>
          <a:bodyPr wrap="square" rtlCol="0">
            <a:spAutoFit/>
          </a:bodyPr>
          <a:lstStyle/>
          <a:p>
            <a:r>
              <a:rPr lang="en-US" b="1" dirty="0" smtClean="0"/>
              <a:t>4</a:t>
            </a:r>
            <a:endParaRPr lang="en-US" b="1" dirty="0"/>
          </a:p>
        </p:txBody>
      </p:sp>
      <p:cxnSp>
        <p:nvCxnSpPr>
          <p:cNvPr id="51" name="Straight Connector 50"/>
          <p:cNvCxnSpPr/>
          <p:nvPr/>
        </p:nvCxnSpPr>
        <p:spPr>
          <a:xfrm>
            <a:off x="2083812" y="1341732"/>
            <a:ext cx="53794" cy="31231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15242" y="4199266"/>
            <a:ext cx="670376" cy="274370"/>
          </a:xfrm>
          <a:prstGeom prst="rect">
            <a:avLst/>
          </a:prstGeom>
          <a:noFill/>
        </p:spPr>
        <p:txBody>
          <a:bodyPr wrap="none" rtlCol="0">
            <a:spAutoFit/>
          </a:bodyPr>
          <a:lstStyle/>
          <a:p>
            <a:r>
              <a:rPr lang="en-US" b="1" dirty="0" smtClean="0"/>
              <a:t>Column</a:t>
            </a:r>
            <a:endParaRPr lang="en-US" b="1" dirty="0"/>
          </a:p>
        </p:txBody>
      </p:sp>
      <p:sp>
        <p:nvSpPr>
          <p:cNvPr id="54" name="TextBox 53"/>
          <p:cNvSpPr txBox="1"/>
          <p:nvPr/>
        </p:nvSpPr>
        <p:spPr>
          <a:xfrm>
            <a:off x="2622205" y="4190538"/>
            <a:ext cx="1338828" cy="274370"/>
          </a:xfrm>
          <a:prstGeom prst="rect">
            <a:avLst/>
          </a:prstGeom>
          <a:noFill/>
        </p:spPr>
        <p:txBody>
          <a:bodyPr wrap="none" rtlCol="0">
            <a:spAutoFit/>
          </a:bodyPr>
          <a:lstStyle/>
          <a:p>
            <a:r>
              <a:rPr lang="en-US" b="1" dirty="0"/>
              <a:t>Staggered Column</a:t>
            </a:r>
          </a:p>
        </p:txBody>
      </p:sp>
      <p:cxnSp>
        <p:nvCxnSpPr>
          <p:cNvPr id="55" name="Straight Connector 54"/>
          <p:cNvCxnSpPr/>
          <p:nvPr/>
        </p:nvCxnSpPr>
        <p:spPr>
          <a:xfrm flipH="1" flipV="1">
            <a:off x="0" y="4489449"/>
            <a:ext cx="4128006" cy="56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46264" y="4457409"/>
            <a:ext cx="1013419" cy="274370"/>
          </a:xfrm>
          <a:prstGeom prst="rect">
            <a:avLst/>
          </a:prstGeom>
          <a:noFill/>
        </p:spPr>
        <p:txBody>
          <a:bodyPr wrap="none" rtlCol="0">
            <a:spAutoFit/>
          </a:bodyPr>
          <a:lstStyle/>
          <a:p>
            <a:r>
              <a:rPr lang="en-US" b="1" dirty="0" smtClean="0"/>
              <a:t>Herring bone</a:t>
            </a:r>
            <a:endParaRPr lang="en-US" b="1" dirty="0"/>
          </a:p>
        </p:txBody>
      </p:sp>
      <p:cxnSp>
        <p:nvCxnSpPr>
          <p:cNvPr id="66" name="Straight Connector 65"/>
          <p:cNvCxnSpPr/>
          <p:nvPr/>
        </p:nvCxnSpPr>
        <p:spPr>
          <a:xfrm>
            <a:off x="2107260" y="2948182"/>
            <a:ext cx="53794" cy="31231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2837638" y="4462381"/>
            <a:ext cx="859531" cy="274370"/>
          </a:xfrm>
          <a:prstGeom prst="rect">
            <a:avLst/>
          </a:prstGeom>
          <a:noFill/>
        </p:spPr>
        <p:txBody>
          <a:bodyPr wrap="none" rtlCol="0">
            <a:spAutoFit/>
          </a:bodyPr>
          <a:lstStyle/>
          <a:p>
            <a:r>
              <a:rPr lang="en-US" b="1" dirty="0" smtClean="0"/>
              <a:t>PLT wedge</a:t>
            </a:r>
            <a:endParaRPr lang="en-US" b="1" dirty="0"/>
          </a:p>
        </p:txBody>
      </p:sp>
      <p:grpSp>
        <p:nvGrpSpPr>
          <p:cNvPr id="2049" name="Group 2048"/>
          <p:cNvGrpSpPr/>
          <p:nvPr/>
        </p:nvGrpSpPr>
        <p:grpSpPr>
          <a:xfrm>
            <a:off x="2789668" y="5484400"/>
            <a:ext cx="856751" cy="840026"/>
            <a:chOff x="2474606" y="4817658"/>
            <a:chExt cx="1382544" cy="1475561"/>
          </a:xfrm>
        </p:grpSpPr>
        <p:pic>
          <p:nvPicPr>
            <p:cNvPr id="2048" name="Picture 2047"/>
            <p:cNvPicPr>
              <a:picLocks noChangeAspect="1"/>
            </p:cNvPicPr>
            <p:nvPr/>
          </p:nvPicPr>
          <p:blipFill rotWithShape="1">
            <a:blip r:embed="rId5"/>
            <a:srcRect l="6699" t="3136" r="10997" b="4236"/>
            <a:stretch/>
          </p:blipFill>
          <p:spPr>
            <a:xfrm>
              <a:off x="2691584" y="4833471"/>
              <a:ext cx="963566" cy="1453654"/>
            </a:xfrm>
            <a:prstGeom prst="rect">
              <a:avLst/>
            </a:prstGeom>
          </p:spPr>
        </p:pic>
        <p:sp>
          <p:nvSpPr>
            <p:cNvPr id="68" name="TextBox 67"/>
            <p:cNvSpPr txBox="1"/>
            <p:nvPr/>
          </p:nvSpPr>
          <p:spPr>
            <a:xfrm>
              <a:off x="3372482" y="4817658"/>
              <a:ext cx="223138" cy="184666"/>
            </a:xfrm>
            <a:prstGeom prst="rect">
              <a:avLst/>
            </a:prstGeom>
            <a:noFill/>
          </p:spPr>
          <p:txBody>
            <a:bodyPr wrap="none" rtlCol="0">
              <a:spAutoFit/>
            </a:bodyPr>
            <a:lstStyle/>
            <a:p>
              <a:r>
                <a:rPr lang="en-US" sz="600" b="1" dirty="0" smtClean="0"/>
                <a:t>2</a:t>
              </a:r>
              <a:endParaRPr lang="en-US" sz="600" b="1" dirty="0"/>
            </a:p>
          </p:txBody>
        </p:sp>
        <p:sp>
          <p:nvSpPr>
            <p:cNvPr id="69" name="TextBox 68"/>
            <p:cNvSpPr txBox="1"/>
            <p:nvPr/>
          </p:nvSpPr>
          <p:spPr>
            <a:xfrm>
              <a:off x="3634012" y="5271213"/>
              <a:ext cx="223138" cy="184666"/>
            </a:xfrm>
            <a:prstGeom prst="rect">
              <a:avLst/>
            </a:prstGeom>
            <a:noFill/>
          </p:spPr>
          <p:txBody>
            <a:bodyPr wrap="none" rtlCol="0">
              <a:spAutoFit/>
            </a:bodyPr>
            <a:lstStyle/>
            <a:p>
              <a:r>
                <a:rPr lang="en-US" sz="600" b="1" dirty="0" smtClean="0"/>
                <a:t>3</a:t>
              </a:r>
              <a:endParaRPr lang="en-US" sz="600" b="1" dirty="0"/>
            </a:p>
          </p:txBody>
        </p:sp>
        <p:sp>
          <p:nvSpPr>
            <p:cNvPr id="70" name="TextBox 69"/>
            <p:cNvSpPr txBox="1"/>
            <p:nvPr/>
          </p:nvSpPr>
          <p:spPr>
            <a:xfrm>
              <a:off x="2773581" y="4951982"/>
              <a:ext cx="223138" cy="184666"/>
            </a:xfrm>
            <a:prstGeom prst="rect">
              <a:avLst/>
            </a:prstGeom>
            <a:noFill/>
          </p:spPr>
          <p:txBody>
            <a:bodyPr wrap="none" rtlCol="0">
              <a:spAutoFit/>
            </a:bodyPr>
            <a:lstStyle/>
            <a:p>
              <a:r>
                <a:rPr lang="en-US" sz="600" b="1" dirty="0" smtClean="0"/>
                <a:t>5</a:t>
              </a:r>
              <a:endParaRPr lang="en-US" sz="600" b="1" dirty="0"/>
            </a:p>
          </p:txBody>
        </p:sp>
        <p:sp>
          <p:nvSpPr>
            <p:cNvPr id="71" name="TextBox 70"/>
            <p:cNvSpPr txBox="1"/>
            <p:nvPr/>
          </p:nvSpPr>
          <p:spPr>
            <a:xfrm>
              <a:off x="2474606" y="5313423"/>
              <a:ext cx="223138" cy="184666"/>
            </a:xfrm>
            <a:prstGeom prst="rect">
              <a:avLst/>
            </a:prstGeom>
            <a:noFill/>
          </p:spPr>
          <p:txBody>
            <a:bodyPr wrap="none" rtlCol="0">
              <a:spAutoFit/>
            </a:bodyPr>
            <a:lstStyle/>
            <a:p>
              <a:r>
                <a:rPr lang="en-US" sz="600" b="1" dirty="0" smtClean="0"/>
                <a:t>6</a:t>
              </a:r>
              <a:endParaRPr lang="en-US" sz="600" b="1" dirty="0"/>
            </a:p>
          </p:txBody>
        </p:sp>
        <p:sp>
          <p:nvSpPr>
            <p:cNvPr id="72" name="TextBox 71"/>
            <p:cNvSpPr txBox="1"/>
            <p:nvPr/>
          </p:nvSpPr>
          <p:spPr>
            <a:xfrm>
              <a:off x="3155834" y="5669881"/>
              <a:ext cx="223138" cy="184666"/>
            </a:xfrm>
            <a:prstGeom prst="rect">
              <a:avLst/>
            </a:prstGeom>
            <a:noFill/>
          </p:spPr>
          <p:txBody>
            <a:bodyPr wrap="none" rtlCol="0">
              <a:spAutoFit/>
            </a:bodyPr>
            <a:lstStyle/>
            <a:p>
              <a:r>
                <a:rPr lang="en-US" sz="600" b="1" dirty="0" smtClean="0"/>
                <a:t>1</a:t>
              </a:r>
              <a:endParaRPr lang="en-US" sz="600" b="1" dirty="0"/>
            </a:p>
          </p:txBody>
        </p:sp>
        <p:sp>
          <p:nvSpPr>
            <p:cNvPr id="73" name="TextBox 72"/>
            <p:cNvSpPr txBox="1"/>
            <p:nvPr/>
          </p:nvSpPr>
          <p:spPr>
            <a:xfrm>
              <a:off x="3227406" y="6108553"/>
              <a:ext cx="223138" cy="184666"/>
            </a:xfrm>
            <a:prstGeom prst="rect">
              <a:avLst/>
            </a:prstGeom>
            <a:noFill/>
          </p:spPr>
          <p:txBody>
            <a:bodyPr wrap="none" rtlCol="0">
              <a:spAutoFit/>
            </a:bodyPr>
            <a:lstStyle/>
            <a:p>
              <a:r>
                <a:rPr lang="en-US" sz="600" b="1" dirty="0" smtClean="0"/>
                <a:t>4</a:t>
              </a:r>
              <a:endParaRPr lang="en-US" sz="600" b="1" dirty="0"/>
            </a:p>
          </p:txBody>
        </p:sp>
      </p:grpSp>
      <p:grpSp>
        <p:nvGrpSpPr>
          <p:cNvPr id="84" name="Group 83"/>
          <p:cNvGrpSpPr/>
          <p:nvPr/>
        </p:nvGrpSpPr>
        <p:grpSpPr>
          <a:xfrm>
            <a:off x="719950" y="4818370"/>
            <a:ext cx="807113" cy="1216385"/>
            <a:chOff x="4747767" y="506473"/>
            <a:chExt cx="3631891" cy="6264441"/>
          </a:xfrm>
        </p:grpSpPr>
        <p:pic>
          <p:nvPicPr>
            <p:cNvPr id="85" name="Picture 84"/>
            <p:cNvPicPr>
              <a:picLocks noChangeAspect="1"/>
            </p:cNvPicPr>
            <p:nvPr/>
          </p:nvPicPr>
          <p:blipFill>
            <a:blip r:embed="rId6"/>
            <a:stretch>
              <a:fillRect/>
            </a:stretch>
          </p:blipFill>
          <p:spPr>
            <a:xfrm rot="3311193">
              <a:off x="7712791" y="6034896"/>
              <a:ext cx="523875" cy="800100"/>
            </a:xfrm>
            <a:prstGeom prst="rect">
              <a:avLst/>
            </a:prstGeom>
          </p:spPr>
        </p:pic>
        <p:grpSp>
          <p:nvGrpSpPr>
            <p:cNvPr id="86" name="Group 85"/>
            <p:cNvGrpSpPr/>
            <p:nvPr/>
          </p:nvGrpSpPr>
          <p:grpSpPr>
            <a:xfrm>
              <a:off x="4747767" y="506473"/>
              <a:ext cx="3631891" cy="6264441"/>
              <a:chOff x="4747767" y="506473"/>
              <a:chExt cx="3631891" cy="6264441"/>
            </a:xfrm>
          </p:grpSpPr>
          <p:pic>
            <p:nvPicPr>
              <p:cNvPr id="87" name="Picture 86"/>
              <p:cNvPicPr>
                <a:picLocks noChangeAspect="1"/>
              </p:cNvPicPr>
              <p:nvPr/>
            </p:nvPicPr>
            <p:blipFill>
              <a:blip r:embed="rId6"/>
              <a:stretch>
                <a:fillRect/>
              </a:stretch>
            </p:blipFill>
            <p:spPr>
              <a:xfrm rot="19853859">
                <a:off x="4786027" y="506473"/>
                <a:ext cx="523875" cy="800100"/>
              </a:xfrm>
              <a:prstGeom prst="rect">
                <a:avLst/>
              </a:prstGeom>
            </p:spPr>
          </p:pic>
          <p:pic>
            <p:nvPicPr>
              <p:cNvPr id="88" name="Picture 87"/>
              <p:cNvPicPr>
                <a:picLocks noChangeAspect="1"/>
              </p:cNvPicPr>
              <p:nvPr/>
            </p:nvPicPr>
            <p:blipFill>
              <a:blip r:embed="rId6"/>
              <a:stretch>
                <a:fillRect/>
              </a:stretch>
            </p:blipFill>
            <p:spPr>
              <a:xfrm rot="2416874">
                <a:off x="7707159" y="1667868"/>
                <a:ext cx="523875" cy="800100"/>
              </a:xfrm>
              <a:prstGeom prst="rect">
                <a:avLst/>
              </a:prstGeom>
            </p:spPr>
          </p:pic>
          <p:pic>
            <p:nvPicPr>
              <p:cNvPr id="89" name="Picture 88"/>
              <p:cNvPicPr>
                <a:picLocks noChangeAspect="1"/>
              </p:cNvPicPr>
              <p:nvPr/>
            </p:nvPicPr>
            <p:blipFill>
              <a:blip r:embed="rId6"/>
              <a:stretch>
                <a:fillRect/>
              </a:stretch>
            </p:blipFill>
            <p:spPr>
              <a:xfrm rot="18914791">
                <a:off x="4801799" y="2792469"/>
                <a:ext cx="523875" cy="800100"/>
              </a:xfrm>
              <a:prstGeom prst="rect">
                <a:avLst/>
              </a:prstGeom>
            </p:spPr>
          </p:pic>
          <p:pic>
            <p:nvPicPr>
              <p:cNvPr id="90" name="Picture 89"/>
              <p:cNvPicPr>
                <a:picLocks noChangeAspect="1"/>
              </p:cNvPicPr>
              <p:nvPr/>
            </p:nvPicPr>
            <p:blipFill>
              <a:blip r:embed="rId6"/>
              <a:stretch>
                <a:fillRect/>
              </a:stretch>
            </p:blipFill>
            <p:spPr>
              <a:xfrm rot="3040569">
                <a:off x="7717670" y="4001154"/>
                <a:ext cx="523875" cy="800100"/>
              </a:xfrm>
              <a:prstGeom prst="rect">
                <a:avLst/>
              </a:prstGeom>
            </p:spPr>
          </p:pic>
          <p:pic>
            <p:nvPicPr>
              <p:cNvPr id="91" name="Picture 90"/>
              <p:cNvPicPr>
                <a:picLocks noChangeAspect="1"/>
              </p:cNvPicPr>
              <p:nvPr/>
            </p:nvPicPr>
            <p:blipFill>
              <a:blip r:embed="rId6"/>
              <a:stretch>
                <a:fillRect/>
              </a:stretch>
            </p:blipFill>
            <p:spPr>
              <a:xfrm rot="18636816">
                <a:off x="4885879" y="4989117"/>
                <a:ext cx="523875" cy="800100"/>
              </a:xfrm>
              <a:prstGeom prst="rect">
                <a:avLst/>
              </a:prstGeom>
            </p:spPr>
          </p:pic>
          <p:cxnSp>
            <p:nvCxnSpPr>
              <p:cNvPr id="92" name="Straight Connector 91"/>
              <p:cNvCxnSpPr/>
              <p:nvPr/>
            </p:nvCxnSpPr>
            <p:spPr>
              <a:xfrm flipV="1">
                <a:off x="5998029" y="584775"/>
                <a:ext cx="32657" cy="6175254"/>
              </a:xfrm>
              <a:prstGeom prst="line">
                <a:avLst/>
              </a:prstGeom>
            </p:spPr>
            <p:style>
              <a:lnRef idx="1">
                <a:schemeClr val="dk1"/>
              </a:lnRef>
              <a:fillRef idx="0">
                <a:schemeClr val="dk1"/>
              </a:fillRef>
              <a:effectRef idx="0">
                <a:schemeClr val="dk1"/>
              </a:effectRef>
              <a:fontRef idx="minor">
                <a:schemeClr val="tx1"/>
              </a:fontRef>
            </p:style>
          </p:cxnSp>
          <p:cxnSp>
            <p:nvCxnSpPr>
              <p:cNvPr id="93" name="Straight Connector 92"/>
              <p:cNvCxnSpPr/>
              <p:nvPr/>
            </p:nvCxnSpPr>
            <p:spPr>
              <a:xfrm flipV="1">
                <a:off x="6868887" y="595660"/>
                <a:ext cx="32657" cy="6175254"/>
              </a:xfrm>
              <a:prstGeom prst="line">
                <a:avLst/>
              </a:prstGeom>
            </p:spPr>
            <p:style>
              <a:lnRef idx="1">
                <a:schemeClr val="dk1"/>
              </a:lnRef>
              <a:fillRef idx="0">
                <a:schemeClr val="dk1"/>
              </a:fillRef>
              <a:effectRef idx="0">
                <a:schemeClr val="dk1"/>
              </a:effectRef>
              <a:fontRef idx="minor">
                <a:schemeClr val="tx1"/>
              </a:fontRef>
            </p:style>
          </p:cxnSp>
        </p:grpSp>
      </p:grpSp>
      <p:grpSp>
        <p:nvGrpSpPr>
          <p:cNvPr id="94" name="Group 93"/>
          <p:cNvGrpSpPr/>
          <p:nvPr/>
        </p:nvGrpSpPr>
        <p:grpSpPr>
          <a:xfrm>
            <a:off x="2616515" y="4732752"/>
            <a:ext cx="1080654" cy="574373"/>
            <a:chOff x="-14915" y="721941"/>
            <a:chExt cx="10382543" cy="6128824"/>
          </a:xfrm>
        </p:grpSpPr>
        <p:pic>
          <p:nvPicPr>
            <p:cNvPr id="95" name="Picture 94"/>
            <p:cNvPicPr>
              <a:picLocks noChangeAspect="1"/>
            </p:cNvPicPr>
            <p:nvPr/>
          </p:nvPicPr>
          <p:blipFill>
            <a:blip r:embed="rId6"/>
            <a:stretch>
              <a:fillRect/>
            </a:stretch>
          </p:blipFill>
          <p:spPr>
            <a:xfrm>
              <a:off x="5881362" y="721941"/>
              <a:ext cx="523875" cy="800100"/>
            </a:xfrm>
            <a:prstGeom prst="rect">
              <a:avLst/>
            </a:prstGeom>
          </p:spPr>
        </p:pic>
        <p:pic>
          <p:nvPicPr>
            <p:cNvPr id="96" name="Picture 95"/>
            <p:cNvPicPr>
              <a:picLocks noChangeAspect="1"/>
            </p:cNvPicPr>
            <p:nvPr/>
          </p:nvPicPr>
          <p:blipFill>
            <a:blip r:embed="rId6"/>
            <a:stretch>
              <a:fillRect/>
            </a:stretch>
          </p:blipFill>
          <p:spPr>
            <a:xfrm>
              <a:off x="4194456" y="2303743"/>
              <a:ext cx="523875" cy="800100"/>
            </a:xfrm>
            <a:prstGeom prst="rect">
              <a:avLst/>
            </a:prstGeom>
          </p:spPr>
        </p:pic>
        <p:pic>
          <p:nvPicPr>
            <p:cNvPr id="97" name="Picture 96"/>
            <p:cNvPicPr>
              <a:picLocks noChangeAspect="1"/>
            </p:cNvPicPr>
            <p:nvPr/>
          </p:nvPicPr>
          <p:blipFill>
            <a:blip r:embed="rId6"/>
            <a:stretch>
              <a:fillRect/>
            </a:stretch>
          </p:blipFill>
          <p:spPr>
            <a:xfrm>
              <a:off x="-14915" y="6050665"/>
              <a:ext cx="523875" cy="800100"/>
            </a:xfrm>
            <a:prstGeom prst="rect">
              <a:avLst/>
            </a:prstGeom>
          </p:spPr>
        </p:pic>
        <p:pic>
          <p:nvPicPr>
            <p:cNvPr id="98" name="Picture 97"/>
            <p:cNvPicPr>
              <a:picLocks noChangeAspect="1"/>
            </p:cNvPicPr>
            <p:nvPr/>
          </p:nvPicPr>
          <p:blipFill>
            <a:blip r:embed="rId6"/>
            <a:stretch>
              <a:fillRect/>
            </a:stretch>
          </p:blipFill>
          <p:spPr>
            <a:xfrm>
              <a:off x="7894087" y="2335270"/>
              <a:ext cx="523875" cy="800100"/>
            </a:xfrm>
            <a:prstGeom prst="rect">
              <a:avLst/>
            </a:prstGeom>
          </p:spPr>
        </p:pic>
        <p:pic>
          <p:nvPicPr>
            <p:cNvPr id="99" name="Picture 98"/>
            <p:cNvPicPr>
              <a:picLocks noChangeAspect="1"/>
            </p:cNvPicPr>
            <p:nvPr/>
          </p:nvPicPr>
          <p:blipFill>
            <a:blip r:embed="rId6"/>
            <a:stretch>
              <a:fillRect/>
            </a:stretch>
          </p:blipFill>
          <p:spPr>
            <a:xfrm>
              <a:off x="9843753" y="4400558"/>
              <a:ext cx="523875" cy="800100"/>
            </a:xfrm>
            <a:prstGeom prst="rect">
              <a:avLst/>
            </a:prstGeom>
          </p:spPr>
        </p:pic>
        <p:pic>
          <p:nvPicPr>
            <p:cNvPr id="100" name="Picture 99"/>
            <p:cNvPicPr>
              <a:picLocks noChangeAspect="1"/>
            </p:cNvPicPr>
            <p:nvPr/>
          </p:nvPicPr>
          <p:blipFill>
            <a:blip r:embed="rId6"/>
            <a:stretch>
              <a:fillRect/>
            </a:stretch>
          </p:blipFill>
          <p:spPr>
            <a:xfrm>
              <a:off x="2155460" y="4153564"/>
              <a:ext cx="523875" cy="800100"/>
            </a:xfrm>
            <a:prstGeom prst="rect">
              <a:avLst/>
            </a:prstGeom>
          </p:spPr>
        </p:pic>
      </p:grpSp>
      <p:cxnSp>
        <p:nvCxnSpPr>
          <p:cNvPr id="101" name="Straight Connector 100"/>
          <p:cNvCxnSpPr/>
          <p:nvPr/>
        </p:nvCxnSpPr>
        <p:spPr>
          <a:xfrm flipH="1" flipV="1">
            <a:off x="2159454" y="5430583"/>
            <a:ext cx="1955346" cy="222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019836" y="6054411"/>
            <a:ext cx="2245937" cy="323165"/>
          </a:xfrm>
          <a:prstGeom prst="rect">
            <a:avLst/>
          </a:prstGeom>
          <a:noFill/>
        </p:spPr>
        <p:txBody>
          <a:bodyPr wrap="square" rtlCol="0">
            <a:spAutoFit/>
          </a:bodyPr>
          <a:lstStyle/>
          <a:p>
            <a:pPr algn="ctr"/>
            <a:r>
              <a:rPr lang="en-US" sz="500" dirty="0"/>
              <a:t>*</a:t>
            </a:r>
            <a:r>
              <a:rPr lang="en-US" sz="500" dirty="0" smtClean="0"/>
              <a:t>The PL has the authority to change task org* </a:t>
            </a:r>
          </a:p>
          <a:p>
            <a:pPr algn="ctr"/>
            <a:r>
              <a:rPr lang="en-US" sz="500" dirty="0" smtClean="0"/>
              <a:t>and order of movement to fit mission requirements.</a:t>
            </a:r>
          </a:p>
          <a:p>
            <a:pPr algn="ctr"/>
            <a:r>
              <a:rPr lang="en-US" sz="500" dirty="0" smtClean="0"/>
              <a:t>Any differences from unit SOP needs to be briefed during the TLP process.</a:t>
            </a:r>
            <a:endParaRPr lang="en-US" sz="500" dirty="0"/>
          </a:p>
        </p:txBody>
      </p:sp>
      <p:sp>
        <p:nvSpPr>
          <p:cNvPr id="16" name="Slide Number Placeholder 15"/>
          <p:cNvSpPr>
            <a:spLocks noGrp="1"/>
          </p:cNvSpPr>
          <p:nvPr>
            <p:ph type="sldNum" sz="quarter" idx="12"/>
          </p:nvPr>
        </p:nvSpPr>
        <p:spPr/>
        <p:txBody>
          <a:bodyPr/>
          <a:lstStyle/>
          <a:p>
            <a:fld id="{1A05E389-BD0C-4476-81A1-636280216220}" type="slidenum">
              <a:rPr lang="en-US" smtClean="0"/>
              <a:t>19</a:t>
            </a:fld>
            <a:endParaRPr lang="en-US"/>
          </a:p>
        </p:txBody>
      </p:sp>
    </p:spTree>
    <p:extLst>
      <p:ext uri="{BB962C8B-B14F-4D97-AF65-F5344CB8AC3E}">
        <p14:creationId xmlns:p14="http://schemas.microsoft.com/office/powerpoint/2010/main" val="2498359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87" y="804948"/>
            <a:ext cx="3744898" cy="563663"/>
          </a:xfrm>
        </p:spPr>
        <p:txBody>
          <a:bodyPr>
            <a:normAutofit fontScale="90000"/>
          </a:bodyPr>
          <a:lstStyle/>
          <a:p>
            <a:r>
              <a:rPr lang="en-US" dirty="0"/>
              <a:t>Formations and order of movement</a:t>
            </a:r>
            <a:br>
              <a:rPr lang="en-US" dirty="0"/>
            </a:br>
            <a:r>
              <a:rPr lang="en-US" dirty="0"/>
              <a:t>*Mounted*</a:t>
            </a:r>
          </a:p>
        </p:txBody>
      </p:sp>
      <p:grpSp>
        <p:nvGrpSpPr>
          <p:cNvPr id="18" name="Group 17"/>
          <p:cNvGrpSpPr/>
          <p:nvPr/>
        </p:nvGrpSpPr>
        <p:grpSpPr>
          <a:xfrm>
            <a:off x="2343216" y="1359721"/>
            <a:ext cx="1674260" cy="1733322"/>
            <a:chOff x="186623" y="1601694"/>
            <a:chExt cx="1674260" cy="1733322"/>
          </a:xfrm>
        </p:grpSpPr>
        <p:pic>
          <p:nvPicPr>
            <p:cNvPr id="5" name="Picture 4"/>
            <p:cNvPicPr>
              <a:picLocks noChangeAspect="1"/>
            </p:cNvPicPr>
            <p:nvPr/>
          </p:nvPicPr>
          <p:blipFill rotWithShape="1">
            <a:blip r:embed="rId2"/>
            <a:srcRect l="12018" t="1082" r="47339" b="35708"/>
            <a:stretch/>
          </p:blipFill>
          <p:spPr>
            <a:xfrm>
              <a:off x="188494" y="1601694"/>
              <a:ext cx="1672389" cy="1625600"/>
            </a:xfrm>
            <a:prstGeom prst="rect">
              <a:avLst/>
            </a:prstGeom>
          </p:spPr>
        </p:pic>
        <p:sp>
          <p:nvSpPr>
            <p:cNvPr id="6" name="TextBox 5"/>
            <p:cNvSpPr txBox="1"/>
            <p:nvPr/>
          </p:nvSpPr>
          <p:spPr>
            <a:xfrm>
              <a:off x="1471863" y="3119572"/>
              <a:ext cx="235962" cy="215444"/>
            </a:xfrm>
            <a:prstGeom prst="rect">
              <a:avLst/>
            </a:prstGeom>
            <a:noFill/>
          </p:spPr>
          <p:txBody>
            <a:bodyPr wrap="none" rtlCol="0">
              <a:spAutoFit/>
            </a:bodyPr>
            <a:lstStyle/>
            <a:p>
              <a:r>
                <a:rPr lang="en-US" sz="800" dirty="0" smtClean="0"/>
                <a:t>2</a:t>
              </a:r>
              <a:endParaRPr lang="en-US" sz="800" dirty="0"/>
            </a:p>
          </p:txBody>
        </p:sp>
        <p:sp>
          <p:nvSpPr>
            <p:cNvPr id="7" name="TextBox 6"/>
            <p:cNvSpPr txBox="1"/>
            <p:nvPr/>
          </p:nvSpPr>
          <p:spPr>
            <a:xfrm>
              <a:off x="1235901" y="3119572"/>
              <a:ext cx="235962" cy="215444"/>
            </a:xfrm>
            <a:prstGeom prst="rect">
              <a:avLst/>
            </a:prstGeom>
            <a:noFill/>
          </p:spPr>
          <p:txBody>
            <a:bodyPr wrap="none" rtlCol="0">
              <a:spAutoFit/>
            </a:bodyPr>
            <a:lstStyle/>
            <a:p>
              <a:r>
                <a:rPr lang="en-US" sz="800" dirty="0" smtClean="0"/>
                <a:t>3</a:t>
              </a:r>
              <a:endParaRPr lang="en-US" sz="800" dirty="0"/>
            </a:p>
          </p:txBody>
        </p:sp>
        <p:sp>
          <p:nvSpPr>
            <p:cNvPr id="8" name="TextBox 7"/>
            <p:cNvSpPr txBox="1"/>
            <p:nvPr/>
          </p:nvSpPr>
          <p:spPr>
            <a:xfrm>
              <a:off x="999939" y="3119572"/>
              <a:ext cx="235962" cy="215444"/>
            </a:xfrm>
            <a:prstGeom prst="rect">
              <a:avLst/>
            </a:prstGeom>
            <a:noFill/>
          </p:spPr>
          <p:txBody>
            <a:bodyPr wrap="none" rtlCol="0">
              <a:spAutoFit/>
            </a:bodyPr>
            <a:lstStyle/>
            <a:p>
              <a:r>
                <a:rPr lang="en-US" sz="800" dirty="0" smtClean="0"/>
                <a:t>1</a:t>
              </a:r>
              <a:endParaRPr lang="en-US" sz="800" dirty="0"/>
            </a:p>
          </p:txBody>
        </p:sp>
        <p:sp>
          <p:nvSpPr>
            <p:cNvPr id="9" name="TextBox 8"/>
            <p:cNvSpPr txBox="1"/>
            <p:nvPr/>
          </p:nvSpPr>
          <p:spPr>
            <a:xfrm>
              <a:off x="729915" y="3119572"/>
              <a:ext cx="235962" cy="215444"/>
            </a:xfrm>
            <a:prstGeom prst="rect">
              <a:avLst/>
            </a:prstGeom>
            <a:noFill/>
          </p:spPr>
          <p:txBody>
            <a:bodyPr wrap="none" rtlCol="0">
              <a:spAutoFit/>
            </a:bodyPr>
            <a:lstStyle/>
            <a:p>
              <a:r>
                <a:rPr lang="en-US" sz="800" dirty="0" smtClean="0"/>
                <a:t>5</a:t>
              </a:r>
              <a:endParaRPr lang="en-US" sz="800" dirty="0"/>
            </a:p>
          </p:txBody>
        </p:sp>
        <p:sp>
          <p:nvSpPr>
            <p:cNvPr id="10" name="TextBox 9"/>
            <p:cNvSpPr txBox="1"/>
            <p:nvPr/>
          </p:nvSpPr>
          <p:spPr>
            <a:xfrm>
              <a:off x="453902" y="3119572"/>
              <a:ext cx="235962" cy="215444"/>
            </a:xfrm>
            <a:prstGeom prst="rect">
              <a:avLst/>
            </a:prstGeom>
            <a:noFill/>
          </p:spPr>
          <p:txBody>
            <a:bodyPr wrap="none" rtlCol="0">
              <a:spAutoFit/>
            </a:bodyPr>
            <a:lstStyle/>
            <a:p>
              <a:r>
                <a:rPr lang="en-US" sz="800" dirty="0" smtClean="0"/>
                <a:t>6</a:t>
              </a:r>
              <a:endParaRPr lang="en-US" sz="800" dirty="0"/>
            </a:p>
          </p:txBody>
        </p:sp>
        <p:sp>
          <p:nvSpPr>
            <p:cNvPr id="11" name="TextBox 10"/>
            <p:cNvSpPr txBox="1"/>
            <p:nvPr/>
          </p:nvSpPr>
          <p:spPr>
            <a:xfrm>
              <a:off x="186623" y="3119572"/>
              <a:ext cx="235962" cy="215444"/>
            </a:xfrm>
            <a:prstGeom prst="rect">
              <a:avLst/>
            </a:prstGeom>
            <a:noFill/>
          </p:spPr>
          <p:txBody>
            <a:bodyPr wrap="none" rtlCol="0">
              <a:spAutoFit/>
            </a:bodyPr>
            <a:lstStyle/>
            <a:p>
              <a:r>
                <a:rPr lang="en-US" sz="800" dirty="0" smtClean="0"/>
                <a:t>4</a:t>
              </a:r>
              <a:endParaRPr lang="en-US" sz="800" dirty="0"/>
            </a:p>
          </p:txBody>
        </p:sp>
        <p:sp>
          <p:nvSpPr>
            <p:cNvPr id="12" name="TextBox 11"/>
            <p:cNvSpPr txBox="1"/>
            <p:nvPr/>
          </p:nvSpPr>
          <p:spPr>
            <a:xfrm>
              <a:off x="847896" y="2660755"/>
              <a:ext cx="235962" cy="215444"/>
            </a:xfrm>
            <a:prstGeom prst="rect">
              <a:avLst/>
            </a:prstGeom>
            <a:noFill/>
          </p:spPr>
          <p:txBody>
            <a:bodyPr wrap="none" rtlCol="0">
              <a:spAutoFit/>
            </a:bodyPr>
            <a:lstStyle/>
            <a:p>
              <a:r>
                <a:rPr lang="en-US" sz="800" dirty="0" smtClean="0"/>
                <a:t>2</a:t>
              </a:r>
              <a:endParaRPr lang="en-US" sz="800" dirty="0"/>
            </a:p>
          </p:txBody>
        </p:sp>
        <p:sp>
          <p:nvSpPr>
            <p:cNvPr id="13" name="TextBox 12"/>
            <p:cNvSpPr txBox="1"/>
            <p:nvPr/>
          </p:nvSpPr>
          <p:spPr>
            <a:xfrm>
              <a:off x="537053" y="2215699"/>
              <a:ext cx="235962" cy="215444"/>
            </a:xfrm>
            <a:prstGeom prst="rect">
              <a:avLst/>
            </a:prstGeom>
            <a:noFill/>
          </p:spPr>
          <p:txBody>
            <a:bodyPr wrap="none" rtlCol="0">
              <a:spAutoFit/>
            </a:bodyPr>
            <a:lstStyle/>
            <a:p>
              <a:r>
                <a:rPr lang="en-US" sz="800" dirty="0" smtClean="0"/>
                <a:t>3</a:t>
              </a:r>
              <a:endParaRPr lang="en-US" sz="800" dirty="0"/>
            </a:p>
          </p:txBody>
        </p:sp>
        <p:sp>
          <p:nvSpPr>
            <p:cNvPr id="14" name="TextBox 13"/>
            <p:cNvSpPr txBox="1"/>
            <p:nvPr/>
          </p:nvSpPr>
          <p:spPr>
            <a:xfrm>
              <a:off x="655034" y="1742715"/>
              <a:ext cx="235962" cy="215444"/>
            </a:xfrm>
            <a:prstGeom prst="rect">
              <a:avLst/>
            </a:prstGeom>
            <a:noFill/>
          </p:spPr>
          <p:txBody>
            <a:bodyPr wrap="none" rtlCol="0">
              <a:spAutoFit/>
            </a:bodyPr>
            <a:lstStyle/>
            <a:p>
              <a:r>
                <a:rPr lang="en-US" sz="800" dirty="0" smtClean="0"/>
                <a:t>1</a:t>
              </a:r>
              <a:endParaRPr lang="en-US" sz="800" dirty="0"/>
            </a:p>
          </p:txBody>
        </p:sp>
        <p:sp>
          <p:nvSpPr>
            <p:cNvPr id="15" name="TextBox 14"/>
            <p:cNvSpPr txBox="1"/>
            <p:nvPr/>
          </p:nvSpPr>
          <p:spPr>
            <a:xfrm>
              <a:off x="1159585" y="1611984"/>
              <a:ext cx="235962" cy="215444"/>
            </a:xfrm>
            <a:prstGeom prst="rect">
              <a:avLst/>
            </a:prstGeom>
            <a:noFill/>
          </p:spPr>
          <p:txBody>
            <a:bodyPr wrap="none" rtlCol="0">
              <a:spAutoFit/>
            </a:bodyPr>
            <a:lstStyle/>
            <a:p>
              <a:r>
                <a:rPr lang="en-US" sz="800" dirty="0" smtClean="0"/>
                <a:t>5</a:t>
              </a:r>
              <a:endParaRPr lang="en-US" sz="800" dirty="0"/>
            </a:p>
          </p:txBody>
        </p:sp>
        <p:sp>
          <p:nvSpPr>
            <p:cNvPr id="16" name="TextBox 15"/>
            <p:cNvSpPr txBox="1"/>
            <p:nvPr/>
          </p:nvSpPr>
          <p:spPr>
            <a:xfrm>
              <a:off x="1591519" y="1958159"/>
              <a:ext cx="235962" cy="215444"/>
            </a:xfrm>
            <a:prstGeom prst="rect">
              <a:avLst/>
            </a:prstGeom>
            <a:noFill/>
          </p:spPr>
          <p:txBody>
            <a:bodyPr wrap="none" rtlCol="0">
              <a:spAutoFit/>
            </a:bodyPr>
            <a:lstStyle/>
            <a:p>
              <a:r>
                <a:rPr lang="en-US" sz="800" dirty="0" smtClean="0"/>
                <a:t>6</a:t>
              </a:r>
              <a:endParaRPr lang="en-US" sz="800" dirty="0"/>
            </a:p>
          </p:txBody>
        </p:sp>
        <p:sp>
          <p:nvSpPr>
            <p:cNvPr id="17" name="TextBox 16"/>
            <p:cNvSpPr txBox="1"/>
            <p:nvPr/>
          </p:nvSpPr>
          <p:spPr>
            <a:xfrm>
              <a:off x="1541056" y="2485004"/>
              <a:ext cx="235962" cy="215444"/>
            </a:xfrm>
            <a:prstGeom prst="rect">
              <a:avLst/>
            </a:prstGeom>
            <a:noFill/>
          </p:spPr>
          <p:txBody>
            <a:bodyPr wrap="none" rtlCol="0">
              <a:spAutoFit/>
            </a:bodyPr>
            <a:lstStyle/>
            <a:p>
              <a:r>
                <a:rPr lang="en-US" sz="800" dirty="0" smtClean="0"/>
                <a:t>4</a:t>
              </a:r>
              <a:endParaRPr lang="en-US" sz="800" dirty="0"/>
            </a:p>
          </p:txBody>
        </p:sp>
      </p:grpSp>
      <p:sp>
        <p:nvSpPr>
          <p:cNvPr id="19" name="TextBox 18"/>
          <p:cNvSpPr txBox="1"/>
          <p:nvPr/>
        </p:nvSpPr>
        <p:spPr>
          <a:xfrm>
            <a:off x="-34207" y="1323828"/>
            <a:ext cx="1887055" cy="274370"/>
          </a:xfrm>
          <a:prstGeom prst="rect">
            <a:avLst/>
          </a:prstGeom>
          <a:noFill/>
        </p:spPr>
        <p:txBody>
          <a:bodyPr wrap="none" rtlCol="0">
            <a:spAutoFit/>
          </a:bodyPr>
          <a:lstStyle/>
          <a:p>
            <a:r>
              <a:rPr lang="en-US" dirty="0" smtClean="0"/>
              <a:t>Coil method / wagon wheel</a:t>
            </a:r>
            <a:endParaRPr lang="en-US" dirty="0"/>
          </a:p>
        </p:txBody>
      </p:sp>
      <p:grpSp>
        <p:nvGrpSpPr>
          <p:cNvPr id="39" name="Group 38"/>
          <p:cNvGrpSpPr/>
          <p:nvPr/>
        </p:nvGrpSpPr>
        <p:grpSpPr>
          <a:xfrm>
            <a:off x="2186588" y="3623248"/>
            <a:ext cx="1919246" cy="2571750"/>
            <a:chOff x="2066928" y="3530854"/>
            <a:chExt cx="1919246" cy="2571750"/>
          </a:xfrm>
        </p:grpSpPr>
        <p:pic>
          <p:nvPicPr>
            <p:cNvPr id="22" name="Picture 21"/>
            <p:cNvPicPr>
              <a:picLocks noChangeAspect="1"/>
            </p:cNvPicPr>
            <p:nvPr/>
          </p:nvPicPr>
          <p:blipFill rotWithShape="1">
            <a:blip r:embed="rId3"/>
            <a:srcRect l="18153" r="38655"/>
            <a:stretch/>
          </p:blipFill>
          <p:spPr>
            <a:xfrm>
              <a:off x="2066928" y="3530854"/>
              <a:ext cx="1777284" cy="2571750"/>
            </a:xfrm>
            <a:prstGeom prst="rect">
              <a:avLst/>
            </a:prstGeom>
          </p:spPr>
        </p:pic>
        <p:sp>
          <p:nvSpPr>
            <p:cNvPr id="23" name="TextBox 22"/>
            <p:cNvSpPr txBox="1"/>
            <p:nvPr/>
          </p:nvSpPr>
          <p:spPr>
            <a:xfrm>
              <a:off x="2790201" y="3530854"/>
              <a:ext cx="235962" cy="215444"/>
            </a:xfrm>
            <a:prstGeom prst="rect">
              <a:avLst/>
            </a:prstGeom>
            <a:noFill/>
          </p:spPr>
          <p:txBody>
            <a:bodyPr wrap="none" rtlCol="0">
              <a:spAutoFit/>
            </a:bodyPr>
            <a:lstStyle/>
            <a:p>
              <a:r>
                <a:rPr lang="en-US" sz="800" dirty="0" smtClean="0"/>
                <a:t>2</a:t>
              </a:r>
              <a:endParaRPr lang="en-US" sz="800" dirty="0"/>
            </a:p>
          </p:txBody>
        </p:sp>
        <p:sp>
          <p:nvSpPr>
            <p:cNvPr id="24" name="TextBox 23"/>
            <p:cNvSpPr txBox="1"/>
            <p:nvPr/>
          </p:nvSpPr>
          <p:spPr>
            <a:xfrm>
              <a:off x="3748112" y="4847076"/>
              <a:ext cx="235962" cy="215444"/>
            </a:xfrm>
            <a:prstGeom prst="rect">
              <a:avLst/>
            </a:prstGeom>
            <a:noFill/>
          </p:spPr>
          <p:txBody>
            <a:bodyPr wrap="none" rtlCol="0">
              <a:spAutoFit/>
            </a:bodyPr>
            <a:lstStyle/>
            <a:p>
              <a:r>
                <a:rPr lang="en-US" sz="800" dirty="0" smtClean="0"/>
                <a:t>2</a:t>
              </a:r>
              <a:endParaRPr lang="en-US" sz="800" dirty="0"/>
            </a:p>
          </p:txBody>
        </p:sp>
        <p:sp>
          <p:nvSpPr>
            <p:cNvPr id="25" name="TextBox 24"/>
            <p:cNvSpPr txBox="1"/>
            <p:nvPr/>
          </p:nvSpPr>
          <p:spPr>
            <a:xfrm>
              <a:off x="2259263" y="3689267"/>
              <a:ext cx="235962" cy="215444"/>
            </a:xfrm>
            <a:prstGeom prst="rect">
              <a:avLst/>
            </a:prstGeom>
            <a:noFill/>
          </p:spPr>
          <p:txBody>
            <a:bodyPr wrap="none" rtlCol="0">
              <a:spAutoFit/>
            </a:bodyPr>
            <a:lstStyle/>
            <a:p>
              <a:r>
                <a:rPr lang="en-US" sz="800" dirty="0" smtClean="0"/>
                <a:t>3</a:t>
              </a:r>
              <a:endParaRPr lang="en-US" sz="800" dirty="0"/>
            </a:p>
          </p:txBody>
        </p:sp>
        <p:sp>
          <p:nvSpPr>
            <p:cNvPr id="26" name="TextBox 25"/>
            <p:cNvSpPr txBox="1"/>
            <p:nvPr/>
          </p:nvSpPr>
          <p:spPr>
            <a:xfrm>
              <a:off x="3746437" y="5039842"/>
              <a:ext cx="235962" cy="215444"/>
            </a:xfrm>
            <a:prstGeom prst="rect">
              <a:avLst/>
            </a:prstGeom>
            <a:noFill/>
          </p:spPr>
          <p:txBody>
            <a:bodyPr wrap="none" rtlCol="0">
              <a:spAutoFit/>
            </a:bodyPr>
            <a:lstStyle/>
            <a:p>
              <a:r>
                <a:rPr lang="en-US" sz="800" dirty="0" smtClean="0"/>
                <a:t>3</a:t>
              </a:r>
              <a:endParaRPr lang="en-US" sz="800" dirty="0"/>
            </a:p>
          </p:txBody>
        </p:sp>
        <p:sp>
          <p:nvSpPr>
            <p:cNvPr id="27" name="TextBox 26"/>
            <p:cNvSpPr txBox="1"/>
            <p:nvPr/>
          </p:nvSpPr>
          <p:spPr>
            <a:xfrm>
              <a:off x="3746437" y="5255286"/>
              <a:ext cx="235962" cy="215444"/>
            </a:xfrm>
            <a:prstGeom prst="rect">
              <a:avLst/>
            </a:prstGeom>
            <a:noFill/>
          </p:spPr>
          <p:txBody>
            <a:bodyPr wrap="none" rtlCol="0">
              <a:spAutoFit/>
            </a:bodyPr>
            <a:lstStyle/>
            <a:p>
              <a:r>
                <a:rPr lang="en-US" sz="800" dirty="0" smtClean="0"/>
                <a:t>1</a:t>
              </a:r>
              <a:endParaRPr lang="en-US" sz="800" dirty="0"/>
            </a:p>
          </p:txBody>
        </p:sp>
        <p:sp>
          <p:nvSpPr>
            <p:cNvPr id="28" name="TextBox 27"/>
            <p:cNvSpPr txBox="1"/>
            <p:nvPr/>
          </p:nvSpPr>
          <p:spPr>
            <a:xfrm>
              <a:off x="3750212" y="5448052"/>
              <a:ext cx="235962" cy="215444"/>
            </a:xfrm>
            <a:prstGeom prst="rect">
              <a:avLst/>
            </a:prstGeom>
            <a:noFill/>
          </p:spPr>
          <p:txBody>
            <a:bodyPr wrap="none" rtlCol="0">
              <a:spAutoFit/>
            </a:bodyPr>
            <a:lstStyle/>
            <a:p>
              <a:r>
                <a:rPr lang="en-US" sz="800" dirty="0" smtClean="0"/>
                <a:t>5</a:t>
              </a:r>
              <a:endParaRPr lang="en-US" sz="800" dirty="0"/>
            </a:p>
          </p:txBody>
        </p:sp>
        <p:sp>
          <p:nvSpPr>
            <p:cNvPr id="29" name="TextBox 28"/>
            <p:cNvSpPr txBox="1"/>
            <p:nvPr/>
          </p:nvSpPr>
          <p:spPr>
            <a:xfrm>
              <a:off x="3748803" y="5667606"/>
              <a:ext cx="235962" cy="215444"/>
            </a:xfrm>
            <a:prstGeom prst="rect">
              <a:avLst/>
            </a:prstGeom>
            <a:noFill/>
          </p:spPr>
          <p:txBody>
            <a:bodyPr wrap="none" rtlCol="0">
              <a:spAutoFit/>
            </a:bodyPr>
            <a:lstStyle/>
            <a:p>
              <a:r>
                <a:rPr lang="en-US" sz="800" dirty="0" smtClean="0"/>
                <a:t>6</a:t>
              </a:r>
              <a:endParaRPr lang="en-US" sz="800" dirty="0"/>
            </a:p>
          </p:txBody>
        </p:sp>
        <p:sp>
          <p:nvSpPr>
            <p:cNvPr id="30" name="TextBox 29"/>
            <p:cNvSpPr txBox="1"/>
            <p:nvPr/>
          </p:nvSpPr>
          <p:spPr>
            <a:xfrm>
              <a:off x="3746437" y="5877879"/>
              <a:ext cx="235962" cy="215444"/>
            </a:xfrm>
            <a:prstGeom prst="rect">
              <a:avLst/>
            </a:prstGeom>
            <a:noFill/>
          </p:spPr>
          <p:txBody>
            <a:bodyPr wrap="none" rtlCol="0">
              <a:spAutoFit/>
            </a:bodyPr>
            <a:lstStyle/>
            <a:p>
              <a:r>
                <a:rPr lang="en-US" sz="800" dirty="0" smtClean="0"/>
                <a:t>4</a:t>
              </a:r>
              <a:endParaRPr lang="en-US" sz="800" dirty="0"/>
            </a:p>
          </p:txBody>
        </p:sp>
        <p:sp>
          <p:nvSpPr>
            <p:cNvPr id="31" name="TextBox 30"/>
            <p:cNvSpPr txBox="1"/>
            <p:nvPr/>
          </p:nvSpPr>
          <p:spPr>
            <a:xfrm>
              <a:off x="3388123" y="3862337"/>
              <a:ext cx="235962" cy="215444"/>
            </a:xfrm>
            <a:prstGeom prst="rect">
              <a:avLst/>
            </a:prstGeom>
            <a:noFill/>
          </p:spPr>
          <p:txBody>
            <a:bodyPr wrap="none" rtlCol="0">
              <a:spAutoFit/>
            </a:bodyPr>
            <a:lstStyle/>
            <a:p>
              <a:r>
                <a:rPr lang="en-US" sz="800" dirty="0" smtClean="0"/>
                <a:t>1</a:t>
              </a:r>
              <a:endParaRPr lang="en-US" sz="800" dirty="0"/>
            </a:p>
          </p:txBody>
        </p:sp>
        <p:sp>
          <p:nvSpPr>
            <p:cNvPr id="32" name="TextBox 31"/>
            <p:cNvSpPr txBox="1"/>
            <p:nvPr/>
          </p:nvSpPr>
          <p:spPr>
            <a:xfrm>
              <a:off x="2487564" y="4680491"/>
              <a:ext cx="235962" cy="215444"/>
            </a:xfrm>
            <a:prstGeom prst="rect">
              <a:avLst/>
            </a:prstGeom>
            <a:noFill/>
          </p:spPr>
          <p:txBody>
            <a:bodyPr wrap="none" rtlCol="0">
              <a:spAutoFit/>
            </a:bodyPr>
            <a:lstStyle/>
            <a:p>
              <a:r>
                <a:rPr lang="en-US" sz="800" dirty="0" smtClean="0"/>
                <a:t>5</a:t>
              </a:r>
              <a:endParaRPr lang="en-US" sz="800" dirty="0"/>
            </a:p>
          </p:txBody>
        </p:sp>
        <p:sp>
          <p:nvSpPr>
            <p:cNvPr id="33" name="TextBox 32"/>
            <p:cNvSpPr txBox="1"/>
            <p:nvPr/>
          </p:nvSpPr>
          <p:spPr>
            <a:xfrm>
              <a:off x="3212120" y="4494309"/>
              <a:ext cx="235962" cy="215444"/>
            </a:xfrm>
            <a:prstGeom prst="rect">
              <a:avLst/>
            </a:prstGeom>
            <a:noFill/>
          </p:spPr>
          <p:txBody>
            <a:bodyPr wrap="none" rtlCol="0">
              <a:spAutoFit/>
            </a:bodyPr>
            <a:lstStyle/>
            <a:p>
              <a:r>
                <a:rPr lang="en-US" sz="800" dirty="0" smtClean="0"/>
                <a:t>6</a:t>
              </a:r>
              <a:endParaRPr lang="en-US" sz="800" dirty="0"/>
            </a:p>
          </p:txBody>
        </p:sp>
        <p:sp>
          <p:nvSpPr>
            <p:cNvPr id="34" name="TextBox 33"/>
            <p:cNvSpPr txBox="1"/>
            <p:nvPr/>
          </p:nvSpPr>
          <p:spPr>
            <a:xfrm>
              <a:off x="2066928" y="4184879"/>
              <a:ext cx="235962" cy="215444"/>
            </a:xfrm>
            <a:prstGeom prst="rect">
              <a:avLst/>
            </a:prstGeom>
            <a:noFill/>
          </p:spPr>
          <p:txBody>
            <a:bodyPr wrap="none" rtlCol="0">
              <a:spAutoFit/>
            </a:bodyPr>
            <a:lstStyle/>
            <a:p>
              <a:r>
                <a:rPr lang="en-US" sz="800" dirty="0" smtClean="0"/>
                <a:t>4</a:t>
              </a:r>
              <a:endParaRPr lang="en-US" sz="800" dirty="0"/>
            </a:p>
          </p:txBody>
        </p:sp>
      </p:grpSp>
      <p:sp>
        <p:nvSpPr>
          <p:cNvPr id="35" name="TextBox 34"/>
          <p:cNvSpPr txBox="1"/>
          <p:nvPr/>
        </p:nvSpPr>
        <p:spPr>
          <a:xfrm>
            <a:off x="0" y="3371006"/>
            <a:ext cx="2002471" cy="274370"/>
          </a:xfrm>
          <a:prstGeom prst="rect">
            <a:avLst/>
          </a:prstGeom>
          <a:noFill/>
        </p:spPr>
        <p:txBody>
          <a:bodyPr wrap="none" rtlCol="0">
            <a:spAutoFit/>
          </a:bodyPr>
          <a:lstStyle/>
          <a:p>
            <a:r>
              <a:rPr lang="en-US" dirty="0" smtClean="0"/>
              <a:t>Coil method by clock position</a:t>
            </a:r>
            <a:endParaRPr lang="en-US" dirty="0"/>
          </a:p>
        </p:txBody>
      </p:sp>
      <p:sp>
        <p:nvSpPr>
          <p:cNvPr id="36" name="TextBox 35"/>
          <p:cNvSpPr txBox="1"/>
          <p:nvPr/>
        </p:nvSpPr>
        <p:spPr>
          <a:xfrm>
            <a:off x="74530" y="1644887"/>
            <a:ext cx="2235284" cy="1692771"/>
          </a:xfrm>
          <a:prstGeom prst="rect">
            <a:avLst/>
          </a:prstGeom>
          <a:noFill/>
        </p:spPr>
        <p:txBody>
          <a:bodyPr wrap="square" rtlCol="0">
            <a:spAutoFit/>
          </a:bodyPr>
          <a:lstStyle/>
          <a:p>
            <a:r>
              <a:rPr lang="en-US" sz="800" dirty="0" smtClean="0"/>
              <a:t>Lead vehicle enters area and circles back around to the 6 o’clock position and sets.  Each vehicle then staggers off the one  </a:t>
            </a:r>
            <a:r>
              <a:rPr lang="en-US" sz="800" dirty="0" err="1" smtClean="0"/>
              <a:t>infront</a:t>
            </a:r>
            <a:r>
              <a:rPr lang="en-US" sz="800" dirty="0" smtClean="0"/>
              <a:t> of them 25-100 meters (or METT-TC) until a circle is formed.  More control is afforded if you do this 1 vehicle at a time in order to ensure proper spacing and sectors of fire are enforced.</a:t>
            </a:r>
          </a:p>
          <a:p>
            <a:endParaRPr lang="en-US" sz="800" dirty="0"/>
          </a:p>
          <a:p>
            <a:r>
              <a:rPr lang="en-US" sz="800" dirty="0" smtClean="0"/>
              <a:t>Once all vehicles are set, SLs ensure there are proper spacing, and interlocking sectors of fire between vehicles.  Gunners complete range cards for their SL to proof, and PSG creates sector sketch off of the range cards.</a:t>
            </a:r>
          </a:p>
        </p:txBody>
      </p:sp>
      <p:cxnSp>
        <p:nvCxnSpPr>
          <p:cNvPr id="38" name="Straight Connector 37"/>
          <p:cNvCxnSpPr/>
          <p:nvPr/>
        </p:nvCxnSpPr>
        <p:spPr>
          <a:xfrm flipV="1">
            <a:off x="0" y="3349737"/>
            <a:ext cx="4114800" cy="9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2581" y="3682239"/>
            <a:ext cx="2154380" cy="2431435"/>
          </a:xfrm>
          <a:prstGeom prst="rect">
            <a:avLst/>
          </a:prstGeom>
          <a:noFill/>
        </p:spPr>
        <p:txBody>
          <a:bodyPr wrap="square" rtlCol="0">
            <a:spAutoFit/>
          </a:bodyPr>
          <a:lstStyle/>
          <a:p>
            <a:r>
              <a:rPr lang="en-US" sz="800" dirty="0" smtClean="0"/>
              <a:t>Another common way is to divide the security positions by the hours of a clock.  In this example, A sec has the 3-9 by way of 12, and B sec has the 3-9 by way of 6.</a:t>
            </a:r>
          </a:p>
          <a:p>
            <a:endParaRPr lang="en-US" sz="800" dirty="0"/>
          </a:p>
          <a:p>
            <a:r>
              <a:rPr lang="en-US" sz="800" dirty="0" smtClean="0"/>
              <a:t>This method works easiest in a 2 section concept.  Lead vehicle in A section enters area and sets the 12 o’clock.  2</a:t>
            </a:r>
            <a:r>
              <a:rPr lang="en-US" sz="800" baseline="30000" dirty="0" smtClean="0"/>
              <a:t>nd</a:t>
            </a:r>
            <a:r>
              <a:rPr lang="en-US" sz="800" dirty="0" smtClean="0"/>
              <a:t> vehicle in OOM sets to the left of lead, and 3</a:t>
            </a:r>
            <a:r>
              <a:rPr lang="en-US" sz="800" baseline="30000" dirty="0" smtClean="0"/>
              <a:t>rd</a:t>
            </a:r>
            <a:r>
              <a:rPr lang="en-US" sz="800" dirty="0" smtClean="0"/>
              <a:t> vehicle sets to the right of lead.</a:t>
            </a:r>
            <a:endParaRPr lang="en-US" sz="800" dirty="0"/>
          </a:p>
          <a:p>
            <a:endParaRPr lang="en-US" sz="800" dirty="0" smtClean="0"/>
          </a:p>
          <a:p>
            <a:r>
              <a:rPr lang="en-US" sz="800" dirty="0" smtClean="0"/>
              <a:t>Bravo section will do the same thing simultaneously, facing the opposite direction.</a:t>
            </a:r>
          </a:p>
          <a:p>
            <a:endParaRPr lang="en-US" sz="800" dirty="0"/>
          </a:p>
          <a:p>
            <a:r>
              <a:rPr lang="en-US" sz="800" dirty="0" smtClean="0"/>
              <a:t>Once all vehicles are set, SLs ensure there is proper spacing, and interlocking sectors of fire between vehicles.  Gunners complete range cards for their SL to proof, and PSG creates sector sketch off of the range cards.</a:t>
            </a:r>
          </a:p>
        </p:txBody>
      </p:sp>
      <p:sp>
        <p:nvSpPr>
          <p:cNvPr id="4" name="Slide Number Placeholder 3"/>
          <p:cNvSpPr>
            <a:spLocks noGrp="1"/>
          </p:cNvSpPr>
          <p:nvPr>
            <p:ph type="sldNum" sz="quarter" idx="12"/>
          </p:nvPr>
        </p:nvSpPr>
        <p:spPr/>
        <p:txBody>
          <a:bodyPr/>
          <a:lstStyle/>
          <a:p>
            <a:fld id="{1A05E389-BD0C-4476-81A1-636280216220}" type="slidenum">
              <a:rPr lang="en-US" smtClean="0"/>
              <a:t>20</a:t>
            </a:fld>
            <a:endParaRPr lang="en-US"/>
          </a:p>
        </p:txBody>
      </p:sp>
    </p:spTree>
    <p:extLst>
      <p:ext uri="{BB962C8B-B14F-4D97-AF65-F5344CB8AC3E}">
        <p14:creationId xmlns:p14="http://schemas.microsoft.com/office/powerpoint/2010/main" val="162777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H="1" flipV="1">
            <a:off x="850133" y="814726"/>
            <a:ext cx="32546" cy="5564289"/>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259" y="5232540"/>
            <a:ext cx="2726459" cy="30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16200000">
            <a:off x="1933624" y="5234974"/>
            <a:ext cx="1141063" cy="1061829"/>
          </a:xfrm>
          <a:prstGeom prst="rect">
            <a:avLst/>
          </a:prstGeom>
          <a:noFill/>
        </p:spPr>
        <p:txBody>
          <a:bodyPr wrap="square" rtlCol="0">
            <a:spAutoFit/>
          </a:bodyPr>
          <a:lstStyle/>
          <a:p>
            <a:r>
              <a:rPr lang="en-US" sz="700" dirty="0" smtClean="0"/>
              <a:t>Lead TM (blue) ID’s LDA and gives appropriate hand and arm signals, or radios up to rest of SQD.  The SQD stops short in covered and concealed positions while conducting SLLS (STOP, LOOK, LISTEN, SMELL).</a:t>
            </a:r>
            <a:endParaRPr lang="en-US" sz="700" dirty="0"/>
          </a:p>
        </p:txBody>
      </p:sp>
      <p:grpSp>
        <p:nvGrpSpPr>
          <p:cNvPr id="307" name="Group 306"/>
          <p:cNvGrpSpPr/>
          <p:nvPr/>
        </p:nvGrpSpPr>
        <p:grpSpPr>
          <a:xfrm rot="16200000">
            <a:off x="874730" y="5333088"/>
            <a:ext cx="1077867" cy="970847"/>
            <a:chOff x="18509" y="2210558"/>
            <a:chExt cx="1077867" cy="970847"/>
          </a:xfrm>
        </p:grpSpPr>
        <p:grpSp>
          <p:nvGrpSpPr>
            <p:cNvPr id="11" name="Group 10"/>
            <p:cNvGrpSpPr/>
            <p:nvPr/>
          </p:nvGrpSpPr>
          <p:grpSpPr>
            <a:xfrm rot="15071500">
              <a:off x="450794" y="2495074"/>
              <a:ext cx="110837" cy="243902"/>
              <a:chOff x="849865" y="4617030"/>
              <a:chExt cx="215202" cy="365411"/>
            </a:xfrm>
          </p:grpSpPr>
          <p:sp>
            <p:nvSpPr>
              <p:cNvPr id="12" name="Oval 11"/>
              <p:cNvSpPr/>
              <p:nvPr/>
            </p:nvSpPr>
            <p:spPr>
              <a:xfrm>
                <a:off x="1013113" y="4878533"/>
                <a:ext cx="51954" cy="519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49865" y="4930487"/>
                <a:ext cx="51954" cy="519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81941" y="4746915"/>
                <a:ext cx="51954" cy="519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37179" y="4617030"/>
                <a:ext cx="51954" cy="519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rot="17472979" flipV="1">
              <a:off x="543939" y="2810268"/>
              <a:ext cx="110837" cy="255638"/>
              <a:chOff x="849865" y="4617030"/>
              <a:chExt cx="215202" cy="365411"/>
            </a:xfrm>
            <a:solidFill>
              <a:srgbClr val="FF0000"/>
            </a:solidFill>
          </p:grpSpPr>
          <p:sp>
            <p:nvSpPr>
              <p:cNvPr id="17" name="Oval 16"/>
              <p:cNvSpPr/>
              <p:nvPr/>
            </p:nvSpPr>
            <p:spPr>
              <a:xfrm>
                <a:off x="1013113" y="4878533"/>
                <a:ext cx="51954" cy="51954"/>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49865" y="4930487"/>
                <a:ext cx="51954" cy="51954"/>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81941" y="4746915"/>
                <a:ext cx="51954" cy="51954"/>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37179" y="4617030"/>
                <a:ext cx="51954" cy="51954"/>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p:cNvSpPr/>
            <p:nvPr/>
          </p:nvSpPr>
          <p:spPr>
            <a:xfrm rot="17472979" flipV="1">
              <a:off x="546536" y="2729453"/>
              <a:ext cx="26758" cy="3634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p:cNvGrpSpPr/>
            <p:nvPr/>
          </p:nvGrpSpPr>
          <p:grpSpPr>
            <a:xfrm>
              <a:off x="18509" y="2210558"/>
              <a:ext cx="1077867" cy="970847"/>
              <a:chOff x="18509" y="2210558"/>
              <a:chExt cx="1077867" cy="970847"/>
            </a:xfrm>
          </p:grpSpPr>
          <p:sp>
            <p:nvSpPr>
              <p:cNvPr id="27" name="Cloud 26"/>
              <p:cNvSpPr/>
              <p:nvPr/>
            </p:nvSpPr>
            <p:spPr>
              <a:xfrm>
                <a:off x="18509" y="306544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a:off x="164281" y="303494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39"/>
              <p:cNvSpPr/>
              <p:nvPr/>
            </p:nvSpPr>
            <p:spPr>
              <a:xfrm>
                <a:off x="201621" y="2867136"/>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loud 40"/>
              <p:cNvSpPr/>
              <p:nvPr/>
            </p:nvSpPr>
            <p:spPr>
              <a:xfrm>
                <a:off x="344955" y="2754664"/>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loud 41"/>
              <p:cNvSpPr/>
              <p:nvPr/>
            </p:nvSpPr>
            <p:spPr>
              <a:xfrm>
                <a:off x="193177" y="270295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oud 42"/>
              <p:cNvSpPr/>
              <p:nvPr/>
            </p:nvSpPr>
            <p:spPr>
              <a:xfrm>
                <a:off x="44153" y="2860566"/>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43"/>
              <p:cNvSpPr/>
              <p:nvPr/>
            </p:nvSpPr>
            <p:spPr>
              <a:xfrm>
                <a:off x="75428" y="2562880"/>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oud 44"/>
              <p:cNvSpPr/>
              <p:nvPr/>
            </p:nvSpPr>
            <p:spPr>
              <a:xfrm>
                <a:off x="240170" y="249302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5"/>
              <p:cNvSpPr/>
              <p:nvPr/>
            </p:nvSpPr>
            <p:spPr>
              <a:xfrm>
                <a:off x="420879" y="262309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oud 46"/>
              <p:cNvSpPr/>
              <p:nvPr/>
            </p:nvSpPr>
            <p:spPr>
              <a:xfrm>
                <a:off x="391948" y="2427409"/>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ud 47"/>
              <p:cNvSpPr/>
              <p:nvPr/>
            </p:nvSpPr>
            <p:spPr>
              <a:xfrm>
                <a:off x="163434" y="232384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p:cNvSpPr/>
              <p:nvPr/>
            </p:nvSpPr>
            <p:spPr>
              <a:xfrm>
                <a:off x="563630" y="231976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oud 49"/>
              <p:cNvSpPr/>
              <p:nvPr/>
            </p:nvSpPr>
            <p:spPr>
              <a:xfrm>
                <a:off x="683916" y="2414944"/>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loud 50"/>
              <p:cNvSpPr/>
              <p:nvPr/>
            </p:nvSpPr>
            <p:spPr>
              <a:xfrm>
                <a:off x="821154" y="253090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loud 51"/>
              <p:cNvSpPr/>
              <p:nvPr/>
            </p:nvSpPr>
            <p:spPr>
              <a:xfrm>
                <a:off x="876562" y="2411150"/>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loud 52"/>
              <p:cNvSpPr/>
              <p:nvPr/>
            </p:nvSpPr>
            <p:spPr>
              <a:xfrm>
                <a:off x="864879" y="221637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loud 53"/>
              <p:cNvSpPr/>
              <p:nvPr/>
            </p:nvSpPr>
            <p:spPr>
              <a:xfrm>
                <a:off x="427808" y="221055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loud 54"/>
              <p:cNvSpPr/>
              <p:nvPr/>
            </p:nvSpPr>
            <p:spPr>
              <a:xfrm>
                <a:off x="48938" y="2230709"/>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oud 55"/>
              <p:cNvSpPr/>
              <p:nvPr/>
            </p:nvSpPr>
            <p:spPr>
              <a:xfrm>
                <a:off x="279236" y="224681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56"/>
              <p:cNvSpPr/>
              <p:nvPr/>
            </p:nvSpPr>
            <p:spPr>
              <a:xfrm>
                <a:off x="699662" y="221784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loud 57"/>
              <p:cNvSpPr/>
              <p:nvPr/>
            </p:nvSpPr>
            <p:spPr>
              <a:xfrm>
                <a:off x="649472" y="2655515"/>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58"/>
              <p:cNvSpPr/>
              <p:nvPr/>
            </p:nvSpPr>
            <p:spPr>
              <a:xfrm>
                <a:off x="856137" y="269668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loud 59"/>
              <p:cNvSpPr/>
              <p:nvPr/>
            </p:nvSpPr>
            <p:spPr>
              <a:xfrm>
                <a:off x="666074" y="281820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60"/>
              <p:cNvSpPr/>
              <p:nvPr/>
            </p:nvSpPr>
            <p:spPr>
              <a:xfrm>
                <a:off x="400068" y="3000531"/>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loud 61"/>
              <p:cNvSpPr/>
              <p:nvPr/>
            </p:nvSpPr>
            <p:spPr>
              <a:xfrm>
                <a:off x="603506" y="302818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loud 62"/>
              <p:cNvSpPr/>
              <p:nvPr/>
            </p:nvSpPr>
            <p:spPr>
              <a:xfrm>
                <a:off x="787596" y="2936156"/>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loud 63"/>
              <p:cNvSpPr/>
              <p:nvPr/>
            </p:nvSpPr>
            <p:spPr>
              <a:xfrm>
                <a:off x="903049" y="2815631"/>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64"/>
              <p:cNvSpPr/>
              <p:nvPr/>
            </p:nvSpPr>
            <p:spPr>
              <a:xfrm>
                <a:off x="29198" y="270616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loud 65"/>
              <p:cNvSpPr/>
              <p:nvPr/>
            </p:nvSpPr>
            <p:spPr>
              <a:xfrm>
                <a:off x="801250" y="305851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loud 66"/>
              <p:cNvSpPr/>
              <p:nvPr/>
            </p:nvSpPr>
            <p:spPr>
              <a:xfrm>
                <a:off x="944598" y="2951260"/>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loud 67"/>
              <p:cNvSpPr/>
              <p:nvPr/>
            </p:nvSpPr>
            <p:spPr>
              <a:xfrm>
                <a:off x="678403" y="2528644"/>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loud 68"/>
              <p:cNvSpPr/>
              <p:nvPr/>
            </p:nvSpPr>
            <p:spPr>
              <a:xfrm>
                <a:off x="52723" y="2435661"/>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 name="Group 103"/>
          <p:cNvGrpSpPr/>
          <p:nvPr/>
        </p:nvGrpSpPr>
        <p:grpSpPr>
          <a:xfrm rot="16200000">
            <a:off x="-101149" y="5433675"/>
            <a:ext cx="1077867" cy="791051"/>
            <a:chOff x="18509" y="2210558"/>
            <a:chExt cx="1077867" cy="970847"/>
          </a:xfrm>
        </p:grpSpPr>
        <p:sp>
          <p:nvSpPr>
            <p:cNvPr id="105" name="Cloud 104"/>
            <p:cNvSpPr/>
            <p:nvPr/>
          </p:nvSpPr>
          <p:spPr>
            <a:xfrm>
              <a:off x="18509" y="306544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loud 105"/>
            <p:cNvSpPr/>
            <p:nvPr/>
          </p:nvSpPr>
          <p:spPr>
            <a:xfrm>
              <a:off x="164281" y="303494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loud 106"/>
            <p:cNvSpPr/>
            <p:nvPr/>
          </p:nvSpPr>
          <p:spPr>
            <a:xfrm>
              <a:off x="201621" y="2867136"/>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loud 107"/>
            <p:cNvSpPr/>
            <p:nvPr/>
          </p:nvSpPr>
          <p:spPr>
            <a:xfrm>
              <a:off x="344955" y="2754664"/>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loud 108"/>
            <p:cNvSpPr/>
            <p:nvPr/>
          </p:nvSpPr>
          <p:spPr>
            <a:xfrm>
              <a:off x="193177" y="270295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Cloud 109"/>
            <p:cNvSpPr/>
            <p:nvPr/>
          </p:nvSpPr>
          <p:spPr>
            <a:xfrm>
              <a:off x="44153" y="2860566"/>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loud 110"/>
            <p:cNvSpPr/>
            <p:nvPr/>
          </p:nvSpPr>
          <p:spPr>
            <a:xfrm>
              <a:off x="75428" y="2562880"/>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loud 111"/>
            <p:cNvSpPr/>
            <p:nvPr/>
          </p:nvSpPr>
          <p:spPr>
            <a:xfrm>
              <a:off x="240170" y="249302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oud 112"/>
            <p:cNvSpPr/>
            <p:nvPr/>
          </p:nvSpPr>
          <p:spPr>
            <a:xfrm>
              <a:off x="420879" y="262309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loud 113"/>
            <p:cNvSpPr/>
            <p:nvPr/>
          </p:nvSpPr>
          <p:spPr>
            <a:xfrm>
              <a:off x="391948" y="2427409"/>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oud 114"/>
            <p:cNvSpPr/>
            <p:nvPr/>
          </p:nvSpPr>
          <p:spPr>
            <a:xfrm>
              <a:off x="163434" y="232384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loud 115"/>
            <p:cNvSpPr/>
            <p:nvPr/>
          </p:nvSpPr>
          <p:spPr>
            <a:xfrm>
              <a:off x="563630" y="231976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loud 116"/>
            <p:cNvSpPr/>
            <p:nvPr/>
          </p:nvSpPr>
          <p:spPr>
            <a:xfrm>
              <a:off x="683916" y="2414944"/>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loud 117"/>
            <p:cNvSpPr/>
            <p:nvPr/>
          </p:nvSpPr>
          <p:spPr>
            <a:xfrm>
              <a:off x="821154" y="253090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loud 118"/>
            <p:cNvSpPr/>
            <p:nvPr/>
          </p:nvSpPr>
          <p:spPr>
            <a:xfrm>
              <a:off x="876562" y="2411150"/>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loud 119"/>
            <p:cNvSpPr/>
            <p:nvPr/>
          </p:nvSpPr>
          <p:spPr>
            <a:xfrm>
              <a:off x="864879" y="221637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loud 120"/>
            <p:cNvSpPr/>
            <p:nvPr/>
          </p:nvSpPr>
          <p:spPr>
            <a:xfrm>
              <a:off x="427808" y="221055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loud 121"/>
            <p:cNvSpPr/>
            <p:nvPr/>
          </p:nvSpPr>
          <p:spPr>
            <a:xfrm>
              <a:off x="48938" y="2230709"/>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loud 122"/>
            <p:cNvSpPr/>
            <p:nvPr/>
          </p:nvSpPr>
          <p:spPr>
            <a:xfrm>
              <a:off x="279236" y="224681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loud 123"/>
            <p:cNvSpPr/>
            <p:nvPr/>
          </p:nvSpPr>
          <p:spPr>
            <a:xfrm>
              <a:off x="699662" y="221784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loud 124"/>
            <p:cNvSpPr/>
            <p:nvPr/>
          </p:nvSpPr>
          <p:spPr>
            <a:xfrm>
              <a:off x="649472" y="2655515"/>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oud 125"/>
            <p:cNvSpPr/>
            <p:nvPr/>
          </p:nvSpPr>
          <p:spPr>
            <a:xfrm>
              <a:off x="856137" y="269668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Cloud 126"/>
            <p:cNvSpPr/>
            <p:nvPr/>
          </p:nvSpPr>
          <p:spPr>
            <a:xfrm>
              <a:off x="666074" y="281820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loud 127"/>
            <p:cNvSpPr/>
            <p:nvPr/>
          </p:nvSpPr>
          <p:spPr>
            <a:xfrm>
              <a:off x="400068" y="3000531"/>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loud 128"/>
            <p:cNvSpPr/>
            <p:nvPr/>
          </p:nvSpPr>
          <p:spPr>
            <a:xfrm>
              <a:off x="603506" y="302818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loud 129"/>
            <p:cNvSpPr/>
            <p:nvPr/>
          </p:nvSpPr>
          <p:spPr>
            <a:xfrm>
              <a:off x="787596" y="2936156"/>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Cloud 130"/>
            <p:cNvSpPr/>
            <p:nvPr/>
          </p:nvSpPr>
          <p:spPr>
            <a:xfrm>
              <a:off x="903049" y="2815631"/>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Cloud 131"/>
            <p:cNvSpPr/>
            <p:nvPr/>
          </p:nvSpPr>
          <p:spPr>
            <a:xfrm>
              <a:off x="29198" y="270616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Cloud 132"/>
            <p:cNvSpPr/>
            <p:nvPr/>
          </p:nvSpPr>
          <p:spPr>
            <a:xfrm>
              <a:off x="801250" y="305851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Cloud 133"/>
            <p:cNvSpPr/>
            <p:nvPr/>
          </p:nvSpPr>
          <p:spPr>
            <a:xfrm>
              <a:off x="944598" y="2951260"/>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Cloud 134"/>
            <p:cNvSpPr/>
            <p:nvPr/>
          </p:nvSpPr>
          <p:spPr>
            <a:xfrm>
              <a:off x="678403" y="2528644"/>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Cloud 135"/>
            <p:cNvSpPr/>
            <p:nvPr/>
          </p:nvSpPr>
          <p:spPr>
            <a:xfrm>
              <a:off x="52723" y="2435661"/>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1" name="TextBox 170"/>
          <p:cNvSpPr txBox="1"/>
          <p:nvPr/>
        </p:nvSpPr>
        <p:spPr>
          <a:xfrm rot="16200000">
            <a:off x="1962723" y="4061297"/>
            <a:ext cx="1141063" cy="1169551"/>
          </a:xfrm>
          <a:prstGeom prst="rect">
            <a:avLst/>
          </a:prstGeom>
          <a:noFill/>
        </p:spPr>
        <p:txBody>
          <a:bodyPr wrap="square" rtlCol="0">
            <a:spAutoFit/>
          </a:bodyPr>
          <a:lstStyle/>
          <a:p>
            <a:r>
              <a:rPr lang="en-US" sz="700" dirty="0" smtClean="0"/>
              <a:t>Trail team (red) provides security down both directions of LDA, preferably with MGs.  They are behind cover and concealment, and far enough away from LDA where they won’t become compromised by elements on LDA.</a:t>
            </a:r>
            <a:endParaRPr lang="en-US" sz="700" dirty="0"/>
          </a:p>
        </p:txBody>
      </p:sp>
      <p:grpSp>
        <p:nvGrpSpPr>
          <p:cNvPr id="359" name="Group 358"/>
          <p:cNvGrpSpPr/>
          <p:nvPr/>
        </p:nvGrpSpPr>
        <p:grpSpPr>
          <a:xfrm rot="16200000">
            <a:off x="849226" y="4177422"/>
            <a:ext cx="1077867" cy="970847"/>
            <a:chOff x="1146471" y="2203628"/>
            <a:chExt cx="1077867" cy="970847"/>
          </a:xfrm>
        </p:grpSpPr>
        <p:grpSp>
          <p:nvGrpSpPr>
            <p:cNvPr id="71" name="Group 70"/>
            <p:cNvGrpSpPr/>
            <p:nvPr/>
          </p:nvGrpSpPr>
          <p:grpSpPr>
            <a:xfrm>
              <a:off x="1146471" y="2203628"/>
              <a:ext cx="1077867" cy="970847"/>
              <a:chOff x="18509" y="2210558"/>
              <a:chExt cx="1077867" cy="970847"/>
            </a:xfrm>
          </p:grpSpPr>
          <p:sp>
            <p:nvSpPr>
              <p:cNvPr id="72" name="Cloud 71"/>
              <p:cNvSpPr/>
              <p:nvPr/>
            </p:nvSpPr>
            <p:spPr>
              <a:xfrm>
                <a:off x="18509" y="306544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loud 72"/>
              <p:cNvSpPr/>
              <p:nvPr/>
            </p:nvSpPr>
            <p:spPr>
              <a:xfrm>
                <a:off x="164281" y="303494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73"/>
              <p:cNvSpPr/>
              <p:nvPr/>
            </p:nvSpPr>
            <p:spPr>
              <a:xfrm>
                <a:off x="201621" y="2867136"/>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loud 74"/>
              <p:cNvSpPr/>
              <p:nvPr/>
            </p:nvSpPr>
            <p:spPr>
              <a:xfrm>
                <a:off x="344955" y="2754664"/>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loud 75"/>
              <p:cNvSpPr/>
              <p:nvPr/>
            </p:nvSpPr>
            <p:spPr>
              <a:xfrm>
                <a:off x="193177" y="270295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oud 76"/>
              <p:cNvSpPr/>
              <p:nvPr/>
            </p:nvSpPr>
            <p:spPr>
              <a:xfrm>
                <a:off x="44153" y="2860566"/>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loud 77"/>
              <p:cNvSpPr/>
              <p:nvPr/>
            </p:nvSpPr>
            <p:spPr>
              <a:xfrm>
                <a:off x="75428" y="2562880"/>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loud 78"/>
              <p:cNvSpPr/>
              <p:nvPr/>
            </p:nvSpPr>
            <p:spPr>
              <a:xfrm>
                <a:off x="240170" y="249302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loud 79"/>
              <p:cNvSpPr/>
              <p:nvPr/>
            </p:nvSpPr>
            <p:spPr>
              <a:xfrm>
                <a:off x="420879" y="262309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loud 80"/>
              <p:cNvSpPr/>
              <p:nvPr/>
            </p:nvSpPr>
            <p:spPr>
              <a:xfrm>
                <a:off x="391948" y="2427409"/>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loud 81"/>
              <p:cNvSpPr/>
              <p:nvPr/>
            </p:nvSpPr>
            <p:spPr>
              <a:xfrm>
                <a:off x="163434" y="232384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loud 82"/>
              <p:cNvSpPr/>
              <p:nvPr/>
            </p:nvSpPr>
            <p:spPr>
              <a:xfrm>
                <a:off x="563630" y="231976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loud 83"/>
              <p:cNvSpPr/>
              <p:nvPr/>
            </p:nvSpPr>
            <p:spPr>
              <a:xfrm>
                <a:off x="683916" y="2414944"/>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loud 84"/>
              <p:cNvSpPr/>
              <p:nvPr/>
            </p:nvSpPr>
            <p:spPr>
              <a:xfrm>
                <a:off x="821154" y="253090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loud 85"/>
              <p:cNvSpPr/>
              <p:nvPr/>
            </p:nvSpPr>
            <p:spPr>
              <a:xfrm>
                <a:off x="876562" y="2411150"/>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oud 86"/>
              <p:cNvSpPr/>
              <p:nvPr/>
            </p:nvSpPr>
            <p:spPr>
              <a:xfrm>
                <a:off x="864879" y="221637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loud 87"/>
              <p:cNvSpPr/>
              <p:nvPr/>
            </p:nvSpPr>
            <p:spPr>
              <a:xfrm>
                <a:off x="427808" y="221055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loud 88"/>
              <p:cNvSpPr/>
              <p:nvPr/>
            </p:nvSpPr>
            <p:spPr>
              <a:xfrm>
                <a:off x="48938" y="2230709"/>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loud 89"/>
              <p:cNvSpPr/>
              <p:nvPr/>
            </p:nvSpPr>
            <p:spPr>
              <a:xfrm>
                <a:off x="279236" y="224681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oud 90"/>
              <p:cNvSpPr/>
              <p:nvPr/>
            </p:nvSpPr>
            <p:spPr>
              <a:xfrm>
                <a:off x="699662" y="221784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loud 91"/>
              <p:cNvSpPr/>
              <p:nvPr/>
            </p:nvSpPr>
            <p:spPr>
              <a:xfrm>
                <a:off x="649472" y="2655515"/>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loud 92"/>
              <p:cNvSpPr/>
              <p:nvPr/>
            </p:nvSpPr>
            <p:spPr>
              <a:xfrm>
                <a:off x="856137" y="269668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loud 93"/>
              <p:cNvSpPr/>
              <p:nvPr/>
            </p:nvSpPr>
            <p:spPr>
              <a:xfrm>
                <a:off x="666074" y="281820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loud 94"/>
              <p:cNvSpPr/>
              <p:nvPr/>
            </p:nvSpPr>
            <p:spPr>
              <a:xfrm>
                <a:off x="400068" y="3000531"/>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loud 95"/>
              <p:cNvSpPr/>
              <p:nvPr/>
            </p:nvSpPr>
            <p:spPr>
              <a:xfrm>
                <a:off x="603506" y="302818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a:off x="787596" y="2936156"/>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loud 97"/>
              <p:cNvSpPr/>
              <p:nvPr/>
            </p:nvSpPr>
            <p:spPr>
              <a:xfrm>
                <a:off x="903049" y="2815631"/>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loud 98"/>
              <p:cNvSpPr/>
              <p:nvPr/>
            </p:nvSpPr>
            <p:spPr>
              <a:xfrm>
                <a:off x="29198" y="270616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loud 99"/>
              <p:cNvSpPr/>
              <p:nvPr/>
            </p:nvSpPr>
            <p:spPr>
              <a:xfrm>
                <a:off x="801250" y="305851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loud 100"/>
              <p:cNvSpPr/>
              <p:nvPr/>
            </p:nvSpPr>
            <p:spPr>
              <a:xfrm>
                <a:off x="944598" y="2951260"/>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Cloud 101"/>
              <p:cNvSpPr/>
              <p:nvPr/>
            </p:nvSpPr>
            <p:spPr>
              <a:xfrm>
                <a:off x="678403" y="2528644"/>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loud 102"/>
              <p:cNvSpPr/>
              <p:nvPr/>
            </p:nvSpPr>
            <p:spPr>
              <a:xfrm>
                <a:off x="52723" y="2435661"/>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p:cNvGrpSpPr/>
            <p:nvPr/>
          </p:nvGrpSpPr>
          <p:grpSpPr>
            <a:xfrm rot="15071500">
              <a:off x="1589887" y="2478601"/>
              <a:ext cx="110837" cy="243902"/>
              <a:chOff x="849865" y="4617030"/>
              <a:chExt cx="215202" cy="365411"/>
            </a:xfrm>
          </p:grpSpPr>
          <p:sp>
            <p:nvSpPr>
              <p:cNvPr id="173" name="Oval 172"/>
              <p:cNvSpPr/>
              <p:nvPr/>
            </p:nvSpPr>
            <p:spPr>
              <a:xfrm>
                <a:off x="1013113" y="4878533"/>
                <a:ext cx="51954" cy="519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849865" y="4930487"/>
                <a:ext cx="51954" cy="519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981941" y="4746915"/>
                <a:ext cx="51954" cy="519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937179" y="4617030"/>
                <a:ext cx="51954" cy="519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Oval 176"/>
            <p:cNvSpPr/>
            <p:nvPr/>
          </p:nvSpPr>
          <p:spPr>
            <a:xfrm rot="17472979" flipV="1">
              <a:off x="1256779" y="2352063"/>
              <a:ext cx="26758" cy="363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17472979" flipV="1">
              <a:off x="1232994" y="2396064"/>
              <a:ext cx="26758" cy="363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rot="17472979" flipV="1">
              <a:off x="1861159" y="2336659"/>
              <a:ext cx="26758" cy="363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rot="17472979" flipV="1">
              <a:off x="1798447" y="2275002"/>
              <a:ext cx="26758" cy="363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rot="17472979" flipV="1">
              <a:off x="1699014" y="2699147"/>
              <a:ext cx="26758" cy="3634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7" name="Group 426"/>
          <p:cNvGrpSpPr/>
          <p:nvPr/>
        </p:nvGrpSpPr>
        <p:grpSpPr>
          <a:xfrm rot="16200000">
            <a:off x="845828" y="3037361"/>
            <a:ext cx="1077867" cy="970847"/>
            <a:chOff x="2251549" y="2169169"/>
            <a:chExt cx="1077867" cy="970847"/>
          </a:xfrm>
        </p:grpSpPr>
        <p:grpSp>
          <p:nvGrpSpPr>
            <p:cNvPr id="220" name="Group 219"/>
            <p:cNvGrpSpPr/>
            <p:nvPr/>
          </p:nvGrpSpPr>
          <p:grpSpPr>
            <a:xfrm>
              <a:off x="2251549" y="2169169"/>
              <a:ext cx="1077867" cy="970847"/>
              <a:chOff x="18509" y="2210558"/>
              <a:chExt cx="1077867" cy="970847"/>
            </a:xfrm>
          </p:grpSpPr>
          <p:sp>
            <p:nvSpPr>
              <p:cNvPr id="221" name="Cloud 220"/>
              <p:cNvSpPr/>
              <p:nvPr/>
            </p:nvSpPr>
            <p:spPr>
              <a:xfrm>
                <a:off x="18509" y="306544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Cloud 221"/>
              <p:cNvSpPr/>
              <p:nvPr/>
            </p:nvSpPr>
            <p:spPr>
              <a:xfrm>
                <a:off x="164281" y="303494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Cloud 222"/>
              <p:cNvSpPr/>
              <p:nvPr/>
            </p:nvSpPr>
            <p:spPr>
              <a:xfrm>
                <a:off x="201621" y="2867136"/>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Cloud 223"/>
              <p:cNvSpPr/>
              <p:nvPr/>
            </p:nvSpPr>
            <p:spPr>
              <a:xfrm>
                <a:off x="344955" y="2754664"/>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Cloud 224"/>
              <p:cNvSpPr/>
              <p:nvPr/>
            </p:nvSpPr>
            <p:spPr>
              <a:xfrm>
                <a:off x="193177" y="270295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Cloud 225"/>
              <p:cNvSpPr/>
              <p:nvPr/>
            </p:nvSpPr>
            <p:spPr>
              <a:xfrm>
                <a:off x="44153" y="2860566"/>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Cloud 226"/>
              <p:cNvSpPr/>
              <p:nvPr/>
            </p:nvSpPr>
            <p:spPr>
              <a:xfrm>
                <a:off x="75428" y="2562880"/>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Cloud 227"/>
              <p:cNvSpPr/>
              <p:nvPr/>
            </p:nvSpPr>
            <p:spPr>
              <a:xfrm>
                <a:off x="240170" y="249302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Cloud 228"/>
              <p:cNvSpPr/>
              <p:nvPr/>
            </p:nvSpPr>
            <p:spPr>
              <a:xfrm>
                <a:off x="420879" y="262309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Cloud 229"/>
              <p:cNvSpPr/>
              <p:nvPr/>
            </p:nvSpPr>
            <p:spPr>
              <a:xfrm>
                <a:off x="391948" y="2427409"/>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Cloud 230"/>
              <p:cNvSpPr/>
              <p:nvPr/>
            </p:nvSpPr>
            <p:spPr>
              <a:xfrm>
                <a:off x="163434" y="232384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Cloud 231"/>
              <p:cNvSpPr/>
              <p:nvPr/>
            </p:nvSpPr>
            <p:spPr>
              <a:xfrm>
                <a:off x="563630" y="231976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Cloud 232"/>
              <p:cNvSpPr/>
              <p:nvPr/>
            </p:nvSpPr>
            <p:spPr>
              <a:xfrm>
                <a:off x="683916" y="2414944"/>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Cloud 233"/>
              <p:cNvSpPr/>
              <p:nvPr/>
            </p:nvSpPr>
            <p:spPr>
              <a:xfrm>
                <a:off x="821154" y="253090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Cloud 234"/>
              <p:cNvSpPr/>
              <p:nvPr/>
            </p:nvSpPr>
            <p:spPr>
              <a:xfrm>
                <a:off x="876562" y="2411150"/>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Cloud 235"/>
              <p:cNvSpPr/>
              <p:nvPr/>
            </p:nvSpPr>
            <p:spPr>
              <a:xfrm>
                <a:off x="864879" y="221637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Cloud 236"/>
              <p:cNvSpPr/>
              <p:nvPr/>
            </p:nvSpPr>
            <p:spPr>
              <a:xfrm>
                <a:off x="427808" y="221055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Cloud 237"/>
              <p:cNvSpPr/>
              <p:nvPr/>
            </p:nvSpPr>
            <p:spPr>
              <a:xfrm>
                <a:off x="48938" y="2230709"/>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Cloud 238"/>
              <p:cNvSpPr/>
              <p:nvPr/>
            </p:nvSpPr>
            <p:spPr>
              <a:xfrm>
                <a:off x="279236" y="224681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Cloud 239"/>
              <p:cNvSpPr/>
              <p:nvPr/>
            </p:nvSpPr>
            <p:spPr>
              <a:xfrm>
                <a:off x="699662" y="221784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Cloud 240"/>
              <p:cNvSpPr/>
              <p:nvPr/>
            </p:nvSpPr>
            <p:spPr>
              <a:xfrm>
                <a:off x="649472" y="2655515"/>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Cloud 241"/>
              <p:cNvSpPr/>
              <p:nvPr/>
            </p:nvSpPr>
            <p:spPr>
              <a:xfrm>
                <a:off x="856137" y="269668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Cloud 242"/>
              <p:cNvSpPr/>
              <p:nvPr/>
            </p:nvSpPr>
            <p:spPr>
              <a:xfrm>
                <a:off x="666074" y="281820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Cloud 243"/>
              <p:cNvSpPr/>
              <p:nvPr/>
            </p:nvSpPr>
            <p:spPr>
              <a:xfrm>
                <a:off x="400068" y="3000531"/>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Cloud 244"/>
              <p:cNvSpPr/>
              <p:nvPr/>
            </p:nvSpPr>
            <p:spPr>
              <a:xfrm>
                <a:off x="603506" y="302818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Cloud 245"/>
              <p:cNvSpPr/>
              <p:nvPr/>
            </p:nvSpPr>
            <p:spPr>
              <a:xfrm>
                <a:off x="787596" y="2936156"/>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Cloud 246"/>
              <p:cNvSpPr/>
              <p:nvPr/>
            </p:nvSpPr>
            <p:spPr>
              <a:xfrm>
                <a:off x="903049" y="2815631"/>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Cloud 247"/>
              <p:cNvSpPr/>
              <p:nvPr/>
            </p:nvSpPr>
            <p:spPr>
              <a:xfrm>
                <a:off x="29198" y="270616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Cloud 248"/>
              <p:cNvSpPr/>
              <p:nvPr/>
            </p:nvSpPr>
            <p:spPr>
              <a:xfrm>
                <a:off x="801250" y="305851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Cloud 249"/>
              <p:cNvSpPr/>
              <p:nvPr/>
            </p:nvSpPr>
            <p:spPr>
              <a:xfrm>
                <a:off x="944598" y="2951260"/>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Cloud 250"/>
              <p:cNvSpPr/>
              <p:nvPr/>
            </p:nvSpPr>
            <p:spPr>
              <a:xfrm>
                <a:off x="678403" y="2528644"/>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Cloud 251"/>
              <p:cNvSpPr/>
              <p:nvPr/>
            </p:nvSpPr>
            <p:spPr>
              <a:xfrm>
                <a:off x="52723" y="2435661"/>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3" name="Oval 252"/>
            <p:cNvSpPr/>
            <p:nvPr/>
          </p:nvSpPr>
          <p:spPr>
            <a:xfrm rot="17472979" flipV="1">
              <a:off x="2361857" y="2317604"/>
              <a:ext cx="26758" cy="363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rot="17472979" flipV="1">
              <a:off x="2338072" y="2361605"/>
              <a:ext cx="26758" cy="363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rot="17472979" flipV="1">
              <a:off x="2966237" y="2302200"/>
              <a:ext cx="26758" cy="363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rot="17472979" flipV="1">
              <a:off x="2903525" y="2240543"/>
              <a:ext cx="26758" cy="363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rot="17472979" flipV="1">
              <a:off x="2787159" y="2390186"/>
              <a:ext cx="26758" cy="3634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9" name="Group 428"/>
          <p:cNvGrpSpPr/>
          <p:nvPr/>
        </p:nvGrpSpPr>
        <p:grpSpPr>
          <a:xfrm rot="16200000">
            <a:off x="-122393" y="3112108"/>
            <a:ext cx="1077867" cy="791051"/>
            <a:chOff x="2257736" y="1091286"/>
            <a:chExt cx="1077867" cy="791051"/>
          </a:xfrm>
        </p:grpSpPr>
        <p:grpSp>
          <p:nvGrpSpPr>
            <p:cNvPr id="261" name="Group 260"/>
            <p:cNvGrpSpPr/>
            <p:nvPr/>
          </p:nvGrpSpPr>
          <p:grpSpPr>
            <a:xfrm>
              <a:off x="2257736" y="1091286"/>
              <a:ext cx="1077867" cy="791051"/>
              <a:chOff x="18509" y="2210558"/>
              <a:chExt cx="1077867" cy="970847"/>
            </a:xfrm>
          </p:grpSpPr>
          <p:sp>
            <p:nvSpPr>
              <p:cNvPr id="262" name="Cloud 261"/>
              <p:cNvSpPr/>
              <p:nvPr/>
            </p:nvSpPr>
            <p:spPr>
              <a:xfrm>
                <a:off x="18509" y="306544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Cloud 262"/>
              <p:cNvSpPr/>
              <p:nvPr/>
            </p:nvSpPr>
            <p:spPr>
              <a:xfrm>
                <a:off x="164281" y="303494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Cloud 263"/>
              <p:cNvSpPr/>
              <p:nvPr/>
            </p:nvSpPr>
            <p:spPr>
              <a:xfrm>
                <a:off x="201621" y="2867136"/>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Cloud 264"/>
              <p:cNvSpPr/>
              <p:nvPr/>
            </p:nvSpPr>
            <p:spPr>
              <a:xfrm>
                <a:off x="344955" y="2754664"/>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Cloud 265"/>
              <p:cNvSpPr/>
              <p:nvPr/>
            </p:nvSpPr>
            <p:spPr>
              <a:xfrm>
                <a:off x="193177" y="270295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Cloud 266"/>
              <p:cNvSpPr/>
              <p:nvPr/>
            </p:nvSpPr>
            <p:spPr>
              <a:xfrm>
                <a:off x="44153" y="2860566"/>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Cloud 267"/>
              <p:cNvSpPr/>
              <p:nvPr/>
            </p:nvSpPr>
            <p:spPr>
              <a:xfrm>
                <a:off x="75428" y="2562880"/>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Cloud 268"/>
              <p:cNvSpPr/>
              <p:nvPr/>
            </p:nvSpPr>
            <p:spPr>
              <a:xfrm>
                <a:off x="240170" y="249302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Cloud 269"/>
              <p:cNvSpPr/>
              <p:nvPr/>
            </p:nvSpPr>
            <p:spPr>
              <a:xfrm>
                <a:off x="420879" y="262309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Cloud 270"/>
              <p:cNvSpPr/>
              <p:nvPr/>
            </p:nvSpPr>
            <p:spPr>
              <a:xfrm>
                <a:off x="391948" y="2427409"/>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Cloud 271"/>
              <p:cNvSpPr/>
              <p:nvPr/>
            </p:nvSpPr>
            <p:spPr>
              <a:xfrm>
                <a:off x="163434" y="232384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Cloud 272"/>
              <p:cNvSpPr/>
              <p:nvPr/>
            </p:nvSpPr>
            <p:spPr>
              <a:xfrm>
                <a:off x="563630" y="231976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Cloud 273"/>
              <p:cNvSpPr/>
              <p:nvPr/>
            </p:nvSpPr>
            <p:spPr>
              <a:xfrm>
                <a:off x="683916" y="2414944"/>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Cloud 274"/>
              <p:cNvSpPr/>
              <p:nvPr/>
            </p:nvSpPr>
            <p:spPr>
              <a:xfrm>
                <a:off x="821154" y="253090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Cloud 275"/>
              <p:cNvSpPr/>
              <p:nvPr/>
            </p:nvSpPr>
            <p:spPr>
              <a:xfrm>
                <a:off x="876562" y="2411150"/>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Cloud 276"/>
              <p:cNvSpPr/>
              <p:nvPr/>
            </p:nvSpPr>
            <p:spPr>
              <a:xfrm>
                <a:off x="864879" y="221637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Cloud 277"/>
              <p:cNvSpPr/>
              <p:nvPr/>
            </p:nvSpPr>
            <p:spPr>
              <a:xfrm>
                <a:off x="427808" y="221055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Cloud 278"/>
              <p:cNvSpPr/>
              <p:nvPr/>
            </p:nvSpPr>
            <p:spPr>
              <a:xfrm>
                <a:off x="48938" y="2230709"/>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Cloud 279"/>
              <p:cNvSpPr/>
              <p:nvPr/>
            </p:nvSpPr>
            <p:spPr>
              <a:xfrm>
                <a:off x="279236" y="224681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Cloud 280"/>
              <p:cNvSpPr/>
              <p:nvPr/>
            </p:nvSpPr>
            <p:spPr>
              <a:xfrm>
                <a:off x="699662" y="221784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Cloud 281"/>
              <p:cNvSpPr/>
              <p:nvPr/>
            </p:nvSpPr>
            <p:spPr>
              <a:xfrm>
                <a:off x="649472" y="2655515"/>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Cloud 282"/>
              <p:cNvSpPr/>
              <p:nvPr/>
            </p:nvSpPr>
            <p:spPr>
              <a:xfrm>
                <a:off x="856137" y="269668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Cloud 283"/>
              <p:cNvSpPr/>
              <p:nvPr/>
            </p:nvSpPr>
            <p:spPr>
              <a:xfrm>
                <a:off x="666074" y="281820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Cloud 284"/>
              <p:cNvSpPr/>
              <p:nvPr/>
            </p:nvSpPr>
            <p:spPr>
              <a:xfrm>
                <a:off x="400068" y="3000531"/>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Cloud 285"/>
              <p:cNvSpPr/>
              <p:nvPr/>
            </p:nvSpPr>
            <p:spPr>
              <a:xfrm>
                <a:off x="603506" y="302818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Cloud 286"/>
              <p:cNvSpPr/>
              <p:nvPr/>
            </p:nvSpPr>
            <p:spPr>
              <a:xfrm>
                <a:off x="787596" y="2936156"/>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Cloud 287"/>
              <p:cNvSpPr/>
              <p:nvPr/>
            </p:nvSpPr>
            <p:spPr>
              <a:xfrm>
                <a:off x="903049" y="2815631"/>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Cloud 288"/>
              <p:cNvSpPr/>
              <p:nvPr/>
            </p:nvSpPr>
            <p:spPr>
              <a:xfrm>
                <a:off x="29198" y="270616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Cloud 289"/>
              <p:cNvSpPr/>
              <p:nvPr/>
            </p:nvSpPr>
            <p:spPr>
              <a:xfrm>
                <a:off x="801250" y="305851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Cloud 290"/>
              <p:cNvSpPr/>
              <p:nvPr/>
            </p:nvSpPr>
            <p:spPr>
              <a:xfrm>
                <a:off x="944598" y="2951260"/>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Cloud 291"/>
              <p:cNvSpPr/>
              <p:nvPr/>
            </p:nvSpPr>
            <p:spPr>
              <a:xfrm>
                <a:off x="678403" y="2528644"/>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Cloud 292"/>
              <p:cNvSpPr/>
              <p:nvPr/>
            </p:nvSpPr>
            <p:spPr>
              <a:xfrm>
                <a:off x="52723" y="2435661"/>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4" name="Oval 293"/>
            <p:cNvSpPr/>
            <p:nvPr/>
          </p:nvSpPr>
          <p:spPr>
            <a:xfrm rot="17472979" flipV="1">
              <a:off x="2844016" y="1382472"/>
              <a:ext cx="26758" cy="363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rot="17472979" flipV="1">
              <a:off x="3014426" y="1205777"/>
              <a:ext cx="26758" cy="363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rot="17472979" flipV="1">
              <a:off x="2670108" y="1178317"/>
              <a:ext cx="26758" cy="363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rot="17472979" flipV="1">
              <a:off x="2873428" y="1107462"/>
              <a:ext cx="26758" cy="363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8" name="TextBox 297"/>
          <p:cNvSpPr txBox="1"/>
          <p:nvPr/>
        </p:nvSpPr>
        <p:spPr>
          <a:xfrm rot="16200000">
            <a:off x="1839402" y="3027956"/>
            <a:ext cx="1141063" cy="954107"/>
          </a:xfrm>
          <a:prstGeom prst="rect">
            <a:avLst/>
          </a:prstGeom>
          <a:noFill/>
        </p:spPr>
        <p:txBody>
          <a:bodyPr wrap="square" rtlCol="0">
            <a:spAutoFit/>
          </a:bodyPr>
          <a:lstStyle/>
          <a:p>
            <a:r>
              <a:rPr lang="en-US" sz="700" dirty="0" smtClean="0"/>
              <a:t>Lead TM crosses LDA in-between near side security to the far side 25-50 meters, and clover leafs an area out of visual contact with the road, ensuring it’s safe and secure.</a:t>
            </a:r>
            <a:endParaRPr lang="en-US" sz="700" dirty="0"/>
          </a:p>
        </p:txBody>
      </p:sp>
      <p:grpSp>
        <p:nvGrpSpPr>
          <p:cNvPr id="360" name="Group 359"/>
          <p:cNvGrpSpPr/>
          <p:nvPr/>
        </p:nvGrpSpPr>
        <p:grpSpPr>
          <a:xfrm rot="16200000">
            <a:off x="-109561" y="4261649"/>
            <a:ext cx="1077867" cy="791051"/>
            <a:chOff x="18509" y="2210558"/>
            <a:chExt cx="1077867" cy="970847"/>
          </a:xfrm>
        </p:grpSpPr>
        <p:sp>
          <p:nvSpPr>
            <p:cNvPr id="361" name="Cloud 360"/>
            <p:cNvSpPr/>
            <p:nvPr/>
          </p:nvSpPr>
          <p:spPr>
            <a:xfrm>
              <a:off x="18509" y="306544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Cloud 361"/>
            <p:cNvSpPr/>
            <p:nvPr/>
          </p:nvSpPr>
          <p:spPr>
            <a:xfrm>
              <a:off x="164281" y="303494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Cloud 362"/>
            <p:cNvSpPr/>
            <p:nvPr/>
          </p:nvSpPr>
          <p:spPr>
            <a:xfrm>
              <a:off x="201621" y="2867136"/>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Cloud 363"/>
            <p:cNvSpPr/>
            <p:nvPr/>
          </p:nvSpPr>
          <p:spPr>
            <a:xfrm>
              <a:off x="344955" y="2754664"/>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Cloud 364"/>
            <p:cNvSpPr/>
            <p:nvPr/>
          </p:nvSpPr>
          <p:spPr>
            <a:xfrm>
              <a:off x="193177" y="270295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Cloud 365"/>
            <p:cNvSpPr/>
            <p:nvPr/>
          </p:nvSpPr>
          <p:spPr>
            <a:xfrm>
              <a:off x="44153" y="2860566"/>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Cloud 366"/>
            <p:cNvSpPr/>
            <p:nvPr/>
          </p:nvSpPr>
          <p:spPr>
            <a:xfrm>
              <a:off x="75428" y="2562880"/>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Cloud 367"/>
            <p:cNvSpPr/>
            <p:nvPr/>
          </p:nvSpPr>
          <p:spPr>
            <a:xfrm>
              <a:off x="240170" y="249302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Cloud 368"/>
            <p:cNvSpPr/>
            <p:nvPr/>
          </p:nvSpPr>
          <p:spPr>
            <a:xfrm>
              <a:off x="420879" y="262309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Cloud 369"/>
            <p:cNvSpPr/>
            <p:nvPr/>
          </p:nvSpPr>
          <p:spPr>
            <a:xfrm>
              <a:off x="391948" y="2427409"/>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Cloud 370"/>
            <p:cNvSpPr/>
            <p:nvPr/>
          </p:nvSpPr>
          <p:spPr>
            <a:xfrm>
              <a:off x="163434" y="232384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Cloud 371"/>
            <p:cNvSpPr/>
            <p:nvPr/>
          </p:nvSpPr>
          <p:spPr>
            <a:xfrm>
              <a:off x="563630" y="231976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Cloud 372"/>
            <p:cNvSpPr/>
            <p:nvPr/>
          </p:nvSpPr>
          <p:spPr>
            <a:xfrm>
              <a:off x="683916" y="2414944"/>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Cloud 373"/>
            <p:cNvSpPr/>
            <p:nvPr/>
          </p:nvSpPr>
          <p:spPr>
            <a:xfrm>
              <a:off x="821154" y="253090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Cloud 374"/>
            <p:cNvSpPr/>
            <p:nvPr/>
          </p:nvSpPr>
          <p:spPr>
            <a:xfrm>
              <a:off x="876562" y="2411150"/>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Cloud 375"/>
            <p:cNvSpPr/>
            <p:nvPr/>
          </p:nvSpPr>
          <p:spPr>
            <a:xfrm>
              <a:off x="864879" y="221637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Cloud 376"/>
            <p:cNvSpPr/>
            <p:nvPr/>
          </p:nvSpPr>
          <p:spPr>
            <a:xfrm>
              <a:off x="427808" y="221055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Cloud 377"/>
            <p:cNvSpPr/>
            <p:nvPr/>
          </p:nvSpPr>
          <p:spPr>
            <a:xfrm>
              <a:off x="48938" y="2230709"/>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Cloud 378"/>
            <p:cNvSpPr/>
            <p:nvPr/>
          </p:nvSpPr>
          <p:spPr>
            <a:xfrm>
              <a:off x="279236" y="224681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Cloud 379"/>
            <p:cNvSpPr/>
            <p:nvPr/>
          </p:nvSpPr>
          <p:spPr>
            <a:xfrm>
              <a:off x="699662" y="221784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Cloud 380"/>
            <p:cNvSpPr/>
            <p:nvPr/>
          </p:nvSpPr>
          <p:spPr>
            <a:xfrm>
              <a:off x="649472" y="2655515"/>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Cloud 381"/>
            <p:cNvSpPr/>
            <p:nvPr/>
          </p:nvSpPr>
          <p:spPr>
            <a:xfrm>
              <a:off x="856137" y="269668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Cloud 382"/>
            <p:cNvSpPr/>
            <p:nvPr/>
          </p:nvSpPr>
          <p:spPr>
            <a:xfrm>
              <a:off x="666074" y="281820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Cloud 383"/>
            <p:cNvSpPr/>
            <p:nvPr/>
          </p:nvSpPr>
          <p:spPr>
            <a:xfrm>
              <a:off x="400068" y="3000531"/>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Cloud 384"/>
            <p:cNvSpPr/>
            <p:nvPr/>
          </p:nvSpPr>
          <p:spPr>
            <a:xfrm>
              <a:off x="603506" y="302818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Cloud 385"/>
            <p:cNvSpPr/>
            <p:nvPr/>
          </p:nvSpPr>
          <p:spPr>
            <a:xfrm>
              <a:off x="787596" y="2936156"/>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Cloud 386"/>
            <p:cNvSpPr/>
            <p:nvPr/>
          </p:nvSpPr>
          <p:spPr>
            <a:xfrm>
              <a:off x="903049" y="2815631"/>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Cloud 387"/>
            <p:cNvSpPr/>
            <p:nvPr/>
          </p:nvSpPr>
          <p:spPr>
            <a:xfrm>
              <a:off x="29198" y="270616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Cloud 388"/>
            <p:cNvSpPr/>
            <p:nvPr/>
          </p:nvSpPr>
          <p:spPr>
            <a:xfrm>
              <a:off x="801250" y="305851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Cloud 389"/>
            <p:cNvSpPr/>
            <p:nvPr/>
          </p:nvSpPr>
          <p:spPr>
            <a:xfrm>
              <a:off x="944598" y="2951260"/>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Cloud 390"/>
            <p:cNvSpPr/>
            <p:nvPr/>
          </p:nvSpPr>
          <p:spPr>
            <a:xfrm>
              <a:off x="678403" y="2528644"/>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Cloud 391"/>
            <p:cNvSpPr/>
            <p:nvPr/>
          </p:nvSpPr>
          <p:spPr>
            <a:xfrm>
              <a:off x="52723" y="2435661"/>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3" name="Straight Connector 392"/>
          <p:cNvCxnSpPr/>
          <p:nvPr/>
        </p:nvCxnSpPr>
        <p:spPr>
          <a:xfrm>
            <a:off x="-8656" y="4081594"/>
            <a:ext cx="2726459" cy="30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a:off x="6624" y="2947247"/>
            <a:ext cx="2726459" cy="30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1" name="Group 430"/>
          <p:cNvGrpSpPr/>
          <p:nvPr/>
        </p:nvGrpSpPr>
        <p:grpSpPr>
          <a:xfrm rot="16200000">
            <a:off x="-122393" y="1981139"/>
            <a:ext cx="1077867" cy="791051"/>
            <a:chOff x="2257736" y="1091286"/>
            <a:chExt cx="1077867" cy="791051"/>
          </a:xfrm>
        </p:grpSpPr>
        <p:grpSp>
          <p:nvGrpSpPr>
            <p:cNvPr id="432" name="Group 431"/>
            <p:cNvGrpSpPr/>
            <p:nvPr/>
          </p:nvGrpSpPr>
          <p:grpSpPr>
            <a:xfrm>
              <a:off x="2257736" y="1091286"/>
              <a:ext cx="1077867" cy="791051"/>
              <a:chOff x="18509" y="2210558"/>
              <a:chExt cx="1077867" cy="970847"/>
            </a:xfrm>
          </p:grpSpPr>
          <p:sp>
            <p:nvSpPr>
              <p:cNvPr id="437" name="Cloud 436"/>
              <p:cNvSpPr/>
              <p:nvPr/>
            </p:nvSpPr>
            <p:spPr>
              <a:xfrm>
                <a:off x="18509" y="306544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Cloud 437"/>
              <p:cNvSpPr/>
              <p:nvPr/>
            </p:nvSpPr>
            <p:spPr>
              <a:xfrm>
                <a:off x="164281" y="303494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Cloud 438"/>
              <p:cNvSpPr/>
              <p:nvPr/>
            </p:nvSpPr>
            <p:spPr>
              <a:xfrm>
                <a:off x="201621" y="2867136"/>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Cloud 439"/>
              <p:cNvSpPr/>
              <p:nvPr/>
            </p:nvSpPr>
            <p:spPr>
              <a:xfrm>
                <a:off x="344955" y="2754664"/>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Cloud 440"/>
              <p:cNvSpPr/>
              <p:nvPr/>
            </p:nvSpPr>
            <p:spPr>
              <a:xfrm>
                <a:off x="193177" y="270295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Cloud 441"/>
              <p:cNvSpPr/>
              <p:nvPr/>
            </p:nvSpPr>
            <p:spPr>
              <a:xfrm>
                <a:off x="44153" y="2860566"/>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Cloud 442"/>
              <p:cNvSpPr/>
              <p:nvPr/>
            </p:nvSpPr>
            <p:spPr>
              <a:xfrm>
                <a:off x="75428" y="2562880"/>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Cloud 443"/>
              <p:cNvSpPr/>
              <p:nvPr/>
            </p:nvSpPr>
            <p:spPr>
              <a:xfrm>
                <a:off x="240170" y="249302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Cloud 444"/>
              <p:cNvSpPr/>
              <p:nvPr/>
            </p:nvSpPr>
            <p:spPr>
              <a:xfrm>
                <a:off x="420879" y="262309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Cloud 445"/>
              <p:cNvSpPr/>
              <p:nvPr/>
            </p:nvSpPr>
            <p:spPr>
              <a:xfrm>
                <a:off x="391948" y="2427409"/>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Cloud 446"/>
              <p:cNvSpPr/>
              <p:nvPr/>
            </p:nvSpPr>
            <p:spPr>
              <a:xfrm>
                <a:off x="163434" y="232384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Cloud 447"/>
              <p:cNvSpPr/>
              <p:nvPr/>
            </p:nvSpPr>
            <p:spPr>
              <a:xfrm>
                <a:off x="563630" y="231976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Cloud 448"/>
              <p:cNvSpPr/>
              <p:nvPr/>
            </p:nvSpPr>
            <p:spPr>
              <a:xfrm>
                <a:off x="683916" y="2414944"/>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Cloud 449"/>
              <p:cNvSpPr/>
              <p:nvPr/>
            </p:nvSpPr>
            <p:spPr>
              <a:xfrm>
                <a:off x="821154" y="253090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Cloud 450"/>
              <p:cNvSpPr/>
              <p:nvPr/>
            </p:nvSpPr>
            <p:spPr>
              <a:xfrm>
                <a:off x="876562" y="2411150"/>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Cloud 451"/>
              <p:cNvSpPr/>
              <p:nvPr/>
            </p:nvSpPr>
            <p:spPr>
              <a:xfrm>
                <a:off x="864879" y="221637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Cloud 452"/>
              <p:cNvSpPr/>
              <p:nvPr/>
            </p:nvSpPr>
            <p:spPr>
              <a:xfrm>
                <a:off x="427808" y="221055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Cloud 453"/>
              <p:cNvSpPr/>
              <p:nvPr/>
            </p:nvSpPr>
            <p:spPr>
              <a:xfrm>
                <a:off x="48938" y="2230709"/>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Cloud 454"/>
              <p:cNvSpPr/>
              <p:nvPr/>
            </p:nvSpPr>
            <p:spPr>
              <a:xfrm>
                <a:off x="279236" y="224681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Cloud 455"/>
              <p:cNvSpPr/>
              <p:nvPr/>
            </p:nvSpPr>
            <p:spPr>
              <a:xfrm>
                <a:off x="699662" y="221784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Cloud 456"/>
              <p:cNvSpPr/>
              <p:nvPr/>
            </p:nvSpPr>
            <p:spPr>
              <a:xfrm>
                <a:off x="649472" y="2655515"/>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Cloud 457"/>
              <p:cNvSpPr/>
              <p:nvPr/>
            </p:nvSpPr>
            <p:spPr>
              <a:xfrm>
                <a:off x="856137" y="269668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Cloud 458"/>
              <p:cNvSpPr/>
              <p:nvPr/>
            </p:nvSpPr>
            <p:spPr>
              <a:xfrm>
                <a:off x="666074" y="281820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Cloud 459"/>
              <p:cNvSpPr/>
              <p:nvPr/>
            </p:nvSpPr>
            <p:spPr>
              <a:xfrm>
                <a:off x="400068" y="3000531"/>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Cloud 460"/>
              <p:cNvSpPr/>
              <p:nvPr/>
            </p:nvSpPr>
            <p:spPr>
              <a:xfrm>
                <a:off x="603506" y="302818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Cloud 461"/>
              <p:cNvSpPr/>
              <p:nvPr/>
            </p:nvSpPr>
            <p:spPr>
              <a:xfrm>
                <a:off x="787596" y="2936156"/>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Cloud 462"/>
              <p:cNvSpPr/>
              <p:nvPr/>
            </p:nvSpPr>
            <p:spPr>
              <a:xfrm>
                <a:off x="903049" y="2815631"/>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Cloud 463"/>
              <p:cNvSpPr/>
              <p:nvPr/>
            </p:nvSpPr>
            <p:spPr>
              <a:xfrm>
                <a:off x="29198" y="270616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Cloud 464"/>
              <p:cNvSpPr/>
              <p:nvPr/>
            </p:nvSpPr>
            <p:spPr>
              <a:xfrm>
                <a:off x="801250" y="305851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Cloud 465"/>
              <p:cNvSpPr/>
              <p:nvPr/>
            </p:nvSpPr>
            <p:spPr>
              <a:xfrm>
                <a:off x="944598" y="2951260"/>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Cloud 466"/>
              <p:cNvSpPr/>
              <p:nvPr/>
            </p:nvSpPr>
            <p:spPr>
              <a:xfrm>
                <a:off x="678403" y="2528644"/>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Cloud 467"/>
              <p:cNvSpPr/>
              <p:nvPr/>
            </p:nvSpPr>
            <p:spPr>
              <a:xfrm>
                <a:off x="52723" y="2435661"/>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3" name="Oval 432"/>
            <p:cNvSpPr/>
            <p:nvPr/>
          </p:nvSpPr>
          <p:spPr>
            <a:xfrm rot="17472979" flipV="1">
              <a:off x="2848561" y="1111953"/>
              <a:ext cx="26758" cy="363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p:nvSpPr>
          <p:spPr>
            <a:xfrm rot="17472979" flipV="1">
              <a:off x="3001970" y="1215037"/>
              <a:ext cx="26758" cy="363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rot="17472979" flipV="1">
              <a:off x="2562667" y="1742932"/>
              <a:ext cx="26758" cy="363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rot="17472979" flipV="1">
              <a:off x="2828859" y="1726908"/>
              <a:ext cx="26758" cy="363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468"/>
          <p:cNvGrpSpPr/>
          <p:nvPr/>
        </p:nvGrpSpPr>
        <p:grpSpPr>
          <a:xfrm rot="16200000">
            <a:off x="824584" y="1901346"/>
            <a:ext cx="1077867" cy="970847"/>
            <a:chOff x="2251549" y="2169169"/>
            <a:chExt cx="1077867" cy="970847"/>
          </a:xfrm>
        </p:grpSpPr>
        <p:grpSp>
          <p:nvGrpSpPr>
            <p:cNvPr id="470" name="Group 469"/>
            <p:cNvGrpSpPr/>
            <p:nvPr/>
          </p:nvGrpSpPr>
          <p:grpSpPr>
            <a:xfrm>
              <a:off x="2251549" y="2169169"/>
              <a:ext cx="1077867" cy="970847"/>
              <a:chOff x="18509" y="2210558"/>
              <a:chExt cx="1077867" cy="970847"/>
            </a:xfrm>
          </p:grpSpPr>
          <p:sp>
            <p:nvSpPr>
              <p:cNvPr id="476" name="Cloud 475"/>
              <p:cNvSpPr/>
              <p:nvPr/>
            </p:nvSpPr>
            <p:spPr>
              <a:xfrm>
                <a:off x="18509" y="306544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Cloud 476"/>
              <p:cNvSpPr/>
              <p:nvPr/>
            </p:nvSpPr>
            <p:spPr>
              <a:xfrm>
                <a:off x="164281" y="303494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Cloud 477"/>
              <p:cNvSpPr/>
              <p:nvPr/>
            </p:nvSpPr>
            <p:spPr>
              <a:xfrm>
                <a:off x="201621" y="2867136"/>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Cloud 478"/>
              <p:cNvSpPr/>
              <p:nvPr/>
            </p:nvSpPr>
            <p:spPr>
              <a:xfrm>
                <a:off x="344955" y="2754664"/>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Cloud 479"/>
              <p:cNvSpPr/>
              <p:nvPr/>
            </p:nvSpPr>
            <p:spPr>
              <a:xfrm>
                <a:off x="193177" y="270295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Cloud 480"/>
              <p:cNvSpPr/>
              <p:nvPr/>
            </p:nvSpPr>
            <p:spPr>
              <a:xfrm>
                <a:off x="44153" y="2860566"/>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Cloud 481"/>
              <p:cNvSpPr/>
              <p:nvPr/>
            </p:nvSpPr>
            <p:spPr>
              <a:xfrm>
                <a:off x="75428" y="2562880"/>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Cloud 482"/>
              <p:cNvSpPr/>
              <p:nvPr/>
            </p:nvSpPr>
            <p:spPr>
              <a:xfrm>
                <a:off x="240170" y="249302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Cloud 483"/>
              <p:cNvSpPr/>
              <p:nvPr/>
            </p:nvSpPr>
            <p:spPr>
              <a:xfrm>
                <a:off x="420879" y="262309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Cloud 484"/>
              <p:cNvSpPr/>
              <p:nvPr/>
            </p:nvSpPr>
            <p:spPr>
              <a:xfrm>
                <a:off x="391948" y="2427409"/>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Cloud 485"/>
              <p:cNvSpPr/>
              <p:nvPr/>
            </p:nvSpPr>
            <p:spPr>
              <a:xfrm>
                <a:off x="163434" y="232384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Cloud 486"/>
              <p:cNvSpPr/>
              <p:nvPr/>
            </p:nvSpPr>
            <p:spPr>
              <a:xfrm>
                <a:off x="563630" y="231976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Cloud 487"/>
              <p:cNvSpPr/>
              <p:nvPr/>
            </p:nvSpPr>
            <p:spPr>
              <a:xfrm>
                <a:off x="683916" y="2414944"/>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Cloud 488"/>
              <p:cNvSpPr/>
              <p:nvPr/>
            </p:nvSpPr>
            <p:spPr>
              <a:xfrm>
                <a:off x="821154" y="253090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Cloud 489"/>
              <p:cNvSpPr/>
              <p:nvPr/>
            </p:nvSpPr>
            <p:spPr>
              <a:xfrm>
                <a:off x="876562" y="2411150"/>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Cloud 490"/>
              <p:cNvSpPr/>
              <p:nvPr/>
            </p:nvSpPr>
            <p:spPr>
              <a:xfrm>
                <a:off x="864879" y="221637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Cloud 491"/>
              <p:cNvSpPr/>
              <p:nvPr/>
            </p:nvSpPr>
            <p:spPr>
              <a:xfrm>
                <a:off x="427808" y="221055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Cloud 492"/>
              <p:cNvSpPr/>
              <p:nvPr/>
            </p:nvSpPr>
            <p:spPr>
              <a:xfrm>
                <a:off x="48938" y="2230709"/>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Cloud 493"/>
              <p:cNvSpPr/>
              <p:nvPr/>
            </p:nvSpPr>
            <p:spPr>
              <a:xfrm>
                <a:off x="279236" y="224681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Cloud 494"/>
              <p:cNvSpPr/>
              <p:nvPr/>
            </p:nvSpPr>
            <p:spPr>
              <a:xfrm>
                <a:off x="699662" y="221784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Cloud 495"/>
              <p:cNvSpPr/>
              <p:nvPr/>
            </p:nvSpPr>
            <p:spPr>
              <a:xfrm>
                <a:off x="649472" y="2655515"/>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Cloud 496"/>
              <p:cNvSpPr/>
              <p:nvPr/>
            </p:nvSpPr>
            <p:spPr>
              <a:xfrm>
                <a:off x="856137" y="269668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Cloud 497"/>
              <p:cNvSpPr/>
              <p:nvPr/>
            </p:nvSpPr>
            <p:spPr>
              <a:xfrm>
                <a:off x="666074" y="281820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Cloud 498"/>
              <p:cNvSpPr/>
              <p:nvPr/>
            </p:nvSpPr>
            <p:spPr>
              <a:xfrm>
                <a:off x="400068" y="3000531"/>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Cloud 499"/>
              <p:cNvSpPr/>
              <p:nvPr/>
            </p:nvSpPr>
            <p:spPr>
              <a:xfrm>
                <a:off x="603506" y="302818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Cloud 500"/>
              <p:cNvSpPr/>
              <p:nvPr/>
            </p:nvSpPr>
            <p:spPr>
              <a:xfrm>
                <a:off x="787596" y="2936156"/>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Cloud 501"/>
              <p:cNvSpPr/>
              <p:nvPr/>
            </p:nvSpPr>
            <p:spPr>
              <a:xfrm>
                <a:off x="903049" y="2815631"/>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Cloud 502"/>
              <p:cNvSpPr/>
              <p:nvPr/>
            </p:nvSpPr>
            <p:spPr>
              <a:xfrm>
                <a:off x="29198" y="270616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Cloud 503"/>
              <p:cNvSpPr/>
              <p:nvPr/>
            </p:nvSpPr>
            <p:spPr>
              <a:xfrm>
                <a:off x="801250" y="305851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Cloud 504"/>
              <p:cNvSpPr/>
              <p:nvPr/>
            </p:nvSpPr>
            <p:spPr>
              <a:xfrm>
                <a:off x="944598" y="2951260"/>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Cloud 505"/>
              <p:cNvSpPr/>
              <p:nvPr/>
            </p:nvSpPr>
            <p:spPr>
              <a:xfrm>
                <a:off x="678403" y="2528644"/>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Cloud 506"/>
              <p:cNvSpPr/>
              <p:nvPr/>
            </p:nvSpPr>
            <p:spPr>
              <a:xfrm>
                <a:off x="52723" y="2435661"/>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1" name="Oval 470"/>
            <p:cNvSpPr/>
            <p:nvPr/>
          </p:nvSpPr>
          <p:spPr>
            <a:xfrm rot="17472979" flipV="1">
              <a:off x="2361857" y="2317604"/>
              <a:ext cx="26758" cy="363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p:cNvSpPr/>
            <p:nvPr/>
          </p:nvSpPr>
          <p:spPr>
            <a:xfrm rot="17472979" flipV="1">
              <a:off x="2338072" y="2361605"/>
              <a:ext cx="26758" cy="363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rot="17472979" flipV="1">
              <a:off x="2966237" y="2302200"/>
              <a:ext cx="26758" cy="363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rot="17472979" flipV="1">
              <a:off x="2903525" y="2240543"/>
              <a:ext cx="26758" cy="363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p:cNvSpPr/>
            <p:nvPr/>
          </p:nvSpPr>
          <p:spPr>
            <a:xfrm rot="17472979" flipV="1">
              <a:off x="2787159" y="2390186"/>
              <a:ext cx="26758" cy="3634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8" name="TextBox 507"/>
          <p:cNvSpPr txBox="1"/>
          <p:nvPr/>
        </p:nvSpPr>
        <p:spPr>
          <a:xfrm rot="16200000">
            <a:off x="1897360" y="1836376"/>
            <a:ext cx="1141063" cy="1077218"/>
          </a:xfrm>
          <a:prstGeom prst="rect">
            <a:avLst/>
          </a:prstGeom>
          <a:noFill/>
        </p:spPr>
        <p:txBody>
          <a:bodyPr wrap="square" rtlCol="0">
            <a:spAutoFit/>
          </a:bodyPr>
          <a:lstStyle/>
          <a:p>
            <a:r>
              <a:rPr lang="en-US" sz="700" dirty="0" smtClean="0"/>
              <a:t>Lead TM sets a far side rally point with personnel, and pulls security on the far side oriented down both directions of LDA.  TM leader radios up; or send hand </a:t>
            </a:r>
            <a:r>
              <a:rPr lang="en-US" sz="800" dirty="0" smtClean="0"/>
              <a:t>and</a:t>
            </a:r>
            <a:r>
              <a:rPr lang="en-US" sz="700" dirty="0" smtClean="0"/>
              <a:t> arm signals, to SQD LDR to cross.</a:t>
            </a:r>
            <a:endParaRPr lang="en-US" sz="700" dirty="0"/>
          </a:p>
        </p:txBody>
      </p:sp>
      <p:cxnSp>
        <p:nvCxnSpPr>
          <p:cNvPr id="509" name="Straight Connector 508"/>
          <p:cNvCxnSpPr/>
          <p:nvPr/>
        </p:nvCxnSpPr>
        <p:spPr>
          <a:xfrm>
            <a:off x="4259" y="1811615"/>
            <a:ext cx="2726459" cy="30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2" name="Group 511"/>
          <p:cNvGrpSpPr/>
          <p:nvPr/>
        </p:nvGrpSpPr>
        <p:grpSpPr>
          <a:xfrm rot="16200000">
            <a:off x="-109367" y="854617"/>
            <a:ext cx="1077867" cy="791051"/>
            <a:chOff x="2257736" y="1091286"/>
            <a:chExt cx="1077867" cy="791051"/>
          </a:xfrm>
        </p:grpSpPr>
        <p:grpSp>
          <p:nvGrpSpPr>
            <p:cNvPr id="513" name="Group 512"/>
            <p:cNvGrpSpPr/>
            <p:nvPr/>
          </p:nvGrpSpPr>
          <p:grpSpPr>
            <a:xfrm>
              <a:off x="2257736" y="1091286"/>
              <a:ext cx="1077867" cy="791051"/>
              <a:chOff x="18509" y="2210558"/>
              <a:chExt cx="1077867" cy="970847"/>
            </a:xfrm>
          </p:grpSpPr>
          <p:sp>
            <p:nvSpPr>
              <p:cNvPr id="518" name="Cloud 517"/>
              <p:cNvSpPr/>
              <p:nvPr/>
            </p:nvSpPr>
            <p:spPr>
              <a:xfrm>
                <a:off x="18509" y="306544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Cloud 518"/>
              <p:cNvSpPr/>
              <p:nvPr/>
            </p:nvSpPr>
            <p:spPr>
              <a:xfrm>
                <a:off x="164281" y="303494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Cloud 519"/>
              <p:cNvSpPr/>
              <p:nvPr/>
            </p:nvSpPr>
            <p:spPr>
              <a:xfrm>
                <a:off x="201621" y="2867136"/>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Cloud 520"/>
              <p:cNvSpPr/>
              <p:nvPr/>
            </p:nvSpPr>
            <p:spPr>
              <a:xfrm>
                <a:off x="344955" y="2754664"/>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Cloud 521"/>
              <p:cNvSpPr/>
              <p:nvPr/>
            </p:nvSpPr>
            <p:spPr>
              <a:xfrm>
                <a:off x="193177" y="270295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Cloud 522"/>
              <p:cNvSpPr/>
              <p:nvPr/>
            </p:nvSpPr>
            <p:spPr>
              <a:xfrm>
                <a:off x="44153" y="2860566"/>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Cloud 523"/>
              <p:cNvSpPr/>
              <p:nvPr/>
            </p:nvSpPr>
            <p:spPr>
              <a:xfrm>
                <a:off x="75428" y="2562880"/>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Cloud 524"/>
              <p:cNvSpPr/>
              <p:nvPr/>
            </p:nvSpPr>
            <p:spPr>
              <a:xfrm>
                <a:off x="240170" y="249302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Cloud 525"/>
              <p:cNvSpPr/>
              <p:nvPr/>
            </p:nvSpPr>
            <p:spPr>
              <a:xfrm>
                <a:off x="420879" y="262309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Cloud 526"/>
              <p:cNvSpPr/>
              <p:nvPr/>
            </p:nvSpPr>
            <p:spPr>
              <a:xfrm>
                <a:off x="391948" y="2427409"/>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Cloud 527"/>
              <p:cNvSpPr/>
              <p:nvPr/>
            </p:nvSpPr>
            <p:spPr>
              <a:xfrm>
                <a:off x="163434" y="232384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Cloud 528"/>
              <p:cNvSpPr/>
              <p:nvPr/>
            </p:nvSpPr>
            <p:spPr>
              <a:xfrm>
                <a:off x="563630" y="231976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Cloud 529"/>
              <p:cNvSpPr/>
              <p:nvPr/>
            </p:nvSpPr>
            <p:spPr>
              <a:xfrm>
                <a:off x="683916" y="2414944"/>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Cloud 530"/>
              <p:cNvSpPr/>
              <p:nvPr/>
            </p:nvSpPr>
            <p:spPr>
              <a:xfrm>
                <a:off x="821154" y="253090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Cloud 531"/>
              <p:cNvSpPr/>
              <p:nvPr/>
            </p:nvSpPr>
            <p:spPr>
              <a:xfrm>
                <a:off x="876562" y="2411150"/>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Cloud 532"/>
              <p:cNvSpPr/>
              <p:nvPr/>
            </p:nvSpPr>
            <p:spPr>
              <a:xfrm>
                <a:off x="864879" y="221637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Cloud 533"/>
              <p:cNvSpPr/>
              <p:nvPr/>
            </p:nvSpPr>
            <p:spPr>
              <a:xfrm>
                <a:off x="427808" y="221055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Cloud 534"/>
              <p:cNvSpPr/>
              <p:nvPr/>
            </p:nvSpPr>
            <p:spPr>
              <a:xfrm>
                <a:off x="48938" y="2230709"/>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Cloud 535"/>
              <p:cNvSpPr/>
              <p:nvPr/>
            </p:nvSpPr>
            <p:spPr>
              <a:xfrm>
                <a:off x="279236" y="224681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Cloud 536"/>
              <p:cNvSpPr/>
              <p:nvPr/>
            </p:nvSpPr>
            <p:spPr>
              <a:xfrm>
                <a:off x="699662" y="221784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Cloud 537"/>
              <p:cNvSpPr/>
              <p:nvPr/>
            </p:nvSpPr>
            <p:spPr>
              <a:xfrm>
                <a:off x="649472" y="2655515"/>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Cloud 538"/>
              <p:cNvSpPr/>
              <p:nvPr/>
            </p:nvSpPr>
            <p:spPr>
              <a:xfrm>
                <a:off x="856137" y="269668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Cloud 539"/>
              <p:cNvSpPr/>
              <p:nvPr/>
            </p:nvSpPr>
            <p:spPr>
              <a:xfrm>
                <a:off x="666074" y="281820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Cloud 540"/>
              <p:cNvSpPr/>
              <p:nvPr/>
            </p:nvSpPr>
            <p:spPr>
              <a:xfrm>
                <a:off x="400068" y="3000531"/>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Cloud 541"/>
              <p:cNvSpPr/>
              <p:nvPr/>
            </p:nvSpPr>
            <p:spPr>
              <a:xfrm>
                <a:off x="603506" y="302818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Cloud 542"/>
              <p:cNvSpPr/>
              <p:nvPr/>
            </p:nvSpPr>
            <p:spPr>
              <a:xfrm>
                <a:off x="787596" y="2936156"/>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Cloud 543"/>
              <p:cNvSpPr/>
              <p:nvPr/>
            </p:nvSpPr>
            <p:spPr>
              <a:xfrm>
                <a:off x="903049" y="2815631"/>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Cloud 544"/>
              <p:cNvSpPr/>
              <p:nvPr/>
            </p:nvSpPr>
            <p:spPr>
              <a:xfrm>
                <a:off x="29198" y="270616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Cloud 545"/>
              <p:cNvSpPr/>
              <p:nvPr/>
            </p:nvSpPr>
            <p:spPr>
              <a:xfrm>
                <a:off x="801250" y="305851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Cloud 546"/>
              <p:cNvSpPr/>
              <p:nvPr/>
            </p:nvSpPr>
            <p:spPr>
              <a:xfrm>
                <a:off x="944598" y="2951260"/>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Cloud 547"/>
              <p:cNvSpPr/>
              <p:nvPr/>
            </p:nvSpPr>
            <p:spPr>
              <a:xfrm>
                <a:off x="678403" y="2528644"/>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Cloud 548"/>
              <p:cNvSpPr/>
              <p:nvPr/>
            </p:nvSpPr>
            <p:spPr>
              <a:xfrm>
                <a:off x="52723" y="2435661"/>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4" name="Oval 513"/>
            <p:cNvSpPr/>
            <p:nvPr/>
          </p:nvSpPr>
          <p:spPr>
            <a:xfrm rot="17472979" flipV="1">
              <a:off x="2840430" y="1102840"/>
              <a:ext cx="26758" cy="363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Oval 514"/>
            <p:cNvSpPr/>
            <p:nvPr/>
          </p:nvSpPr>
          <p:spPr>
            <a:xfrm rot="17472979" flipV="1">
              <a:off x="2975831" y="1212330"/>
              <a:ext cx="26758" cy="363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515"/>
            <p:cNvSpPr/>
            <p:nvPr/>
          </p:nvSpPr>
          <p:spPr>
            <a:xfrm rot="17472979" flipV="1">
              <a:off x="2562667" y="1742932"/>
              <a:ext cx="26758" cy="363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16"/>
            <p:cNvSpPr/>
            <p:nvPr/>
          </p:nvSpPr>
          <p:spPr>
            <a:xfrm rot="17472979" flipV="1">
              <a:off x="2828859" y="1726908"/>
              <a:ext cx="26758" cy="363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0" name="Group 549"/>
          <p:cNvGrpSpPr/>
          <p:nvPr/>
        </p:nvGrpSpPr>
        <p:grpSpPr>
          <a:xfrm rot="16200000">
            <a:off x="463098" y="381198"/>
            <a:ext cx="1077867" cy="1749071"/>
            <a:chOff x="2251549" y="1390945"/>
            <a:chExt cx="1077867" cy="1749071"/>
          </a:xfrm>
        </p:grpSpPr>
        <p:grpSp>
          <p:nvGrpSpPr>
            <p:cNvPr id="551" name="Group 550"/>
            <p:cNvGrpSpPr/>
            <p:nvPr/>
          </p:nvGrpSpPr>
          <p:grpSpPr>
            <a:xfrm>
              <a:off x="2251549" y="2169169"/>
              <a:ext cx="1077867" cy="970847"/>
              <a:chOff x="18509" y="2210558"/>
              <a:chExt cx="1077867" cy="970847"/>
            </a:xfrm>
          </p:grpSpPr>
          <p:sp>
            <p:nvSpPr>
              <p:cNvPr id="557" name="Cloud 556"/>
              <p:cNvSpPr/>
              <p:nvPr/>
            </p:nvSpPr>
            <p:spPr>
              <a:xfrm>
                <a:off x="18509" y="306544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Cloud 557"/>
              <p:cNvSpPr/>
              <p:nvPr/>
            </p:nvSpPr>
            <p:spPr>
              <a:xfrm>
                <a:off x="164281" y="303494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Cloud 558"/>
              <p:cNvSpPr/>
              <p:nvPr/>
            </p:nvSpPr>
            <p:spPr>
              <a:xfrm>
                <a:off x="201621" y="2867136"/>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Cloud 559"/>
              <p:cNvSpPr/>
              <p:nvPr/>
            </p:nvSpPr>
            <p:spPr>
              <a:xfrm>
                <a:off x="344955" y="2754664"/>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Cloud 560"/>
              <p:cNvSpPr/>
              <p:nvPr/>
            </p:nvSpPr>
            <p:spPr>
              <a:xfrm>
                <a:off x="193177" y="270295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Cloud 561"/>
              <p:cNvSpPr/>
              <p:nvPr/>
            </p:nvSpPr>
            <p:spPr>
              <a:xfrm>
                <a:off x="44153" y="2860566"/>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Cloud 562"/>
              <p:cNvSpPr/>
              <p:nvPr/>
            </p:nvSpPr>
            <p:spPr>
              <a:xfrm>
                <a:off x="75428" y="2562880"/>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Cloud 563"/>
              <p:cNvSpPr/>
              <p:nvPr/>
            </p:nvSpPr>
            <p:spPr>
              <a:xfrm>
                <a:off x="240170" y="249302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Cloud 564"/>
              <p:cNvSpPr/>
              <p:nvPr/>
            </p:nvSpPr>
            <p:spPr>
              <a:xfrm>
                <a:off x="420879" y="262309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Cloud 565"/>
              <p:cNvSpPr/>
              <p:nvPr/>
            </p:nvSpPr>
            <p:spPr>
              <a:xfrm>
                <a:off x="391948" y="2427409"/>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Cloud 566"/>
              <p:cNvSpPr/>
              <p:nvPr/>
            </p:nvSpPr>
            <p:spPr>
              <a:xfrm>
                <a:off x="163434" y="232384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Cloud 567"/>
              <p:cNvSpPr/>
              <p:nvPr/>
            </p:nvSpPr>
            <p:spPr>
              <a:xfrm>
                <a:off x="563630" y="231976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Cloud 568"/>
              <p:cNvSpPr/>
              <p:nvPr/>
            </p:nvSpPr>
            <p:spPr>
              <a:xfrm>
                <a:off x="683916" y="2414944"/>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Cloud 569"/>
              <p:cNvSpPr/>
              <p:nvPr/>
            </p:nvSpPr>
            <p:spPr>
              <a:xfrm>
                <a:off x="821154" y="253090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Cloud 570"/>
              <p:cNvSpPr/>
              <p:nvPr/>
            </p:nvSpPr>
            <p:spPr>
              <a:xfrm>
                <a:off x="876562" y="2411150"/>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Cloud 571"/>
              <p:cNvSpPr/>
              <p:nvPr/>
            </p:nvSpPr>
            <p:spPr>
              <a:xfrm>
                <a:off x="864879" y="221637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Cloud 572"/>
              <p:cNvSpPr/>
              <p:nvPr/>
            </p:nvSpPr>
            <p:spPr>
              <a:xfrm>
                <a:off x="427808" y="221055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Cloud 573"/>
              <p:cNvSpPr/>
              <p:nvPr/>
            </p:nvSpPr>
            <p:spPr>
              <a:xfrm>
                <a:off x="48938" y="2230709"/>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Cloud 574"/>
              <p:cNvSpPr/>
              <p:nvPr/>
            </p:nvSpPr>
            <p:spPr>
              <a:xfrm>
                <a:off x="279236" y="224681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Cloud 575"/>
              <p:cNvSpPr/>
              <p:nvPr/>
            </p:nvSpPr>
            <p:spPr>
              <a:xfrm>
                <a:off x="699662" y="221784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Cloud 576"/>
              <p:cNvSpPr/>
              <p:nvPr/>
            </p:nvSpPr>
            <p:spPr>
              <a:xfrm>
                <a:off x="649472" y="2655515"/>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Cloud 577"/>
              <p:cNvSpPr/>
              <p:nvPr/>
            </p:nvSpPr>
            <p:spPr>
              <a:xfrm>
                <a:off x="856137" y="269668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Cloud 578"/>
              <p:cNvSpPr/>
              <p:nvPr/>
            </p:nvSpPr>
            <p:spPr>
              <a:xfrm>
                <a:off x="666074" y="2818207"/>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Cloud 579"/>
              <p:cNvSpPr/>
              <p:nvPr/>
            </p:nvSpPr>
            <p:spPr>
              <a:xfrm>
                <a:off x="400068" y="3000531"/>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Cloud 580"/>
              <p:cNvSpPr/>
              <p:nvPr/>
            </p:nvSpPr>
            <p:spPr>
              <a:xfrm>
                <a:off x="603506" y="3028183"/>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Cloud 581"/>
              <p:cNvSpPr/>
              <p:nvPr/>
            </p:nvSpPr>
            <p:spPr>
              <a:xfrm>
                <a:off x="787596" y="2936156"/>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Cloud 582"/>
              <p:cNvSpPr/>
              <p:nvPr/>
            </p:nvSpPr>
            <p:spPr>
              <a:xfrm>
                <a:off x="903049" y="2815631"/>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Cloud 583"/>
              <p:cNvSpPr/>
              <p:nvPr/>
            </p:nvSpPr>
            <p:spPr>
              <a:xfrm>
                <a:off x="29198" y="2706168"/>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Cloud 584"/>
              <p:cNvSpPr/>
              <p:nvPr/>
            </p:nvSpPr>
            <p:spPr>
              <a:xfrm>
                <a:off x="801250" y="3058512"/>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Cloud 585"/>
              <p:cNvSpPr/>
              <p:nvPr/>
            </p:nvSpPr>
            <p:spPr>
              <a:xfrm>
                <a:off x="944598" y="2951260"/>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Cloud 586"/>
              <p:cNvSpPr/>
              <p:nvPr/>
            </p:nvSpPr>
            <p:spPr>
              <a:xfrm>
                <a:off x="678403" y="2528644"/>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Cloud 587"/>
              <p:cNvSpPr/>
              <p:nvPr/>
            </p:nvSpPr>
            <p:spPr>
              <a:xfrm>
                <a:off x="52723" y="2435661"/>
                <a:ext cx="151778" cy="11596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2" name="Oval 551"/>
            <p:cNvSpPr/>
            <p:nvPr/>
          </p:nvSpPr>
          <p:spPr>
            <a:xfrm rot="17472979" flipV="1">
              <a:off x="2719987" y="1400424"/>
              <a:ext cx="26758" cy="363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p:cNvSpPr/>
            <p:nvPr/>
          </p:nvSpPr>
          <p:spPr>
            <a:xfrm rot="17472979" flipV="1">
              <a:off x="2593465" y="1481275"/>
              <a:ext cx="26758" cy="363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Oval 553"/>
            <p:cNvSpPr/>
            <p:nvPr/>
          </p:nvSpPr>
          <p:spPr>
            <a:xfrm rot="17472979" flipV="1">
              <a:off x="2898787" y="1611477"/>
              <a:ext cx="26758" cy="363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554"/>
            <p:cNvSpPr/>
            <p:nvPr/>
          </p:nvSpPr>
          <p:spPr>
            <a:xfrm rot="17472979" flipV="1">
              <a:off x="2867582" y="1502016"/>
              <a:ext cx="26758" cy="363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Oval 555"/>
            <p:cNvSpPr/>
            <p:nvPr/>
          </p:nvSpPr>
          <p:spPr>
            <a:xfrm rot="17472979" flipV="1">
              <a:off x="2786872" y="1386150"/>
              <a:ext cx="26758" cy="3634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9" name="TextBox 588"/>
          <p:cNvSpPr txBox="1"/>
          <p:nvPr/>
        </p:nvSpPr>
        <p:spPr>
          <a:xfrm rot="16200000">
            <a:off x="2369562" y="326926"/>
            <a:ext cx="1001357" cy="1923604"/>
          </a:xfrm>
          <a:prstGeom prst="rect">
            <a:avLst/>
          </a:prstGeom>
          <a:noFill/>
        </p:spPr>
        <p:txBody>
          <a:bodyPr wrap="square" rtlCol="0">
            <a:spAutoFit/>
          </a:bodyPr>
          <a:lstStyle/>
          <a:p>
            <a:r>
              <a:rPr lang="en-US" sz="700" dirty="0" smtClean="0"/>
              <a:t>SQD leader accounts for M/W/E prior to </a:t>
            </a:r>
            <a:r>
              <a:rPr lang="en-US" sz="700" dirty="0"/>
              <a:t>crossing. SQD leader relays to trail team to cross. </a:t>
            </a:r>
            <a:r>
              <a:rPr lang="en-US" sz="700" dirty="0" smtClean="0"/>
              <a:t>Trail TM + SL then cross in-between far side security, and link up at rally point set by lead TM.  Far side LDA security collapses to rally point.  SL gets accountability of M/W/E.  SQD leader reorganizes OOM, and continues movement to objective.</a:t>
            </a:r>
            <a:endParaRPr lang="en-US" sz="700" dirty="0"/>
          </a:p>
        </p:txBody>
      </p:sp>
      <p:cxnSp>
        <p:nvCxnSpPr>
          <p:cNvPr id="591" name="Straight Connector 590"/>
          <p:cNvCxnSpPr/>
          <p:nvPr/>
        </p:nvCxnSpPr>
        <p:spPr>
          <a:xfrm flipH="1" flipV="1">
            <a:off x="308088" y="3568342"/>
            <a:ext cx="979385" cy="15152"/>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p:nvPr/>
        </p:nvCxnSpPr>
        <p:spPr>
          <a:xfrm flipH="1" flipV="1">
            <a:off x="1910528" y="828646"/>
            <a:ext cx="48656" cy="55503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7" name="Straight Connector 596"/>
          <p:cNvCxnSpPr/>
          <p:nvPr/>
        </p:nvCxnSpPr>
        <p:spPr>
          <a:xfrm flipH="1" flipV="1">
            <a:off x="228207" y="1307439"/>
            <a:ext cx="979385" cy="15152"/>
          </a:xfrm>
          <a:prstGeom prst="line">
            <a:avLst/>
          </a:prstGeom>
          <a:ln w="1270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598" name="Title 1"/>
          <p:cNvSpPr>
            <a:spLocks noGrp="1"/>
          </p:cNvSpPr>
          <p:nvPr>
            <p:ph type="title"/>
          </p:nvPr>
        </p:nvSpPr>
        <p:spPr>
          <a:xfrm rot="16200000">
            <a:off x="1928571" y="3450223"/>
            <a:ext cx="3744898" cy="384754"/>
          </a:xfrm>
        </p:spPr>
        <p:txBody>
          <a:bodyPr/>
          <a:lstStyle/>
          <a:p>
            <a:r>
              <a:rPr lang="en-US" dirty="0" smtClean="0"/>
              <a:t>SQD/SEC LDA crossing</a:t>
            </a:r>
            <a:endParaRPr lang="en-US" dirty="0"/>
          </a:p>
        </p:txBody>
      </p:sp>
      <p:sp>
        <p:nvSpPr>
          <p:cNvPr id="2" name="Slide Number Placeholder 1"/>
          <p:cNvSpPr>
            <a:spLocks noGrp="1"/>
          </p:cNvSpPr>
          <p:nvPr>
            <p:ph type="sldNum" sz="quarter" idx="12"/>
          </p:nvPr>
        </p:nvSpPr>
        <p:spPr/>
        <p:txBody>
          <a:bodyPr/>
          <a:lstStyle/>
          <a:p>
            <a:fld id="{1A05E389-BD0C-4476-81A1-636280216220}" type="slidenum">
              <a:rPr lang="en-US" smtClean="0"/>
              <a:t>21</a:t>
            </a:fld>
            <a:endParaRPr lang="en-US"/>
          </a:p>
        </p:txBody>
      </p:sp>
    </p:spTree>
    <p:extLst>
      <p:ext uri="{BB962C8B-B14F-4D97-AF65-F5344CB8AC3E}">
        <p14:creationId xmlns:p14="http://schemas.microsoft.com/office/powerpoint/2010/main" val="2358384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5143" y="3581386"/>
            <a:ext cx="3948820" cy="2753674"/>
          </a:xfrm>
          <a:prstGeom prst="rect">
            <a:avLst/>
          </a:prstGeom>
        </p:spPr>
      </p:pic>
      <p:pic>
        <p:nvPicPr>
          <p:cNvPr id="6" name="Picture 5"/>
          <p:cNvPicPr>
            <a:picLocks noChangeAspect="1"/>
          </p:cNvPicPr>
          <p:nvPr/>
        </p:nvPicPr>
        <p:blipFill>
          <a:blip r:embed="rId3"/>
          <a:stretch>
            <a:fillRect/>
          </a:stretch>
        </p:blipFill>
        <p:spPr>
          <a:xfrm>
            <a:off x="85143" y="1042107"/>
            <a:ext cx="3915185" cy="2539278"/>
          </a:xfrm>
          <a:prstGeom prst="rect">
            <a:avLst/>
          </a:prstGeom>
        </p:spPr>
      </p:pic>
      <p:cxnSp>
        <p:nvCxnSpPr>
          <p:cNvPr id="8" name="Straight Connector 7"/>
          <p:cNvCxnSpPr/>
          <p:nvPr/>
        </p:nvCxnSpPr>
        <p:spPr>
          <a:xfrm>
            <a:off x="0" y="3598476"/>
            <a:ext cx="411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70286" y="861893"/>
            <a:ext cx="3744898" cy="384754"/>
          </a:xfrm>
        </p:spPr>
        <p:txBody>
          <a:bodyPr>
            <a:normAutofit fontScale="90000"/>
          </a:bodyPr>
          <a:lstStyle/>
          <a:p>
            <a:r>
              <a:rPr lang="en-US" dirty="0" smtClean="0"/>
              <a:t>Small open danger area/Large open danger area</a:t>
            </a:r>
            <a:endParaRPr lang="en-US" dirty="0"/>
          </a:p>
        </p:txBody>
      </p:sp>
      <p:sp>
        <p:nvSpPr>
          <p:cNvPr id="3" name="Slide Number Placeholder 2"/>
          <p:cNvSpPr>
            <a:spLocks noGrp="1"/>
          </p:cNvSpPr>
          <p:nvPr>
            <p:ph type="sldNum" sz="quarter" idx="12"/>
          </p:nvPr>
        </p:nvSpPr>
        <p:spPr/>
        <p:txBody>
          <a:bodyPr/>
          <a:lstStyle/>
          <a:p>
            <a:fld id="{1A05E389-BD0C-4476-81A1-636280216220}" type="slidenum">
              <a:rPr lang="en-US" smtClean="0"/>
              <a:t>22</a:t>
            </a:fld>
            <a:endParaRPr lang="en-US"/>
          </a:p>
        </p:txBody>
      </p:sp>
    </p:spTree>
    <p:extLst>
      <p:ext uri="{BB962C8B-B14F-4D97-AF65-F5344CB8AC3E}">
        <p14:creationId xmlns:p14="http://schemas.microsoft.com/office/powerpoint/2010/main" val="2425105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51" y="730325"/>
            <a:ext cx="3744898" cy="384754"/>
          </a:xfrm>
        </p:spPr>
        <p:txBody>
          <a:bodyPr/>
          <a:lstStyle/>
          <a:p>
            <a:r>
              <a:rPr lang="en-US" dirty="0" smtClean="0"/>
              <a:t>Actions on contact</a:t>
            </a:r>
            <a:endParaRPr lang="en-US" dirty="0"/>
          </a:p>
        </p:txBody>
      </p:sp>
      <p:sp>
        <p:nvSpPr>
          <p:cNvPr id="5" name="Content Placeholder 4"/>
          <p:cNvSpPr>
            <a:spLocks noGrp="1"/>
          </p:cNvSpPr>
          <p:nvPr>
            <p:ph idx="1"/>
          </p:nvPr>
        </p:nvSpPr>
        <p:spPr>
          <a:xfrm>
            <a:off x="73689" y="997326"/>
            <a:ext cx="4041111" cy="5057416"/>
          </a:xfrm>
        </p:spPr>
        <p:txBody>
          <a:bodyPr>
            <a:noAutofit/>
          </a:bodyPr>
          <a:lstStyle/>
          <a:p>
            <a:pPr marL="119670" lvl="0" indent="-119670">
              <a:lnSpc>
                <a:spcPct val="100000"/>
              </a:lnSpc>
              <a:spcBef>
                <a:spcPts val="0"/>
              </a:spcBef>
              <a:buClr>
                <a:schemeClr val="dk1"/>
              </a:buClr>
              <a:buNone/>
            </a:pPr>
            <a:r>
              <a:rPr lang="en-US" sz="700" b="1" i="1" dirty="0">
                <a:solidFill>
                  <a:schemeClr val="dk1"/>
                </a:solidFill>
                <a:ea typeface="Arial"/>
                <a:cs typeface="Arial"/>
                <a:sym typeface="Arial"/>
              </a:rPr>
              <a:t>Step 1 – Deploy and Report</a:t>
            </a:r>
            <a:endParaRPr lang="en-US" sz="700" dirty="0"/>
          </a:p>
          <a:p>
            <a:pPr marL="119670" lvl="0" indent="-119670">
              <a:lnSpc>
                <a:spcPct val="100000"/>
              </a:lnSpc>
              <a:spcBef>
                <a:spcPts val="0"/>
              </a:spcBef>
              <a:buClr>
                <a:schemeClr val="dk1"/>
              </a:buClr>
              <a:buSzPts val="600"/>
              <a:buFont typeface="Noto Sans Symbols"/>
              <a:buChar char="❑"/>
            </a:pPr>
            <a:r>
              <a:rPr lang="en-US" sz="700" dirty="0">
                <a:solidFill>
                  <a:schemeClr val="dk1"/>
                </a:solidFill>
                <a:ea typeface="Arial"/>
                <a:cs typeface="Arial"/>
                <a:sym typeface="Arial"/>
              </a:rPr>
              <a:t>The unit that makes initial visual contact deploys to covered terrain w/ good observation and fields of fire</a:t>
            </a:r>
            <a:r>
              <a:rPr lang="en-US" sz="700" dirty="0" smtClean="0">
                <a:solidFill>
                  <a:schemeClr val="dk1"/>
                </a:solidFill>
                <a:ea typeface="Arial"/>
                <a:cs typeface="Arial"/>
                <a:sym typeface="Arial"/>
              </a:rPr>
              <a:t>. </a:t>
            </a:r>
            <a:endParaRPr lang="en-US" sz="700" dirty="0"/>
          </a:p>
          <a:p>
            <a:pPr marL="119670" lvl="0" indent="-119670">
              <a:lnSpc>
                <a:spcPct val="100000"/>
              </a:lnSpc>
              <a:spcBef>
                <a:spcPts val="0"/>
              </a:spcBef>
              <a:buClr>
                <a:schemeClr val="dk1"/>
              </a:buClr>
              <a:buNone/>
            </a:pPr>
            <a:r>
              <a:rPr lang="en-US" sz="700" b="1" i="1" dirty="0">
                <a:solidFill>
                  <a:schemeClr val="dk1"/>
                </a:solidFill>
                <a:ea typeface="Arial"/>
                <a:cs typeface="Arial"/>
                <a:sym typeface="Arial"/>
              </a:rPr>
              <a:t>Step 2 – Evaluate and Develop the Situation</a:t>
            </a:r>
            <a:endParaRPr lang="en-US" sz="700" dirty="0"/>
          </a:p>
          <a:p>
            <a:pPr marL="119670" lvl="0" indent="-119670">
              <a:lnSpc>
                <a:spcPct val="100000"/>
              </a:lnSpc>
              <a:spcBef>
                <a:spcPts val="0"/>
              </a:spcBef>
              <a:buClr>
                <a:schemeClr val="dk1"/>
              </a:buClr>
              <a:buSzPts val="600"/>
              <a:buFont typeface="Noto Sans Symbols"/>
              <a:buChar char="❑"/>
            </a:pPr>
            <a:r>
              <a:rPr lang="en-US" sz="700" dirty="0">
                <a:solidFill>
                  <a:schemeClr val="dk1"/>
                </a:solidFill>
                <a:ea typeface="Arial"/>
                <a:cs typeface="Arial"/>
                <a:sym typeface="Arial"/>
              </a:rPr>
              <a:t>The scouts next concentrate on determining the composition and strength of the threat force. If they have not been detected and time is available, the scouts reconnoiter the threat position, emphasizing stealth, dismounted reconnaissance, and use of assets such as </a:t>
            </a:r>
            <a:r>
              <a:rPr lang="en-US" sz="700" dirty="0" smtClean="0">
                <a:solidFill>
                  <a:schemeClr val="dk1"/>
                </a:solidFill>
                <a:ea typeface="Arial"/>
                <a:cs typeface="Arial"/>
                <a:sym typeface="Arial"/>
              </a:rPr>
              <a:t>thermals, LLDR’s, TRGRs, </a:t>
            </a:r>
            <a:r>
              <a:rPr lang="en-US" sz="700" dirty="0">
                <a:solidFill>
                  <a:schemeClr val="dk1"/>
                </a:solidFill>
                <a:ea typeface="Arial"/>
                <a:cs typeface="Arial"/>
                <a:sym typeface="Arial"/>
              </a:rPr>
              <a:t>and </a:t>
            </a:r>
            <a:r>
              <a:rPr lang="en-US" sz="700" dirty="0" smtClean="0">
                <a:solidFill>
                  <a:schemeClr val="dk1"/>
                </a:solidFill>
                <a:ea typeface="Arial"/>
                <a:cs typeface="Arial"/>
                <a:sym typeface="Arial"/>
              </a:rPr>
              <a:t>SUAS.</a:t>
            </a:r>
            <a:endParaRPr lang="en-US" sz="700" dirty="0"/>
          </a:p>
          <a:p>
            <a:pPr marL="119670" lvl="0" indent="-119670">
              <a:lnSpc>
                <a:spcPct val="100000"/>
              </a:lnSpc>
              <a:spcBef>
                <a:spcPts val="0"/>
              </a:spcBef>
              <a:buClr>
                <a:schemeClr val="dk1"/>
              </a:buClr>
              <a:buNone/>
            </a:pPr>
            <a:r>
              <a:rPr lang="en-US" sz="700" b="1" i="1" dirty="0">
                <a:solidFill>
                  <a:schemeClr val="dk1"/>
                </a:solidFill>
                <a:ea typeface="Arial"/>
                <a:cs typeface="Arial"/>
                <a:sym typeface="Arial"/>
              </a:rPr>
              <a:t>Step 3 – Choose </a:t>
            </a:r>
            <a:r>
              <a:rPr lang="en-US" sz="700" b="1" i="1" dirty="0" smtClean="0">
                <a:solidFill>
                  <a:schemeClr val="dk1"/>
                </a:solidFill>
                <a:ea typeface="Arial"/>
                <a:cs typeface="Arial"/>
                <a:sym typeface="Arial"/>
              </a:rPr>
              <a:t>a COA</a:t>
            </a:r>
            <a:endParaRPr lang="en-US" sz="700" dirty="0" smtClean="0"/>
          </a:p>
          <a:p>
            <a:pPr marL="119670" lvl="0" indent="-119670">
              <a:lnSpc>
                <a:spcPct val="100000"/>
              </a:lnSpc>
              <a:spcBef>
                <a:spcPts val="0"/>
              </a:spcBef>
              <a:buClr>
                <a:srgbClr val="000000"/>
              </a:buClr>
              <a:buSzPts val="600"/>
              <a:buFont typeface="Noto Sans Symbols"/>
              <a:buChar char="❑"/>
            </a:pPr>
            <a:r>
              <a:rPr lang="en-US" sz="700" dirty="0" smtClean="0">
                <a:solidFill>
                  <a:srgbClr val="000000"/>
                </a:solidFill>
                <a:ea typeface="Arial"/>
                <a:cs typeface="Arial"/>
                <a:sym typeface="Arial"/>
              </a:rPr>
              <a:t>Once the element in contact has developed the situation and the patrol has enough information to make a decision, the patrol leader selects a COA. He ensures the COA is within the capabilities of his patrol. </a:t>
            </a:r>
          </a:p>
          <a:p>
            <a:pPr marL="0" lvl="0" indent="0">
              <a:lnSpc>
                <a:spcPct val="100000"/>
              </a:lnSpc>
              <a:spcBef>
                <a:spcPts val="0"/>
              </a:spcBef>
              <a:buClr>
                <a:srgbClr val="000000"/>
              </a:buClr>
              <a:buSzPts val="600"/>
              <a:buNone/>
            </a:pPr>
            <a:endParaRPr lang="en-US" sz="600" b="1" dirty="0">
              <a:solidFill>
                <a:schemeClr val="dk1"/>
              </a:solidFill>
              <a:ea typeface="Arial"/>
              <a:cs typeface="Arial"/>
              <a:sym typeface="Arial"/>
            </a:endParaRPr>
          </a:p>
          <a:p>
            <a:pPr marL="119670" lvl="0" indent="-119670">
              <a:lnSpc>
                <a:spcPct val="100000"/>
              </a:lnSpc>
              <a:spcBef>
                <a:spcPts val="0"/>
              </a:spcBef>
              <a:buClr>
                <a:schemeClr val="dk1"/>
              </a:buClr>
              <a:buNone/>
            </a:pPr>
            <a:r>
              <a:rPr lang="en-US" sz="700" b="1" dirty="0" smtClean="0">
                <a:solidFill>
                  <a:schemeClr val="dk1"/>
                </a:solidFill>
                <a:ea typeface="Arial"/>
                <a:cs typeface="Arial"/>
                <a:sym typeface="Arial"/>
              </a:rPr>
              <a:t>Potential COAs</a:t>
            </a:r>
            <a:endParaRPr lang="en-US" sz="700" dirty="0"/>
          </a:p>
          <a:p>
            <a:pPr marL="119670" lvl="0" indent="-119670">
              <a:lnSpc>
                <a:spcPct val="100000"/>
              </a:lnSpc>
              <a:spcBef>
                <a:spcPts val="0"/>
              </a:spcBef>
              <a:buClr>
                <a:schemeClr val="dk1"/>
              </a:buClr>
              <a:buSzPts val="600"/>
              <a:buFont typeface="Noto Sans Symbols"/>
              <a:buChar char="❑"/>
            </a:pPr>
            <a:r>
              <a:rPr lang="en-US" sz="700" b="1" dirty="0">
                <a:solidFill>
                  <a:schemeClr val="dk1"/>
                </a:solidFill>
                <a:ea typeface="Arial"/>
                <a:cs typeface="Arial"/>
                <a:sym typeface="Arial"/>
              </a:rPr>
              <a:t>Disengage from threat contact.</a:t>
            </a:r>
            <a:r>
              <a:rPr lang="en-US" sz="700" dirty="0">
                <a:solidFill>
                  <a:schemeClr val="dk1"/>
                </a:solidFill>
                <a:ea typeface="Arial"/>
                <a:cs typeface="Arial"/>
                <a:sym typeface="Arial"/>
              </a:rPr>
              <a:t>  The unit should disengage from the threat as early in the contact as possible. This will allow for continuation of the mission and reduce the chance of any loss of combat power.</a:t>
            </a:r>
            <a:endParaRPr lang="en-US" sz="700" dirty="0"/>
          </a:p>
          <a:p>
            <a:pPr marL="119670" lvl="0" indent="-119670">
              <a:lnSpc>
                <a:spcPct val="100000"/>
              </a:lnSpc>
              <a:spcBef>
                <a:spcPts val="0"/>
              </a:spcBef>
              <a:buClr>
                <a:schemeClr val="dk1"/>
              </a:buClr>
              <a:buSzPts val="600"/>
              <a:buFont typeface="Noto Sans Symbols"/>
              <a:buChar char="❑"/>
            </a:pPr>
            <a:r>
              <a:rPr lang="en-US" sz="700" b="1" dirty="0">
                <a:solidFill>
                  <a:schemeClr val="dk1"/>
                </a:solidFill>
                <a:ea typeface="Arial"/>
                <a:cs typeface="Arial"/>
                <a:sym typeface="Arial"/>
              </a:rPr>
              <a:t>Break contact and bypass.</a:t>
            </a:r>
            <a:r>
              <a:rPr lang="en-US" sz="700" dirty="0">
                <a:solidFill>
                  <a:schemeClr val="dk1"/>
                </a:solidFill>
                <a:ea typeface="Arial"/>
                <a:cs typeface="Arial"/>
                <a:sym typeface="Arial"/>
              </a:rPr>
              <a:t>  This COA may be selected when the platoon does not have the resources to leave an element in contact and still continue to accomplish its priority reconnaissance tasks. It may also be selected when the platoon has made contact with a threat force that cannot adversely affect the mission of the platoon’s higher headquarters. </a:t>
            </a:r>
            <a:r>
              <a:rPr lang="en-US" sz="700" dirty="0" smtClean="0">
                <a:solidFill>
                  <a:schemeClr val="dk1"/>
                </a:solidFill>
                <a:ea typeface="Arial"/>
                <a:cs typeface="Arial"/>
                <a:sym typeface="Arial"/>
              </a:rPr>
              <a:t> You won’t execute this unless higher tells you to.</a:t>
            </a:r>
            <a:endParaRPr lang="en-US" sz="700" dirty="0"/>
          </a:p>
          <a:p>
            <a:pPr marL="119670" lvl="0" indent="-119670">
              <a:lnSpc>
                <a:spcPct val="100000"/>
              </a:lnSpc>
              <a:spcBef>
                <a:spcPts val="0"/>
              </a:spcBef>
              <a:buClr>
                <a:schemeClr val="dk1"/>
              </a:buClr>
              <a:buSzPts val="600"/>
              <a:buFont typeface="Noto Sans Symbols"/>
              <a:buChar char="❑"/>
            </a:pPr>
            <a:r>
              <a:rPr lang="en-US" sz="700" b="1" dirty="0">
                <a:solidFill>
                  <a:schemeClr val="dk1"/>
                </a:solidFill>
                <a:ea typeface="Arial"/>
                <a:cs typeface="Arial"/>
                <a:sym typeface="Arial"/>
              </a:rPr>
              <a:t>Maintain contact and bypass.</a:t>
            </a:r>
            <a:r>
              <a:rPr lang="en-US" sz="700" dirty="0">
                <a:solidFill>
                  <a:schemeClr val="dk1"/>
                </a:solidFill>
                <a:ea typeface="Arial"/>
                <a:cs typeface="Arial"/>
                <a:sym typeface="Arial"/>
              </a:rPr>
              <a:t>  This COA is appropriate when a threat force, based on its current disposition, is not in a position to influence the patrols higher commander. An element (normally a section or squad) will be left to maintain contact while the rest of the unit continues the reconnaissance mission. </a:t>
            </a:r>
            <a:endParaRPr lang="en-US" sz="700" dirty="0"/>
          </a:p>
          <a:p>
            <a:pPr marL="119670" lvl="0" indent="-119670">
              <a:lnSpc>
                <a:spcPct val="100000"/>
              </a:lnSpc>
              <a:spcBef>
                <a:spcPts val="0"/>
              </a:spcBef>
              <a:buClr>
                <a:schemeClr val="dk1"/>
              </a:buClr>
              <a:buSzPts val="600"/>
              <a:buFont typeface="Noto Sans Symbols"/>
              <a:buChar char="❑"/>
            </a:pPr>
            <a:r>
              <a:rPr lang="en-US" sz="700" b="1" dirty="0">
                <a:solidFill>
                  <a:schemeClr val="dk1"/>
                </a:solidFill>
                <a:ea typeface="Arial"/>
                <a:cs typeface="Arial"/>
                <a:sym typeface="Arial"/>
              </a:rPr>
              <a:t>Maintain contact to support a hasty attack.</a:t>
            </a:r>
            <a:r>
              <a:rPr lang="en-US" sz="700" dirty="0">
                <a:solidFill>
                  <a:schemeClr val="dk1"/>
                </a:solidFill>
                <a:ea typeface="Arial"/>
                <a:cs typeface="Arial"/>
                <a:sym typeface="Arial"/>
              </a:rPr>
              <a:t>  This COA is appropriate when the platoon discovers threat elements the higher commander wants to destroy, but which the scouts cannot destroy, either because they lack sufficient combat power or because they have other tasks to perform. In this situation, the platoon maintains contact by leaving a section or squad in contact. The rest of the platoon continues on to establish far-side security, monitor any changes in the threat situation, and support the hasty attack by a friendly unit.</a:t>
            </a:r>
            <a:endParaRPr lang="en-US" sz="700" dirty="0"/>
          </a:p>
          <a:p>
            <a:pPr marL="119670" lvl="0" indent="-119670">
              <a:lnSpc>
                <a:spcPct val="100000"/>
              </a:lnSpc>
              <a:spcBef>
                <a:spcPts val="0"/>
              </a:spcBef>
              <a:buClr>
                <a:schemeClr val="dk1"/>
              </a:buClr>
              <a:buSzPts val="600"/>
              <a:buFont typeface="Noto Sans Symbols"/>
              <a:buChar char="❑"/>
            </a:pPr>
            <a:r>
              <a:rPr lang="en-US" sz="700" b="1" dirty="0">
                <a:solidFill>
                  <a:schemeClr val="dk1"/>
                </a:solidFill>
                <a:ea typeface="Arial"/>
                <a:cs typeface="Arial"/>
                <a:sym typeface="Arial"/>
              </a:rPr>
              <a:t>Attack an inferior force.</a:t>
            </a:r>
            <a:r>
              <a:rPr lang="en-US" sz="700" dirty="0">
                <a:solidFill>
                  <a:schemeClr val="dk1"/>
                </a:solidFill>
                <a:ea typeface="Arial"/>
                <a:cs typeface="Arial"/>
                <a:sym typeface="Arial"/>
              </a:rPr>
              <a:t>  If the scouts are permitted to attack a threat, they should only attack lightly armored or unarmored reconnaissance vehicles, such as motorcycles or Soviet-style BRDMs and BTRs. They should not engage more heavily armored vehicles except in self-defense.  </a:t>
            </a:r>
            <a:endParaRPr lang="en-US" sz="700" dirty="0"/>
          </a:p>
          <a:p>
            <a:pPr marL="119670" lvl="0" indent="-119670">
              <a:lnSpc>
                <a:spcPct val="100000"/>
              </a:lnSpc>
              <a:spcBef>
                <a:spcPts val="0"/>
              </a:spcBef>
              <a:buClr>
                <a:schemeClr val="dk1"/>
              </a:buClr>
              <a:buSzPts val="600"/>
              <a:buFont typeface="Noto Sans Symbols"/>
              <a:buChar char="❑"/>
            </a:pPr>
            <a:r>
              <a:rPr lang="en-US" sz="700" b="1" dirty="0">
                <a:solidFill>
                  <a:schemeClr val="dk1"/>
                </a:solidFill>
                <a:ea typeface="Arial"/>
                <a:cs typeface="Arial"/>
                <a:sym typeface="Arial"/>
              </a:rPr>
              <a:t>Establish a hasty defense.</a:t>
            </a:r>
            <a:r>
              <a:rPr lang="en-US" sz="700" dirty="0">
                <a:solidFill>
                  <a:schemeClr val="dk1"/>
                </a:solidFill>
                <a:ea typeface="Arial"/>
                <a:cs typeface="Arial"/>
                <a:sym typeface="Arial"/>
              </a:rPr>
              <a:t>  The platoon will establish a hasty defense if it cannot bypass the threat, all the sections and/or squads are fixed or suppressed, and the platoon no longer has the ability to move forward. A hasty defense will also be used when the threat executes a hasty attack. (</a:t>
            </a:r>
            <a:r>
              <a:rPr lang="en-US" sz="700" b="1" dirty="0">
                <a:solidFill>
                  <a:schemeClr val="dk1"/>
                </a:solidFill>
                <a:ea typeface="Arial"/>
                <a:cs typeface="Arial"/>
                <a:sym typeface="Arial"/>
              </a:rPr>
              <a:t>NOTE:</a:t>
            </a:r>
            <a:r>
              <a:rPr lang="en-US" sz="700" dirty="0">
                <a:solidFill>
                  <a:schemeClr val="dk1"/>
                </a:solidFill>
                <a:ea typeface="Arial"/>
                <a:cs typeface="Arial"/>
                <a:sym typeface="Arial"/>
              </a:rPr>
              <a:t>  Without the use of indirect fires in this situation, the platoon will fail.)</a:t>
            </a:r>
            <a:endParaRPr lang="en-US" sz="700" dirty="0"/>
          </a:p>
          <a:p>
            <a:pPr marL="119670" lvl="0" indent="-119670">
              <a:lnSpc>
                <a:spcPct val="100000"/>
              </a:lnSpc>
              <a:spcBef>
                <a:spcPts val="0"/>
              </a:spcBef>
              <a:buClr>
                <a:schemeClr val="dk1"/>
              </a:buClr>
              <a:buSzPts val="600"/>
              <a:buFont typeface="Noto Sans Symbols"/>
              <a:buChar char="❑"/>
            </a:pPr>
            <a:r>
              <a:rPr lang="en-US" sz="700" b="1" dirty="0">
                <a:solidFill>
                  <a:schemeClr val="dk1"/>
                </a:solidFill>
                <a:ea typeface="Arial"/>
                <a:cs typeface="Arial"/>
                <a:sym typeface="Arial"/>
              </a:rPr>
              <a:t>Conduct reconnaissance handover.</a:t>
            </a:r>
            <a:r>
              <a:rPr lang="en-US" sz="700" dirty="0">
                <a:solidFill>
                  <a:schemeClr val="dk1"/>
                </a:solidFill>
                <a:ea typeface="Arial"/>
                <a:cs typeface="Arial"/>
                <a:sym typeface="Arial"/>
              </a:rPr>
              <a:t>  The platoon leader will attempt to hand over responsibility for the threat element. He does this for several tactical reasons:  to continue operations as directed, to regain use of all his elements, or to pass reconnaissance responsibility to another friendly element. An example of this is a BRT platoon handing over a threat element to a task force reconnaissance platoon to maintain contact</a:t>
            </a:r>
            <a:endParaRPr lang="en-US" sz="700" dirty="0"/>
          </a:p>
          <a:p>
            <a:pPr marL="119669" lvl="0" indent="-119669">
              <a:lnSpc>
                <a:spcPct val="100000"/>
              </a:lnSpc>
              <a:spcBef>
                <a:spcPts val="0"/>
              </a:spcBef>
              <a:buClr>
                <a:schemeClr val="dk1"/>
              </a:buClr>
              <a:buSzPts val="600"/>
              <a:buFont typeface="Noto Sans Symbols"/>
              <a:buChar char="❑"/>
            </a:pPr>
            <a:r>
              <a:rPr lang="en-US" sz="700" b="1" dirty="0">
                <a:solidFill>
                  <a:schemeClr val="dk1"/>
                </a:solidFill>
                <a:ea typeface="Arial"/>
                <a:cs typeface="Arial"/>
                <a:sym typeface="Arial"/>
              </a:rPr>
              <a:t>Conduct battle handover.</a:t>
            </a:r>
            <a:r>
              <a:rPr lang="en-US" sz="700" dirty="0">
                <a:solidFill>
                  <a:schemeClr val="dk1"/>
                </a:solidFill>
                <a:ea typeface="Arial"/>
                <a:cs typeface="Arial"/>
                <a:sym typeface="Arial"/>
              </a:rPr>
              <a:t>  This COA is applicable when a reconnaissance platoon hands over responsibility for a threat force to a friendly combat element. An example of battle handover is a task force reconnaissance platoon handing over a threat element to a tank company team for destruction</a:t>
            </a:r>
            <a:r>
              <a:rPr lang="en-US" sz="700" dirty="0" smtClean="0">
                <a:solidFill>
                  <a:schemeClr val="dk1"/>
                </a:solidFill>
                <a:ea typeface="Arial"/>
                <a:cs typeface="Arial"/>
                <a:sym typeface="Arial"/>
              </a:rPr>
              <a:t>.</a:t>
            </a:r>
          </a:p>
          <a:p>
            <a:pPr marL="119669" lvl="0" indent="-119669">
              <a:lnSpc>
                <a:spcPct val="100000"/>
              </a:lnSpc>
              <a:spcBef>
                <a:spcPts val="0"/>
              </a:spcBef>
              <a:buClr>
                <a:schemeClr val="dk1"/>
              </a:buClr>
              <a:buSzPts val="600"/>
              <a:buFont typeface="Noto Sans Symbols"/>
              <a:buChar char="❑"/>
            </a:pPr>
            <a:endParaRPr lang="en-US" sz="800" dirty="0"/>
          </a:p>
          <a:p>
            <a:pPr marL="119670" lvl="0" indent="-119670">
              <a:lnSpc>
                <a:spcPct val="100000"/>
              </a:lnSpc>
              <a:spcBef>
                <a:spcPts val="0"/>
              </a:spcBef>
              <a:buClr>
                <a:schemeClr val="dk1"/>
              </a:buClr>
              <a:buNone/>
            </a:pPr>
            <a:r>
              <a:rPr lang="en-US" sz="700" b="1" i="1" dirty="0">
                <a:solidFill>
                  <a:schemeClr val="dk1"/>
                </a:solidFill>
                <a:ea typeface="Arial"/>
                <a:cs typeface="Arial"/>
                <a:sym typeface="Arial"/>
              </a:rPr>
              <a:t>Step 4 – Execute the </a:t>
            </a:r>
            <a:r>
              <a:rPr lang="en-US" sz="700" b="1" i="1" dirty="0" smtClean="0">
                <a:solidFill>
                  <a:schemeClr val="dk1"/>
                </a:solidFill>
                <a:ea typeface="Arial"/>
                <a:cs typeface="Arial"/>
                <a:sym typeface="Arial"/>
              </a:rPr>
              <a:t>COA</a:t>
            </a:r>
            <a:endParaRPr lang="en-US" sz="700" dirty="0">
              <a:sym typeface="Arial"/>
            </a:endParaRPr>
          </a:p>
          <a:p>
            <a:pPr marL="119670" lvl="0" indent="-119670">
              <a:lnSpc>
                <a:spcPct val="100000"/>
              </a:lnSpc>
              <a:spcBef>
                <a:spcPts val="0"/>
              </a:spcBef>
              <a:buClr>
                <a:schemeClr val="dk1"/>
              </a:buClr>
              <a:buNone/>
            </a:pPr>
            <a:endParaRPr lang="en-US" sz="1100" dirty="0"/>
          </a:p>
          <a:p>
            <a:pPr marL="119670" lvl="0" indent="-119670">
              <a:lnSpc>
                <a:spcPct val="100000"/>
              </a:lnSpc>
              <a:spcBef>
                <a:spcPts val="0"/>
              </a:spcBef>
              <a:buClr>
                <a:prstClr val="black"/>
              </a:buClr>
              <a:buNone/>
            </a:pPr>
            <a:r>
              <a:rPr lang="en-US" sz="700" b="1" i="1" dirty="0">
                <a:solidFill>
                  <a:prstClr val="black"/>
                </a:solidFill>
                <a:ea typeface="Arial"/>
                <a:cs typeface="Arial"/>
                <a:sym typeface="Arial"/>
              </a:rPr>
              <a:t>Step </a:t>
            </a:r>
            <a:r>
              <a:rPr lang="en-US" sz="700" b="1" i="1" dirty="0" smtClean="0">
                <a:solidFill>
                  <a:prstClr val="black"/>
                </a:solidFill>
                <a:ea typeface="Arial"/>
                <a:cs typeface="Arial"/>
                <a:sym typeface="Arial"/>
              </a:rPr>
              <a:t>5 </a:t>
            </a:r>
            <a:r>
              <a:rPr lang="en-US" sz="700" b="1" i="1" dirty="0">
                <a:solidFill>
                  <a:prstClr val="black"/>
                </a:solidFill>
                <a:ea typeface="Arial"/>
                <a:cs typeface="Arial"/>
                <a:sym typeface="Arial"/>
              </a:rPr>
              <a:t>– </a:t>
            </a:r>
            <a:r>
              <a:rPr lang="en-US" sz="700" b="1" i="1" dirty="0" smtClean="0">
                <a:solidFill>
                  <a:prstClr val="black"/>
                </a:solidFill>
                <a:ea typeface="Arial"/>
                <a:cs typeface="Arial"/>
                <a:sym typeface="Arial"/>
              </a:rPr>
              <a:t>Recommend a COA to the Higher Commander</a:t>
            </a:r>
            <a:endParaRPr lang="en-US" sz="700" dirty="0">
              <a:solidFill>
                <a:prstClr val="black"/>
              </a:solidFill>
            </a:endParaRPr>
          </a:p>
          <a:p>
            <a:pPr marL="0" indent="0">
              <a:spcBef>
                <a:spcPts val="0"/>
              </a:spcBef>
              <a:buNone/>
            </a:pPr>
            <a:endParaRPr lang="en-US" sz="1050" dirty="0" smtClean="0"/>
          </a:p>
        </p:txBody>
      </p:sp>
      <p:sp>
        <p:nvSpPr>
          <p:cNvPr id="3" name="Slide Number Placeholder 2"/>
          <p:cNvSpPr>
            <a:spLocks noGrp="1"/>
          </p:cNvSpPr>
          <p:nvPr>
            <p:ph type="sldNum" sz="quarter" idx="12"/>
          </p:nvPr>
        </p:nvSpPr>
        <p:spPr/>
        <p:txBody>
          <a:bodyPr/>
          <a:lstStyle/>
          <a:p>
            <a:fld id="{1A05E389-BD0C-4476-81A1-636280216220}" type="slidenum">
              <a:rPr lang="en-US" smtClean="0"/>
              <a:t>23</a:t>
            </a:fld>
            <a:endParaRPr lang="en-US"/>
          </a:p>
        </p:txBody>
      </p:sp>
    </p:spTree>
    <p:extLst>
      <p:ext uri="{BB962C8B-B14F-4D97-AF65-F5344CB8AC3E}">
        <p14:creationId xmlns:p14="http://schemas.microsoft.com/office/powerpoint/2010/main" val="3347746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drills</a:t>
            </a:r>
            <a:endParaRPr lang="en-US" dirty="0"/>
          </a:p>
        </p:txBody>
      </p:sp>
      <p:sp>
        <p:nvSpPr>
          <p:cNvPr id="3" name="Content Placeholder 2"/>
          <p:cNvSpPr>
            <a:spLocks noGrp="1"/>
          </p:cNvSpPr>
          <p:nvPr>
            <p:ph idx="1"/>
          </p:nvPr>
        </p:nvSpPr>
        <p:spPr>
          <a:xfrm>
            <a:off x="0" y="1092678"/>
            <a:ext cx="4094672" cy="1801247"/>
          </a:xfrm>
        </p:spPr>
        <p:txBody>
          <a:bodyPr>
            <a:normAutofit lnSpcReduction="10000"/>
          </a:bodyPr>
          <a:lstStyle/>
          <a:p>
            <a:r>
              <a:rPr lang="en-US" b="1" dirty="0" smtClean="0"/>
              <a:t>Direct fire</a:t>
            </a:r>
          </a:p>
          <a:p>
            <a:pPr lvl="1"/>
            <a:r>
              <a:rPr lang="en-US" dirty="0" smtClean="0"/>
              <a:t>Immediately return fire to attempt to gain fire superiority while seeking cover and concealment, utilizing Infantry battle drill “React to direct fire contact.”</a:t>
            </a:r>
          </a:p>
          <a:p>
            <a:pPr lvl="1"/>
            <a:r>
              <a:rPr lang="en-US" dirty="0" smtClean="0"/>
              <a:t>Develop the situation</a:t>
            </a:r>
          </a:p>
          <a:p>
            <a:pPr lvl="2"/>
            <a:r>
              <a:rPr lang="en-US" dirty="0" smtClean="0"/>
              <a:t>If within engagement criteria, destroy enemy through IDF or SAF utilizing the Infantry battle drills “conduct PLT assault” or “conduct a SQD assault.”  If mounted, dismount personnel to clear through the objective and conduct BDA.</a:t>
            </a:r>
          </a:p>
          <a:p>
            <a:pPr lvl="2"/>
            <a:r>
              <a:rPr lang="en-US" dirty="0" smtClean="0"/>
              <a:t>If outside of engagement criteria, temporarily break direct fire contact utilizing Infantry battle drill “Break contact”, and maneuver to a position of advantage to regain visual contact.  Use IDF to enable your maneuver out of contact.  Prepare for RHO/BHO. </a:t>
            </a:r>
            <a:endParaRPr lang="en-US" dirty="0"/>
          </a:p>
        </p:txBody>
      </p:sp>
      <p:cxnSp>
        <p:nvCxnSpPr>
          <p:cNvPr id="5" name="Straight Connector 4"/>
          <p:cNvCxnSpPr/>
          <p:nvPr/>
        </p:nvCxnSpPr>
        <p:spPr>
          <a:xfrm flipV="1">
            <a:off x="20128" y="2894381"/>
            <a:ext cx="4094672" cy="9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20128" y="2903629"/>
            <a:ext cx="4094672" cy="2554757"/>
          </a:xfrm>
          <a:prstGeom prst="rect">
            <a:avLst/>
          </a:prstGeom>
        </p:spPr>
        <p:txBody>
          <a:bodyPr vert="horz" lIns="91440" tIns="45720" rIns="91440" bIns="45720" rtlCol="0">
            <a:normAutofit lnSpcReduction="10000"/>
          </a:bodyPr>
          <a:lstStyle>
            <a:lvl1pPr marL="102870" indent="-102870" algn="l" defTabSz="411480" rtl="0" eaLnBrk="1" latinLnBrk="0" hangingPunct="1">
              <a:lnSpc>
                <a:spcPct val="90000"/>
              </a:lnSpc>
              <a:spcBef>
                <a:spcPts val="450"/>
              </a:spcBef>
              <a:buFont typeface="Arial" panose="020B0604020202020204" pitchFamily="34" charset="0"/>
              <a:buChar char="•"/>
              <a:defRPr sz="1260" kern="1200">
                <a:solidFill>
                  <a:schemeClr val="tx1"/>
                </a:solidFill>
                <a:latin typeface="+mn-lt"/>
                <a:ea typeface="+mn-ea"/>
                <a:cs typeface="+mn-cs"/>
              </a:defRPr>
            </a:lvl1pPr>
            <a:lvl2pPr marL="308610" indent="-102870" algn="l" defTabSz="411480" rtl="0" eaLnBrk="1" latinLnBrk="0" hangingPunct="1">
              <a:lnSpc>
                <a:spcPct val="90000"/>
              </a:lnSpc>
              <a:spcBef>
                <a:spcPts val="225"/>
              </a:spcBef>
              <a:buFont typeface="Arial" panose="020B0604020202020204" pitchFamily="34" charset="0"/>
              <a:buChar char="•"/>
              <a:defRPr sz="1080" kern="1200">
                <a:solidFill>
                  <a:schemeClr val="tx1"/>
                </a:solidFill>
                <a:latin typeface="+mn-lt"/>
                <a:ea typeface="+mn-ea"/>
                <a:cs typeface="+mn-cs"/>
              </a:defRPr>
            </a:lvl2pPr>
            <a:lvl3pPr marL="514350" indent="-102870" algn="l" defTabSz="411480" rtl="0" eaLnBrk="1" latinLnBrk="0" hangingPunct="1">
              <a:lnSpc>
                <a:spcPct val="90000"/>
              </a:lnSpc>
              <a:spcBef>
                <a:spcPts val="225"/>
              </a:spcBef>
              <a:buFont typeface="Arial" panose="020B0604020202020204" pitchFamily="34" charset="0"/>
              <a:buChar char="•"/>
              <a:defRPr sz="900" kern="1200">
                <a:solidFill>
                  <a:schemeClr val="tx1"/>
                </a:solidFill>
                <a:latin typeface="+mn-lt"/>
                <a:ea typeface="+mn-ea"/>
                <a:cs typeface="+mn-cs"/>
              </a:defRPr>
            </a:lvl3pPr>
            <a:lvl4pPr marL="7200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4pPr>
            <a:lvl5pPr marL="92583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r>
              <a:rPr lang="en-US" b="1" dirty="0" smtClean="0"/>
              <a:t>Indirect fire</a:t>
            </a:r>
          </a:p>
          <a:p>
            <a:pPr lvl="1"/>
            <a:r>
              <a:rPr lang="en-US" dirty="0" smtClean="0"/>
              <a:t>Dismounted</a:t>
            </a:r>
          </a:p>
          <a:p>
            <a:pPr lvl="2"/>
            <a:r>
              <a:rPr lang="en-US" dirty="0" smtClean="0"/>
              <a:t>Any soldier screams “INCOMING!”</a:t>
            </a:r>
          </a:p>
          <a:p>
            <a:pPr lvl="2"/>
            <a:r>
              <a:rPr lang="en-US" dirty="0" smtClean="0"/>
              <a:t>Soldiers immediately assume the prone position or move to immediate available cover during initial impacts.</a:t>
            </a:r>
          </a:p>
          <a:p>
            <a:pPr lvl="2"/>
            <a:r>
              <a:rPr lang="en-US" dirty="0" smtClean="0"/>
              <a:t>Unit leader orders the unit to move to a rally point by giving direction and distance.</a:t>
            </a:r>
          </a:p>
          <a:p>
            <a:pPr lvl="2"/>
            <a:r>
              <a:rPr lang="en-US" dirty="0" smtClean="0"/>
              <a:t>After the impacts, Soldiers move rapidly in the direction and distance to designated rally point.</a:t>
            </a:r>
          </a:p>
          <a:p>
            <a:pPr lvl="2"/>
            <a:r>
              <a:rPr lang="en-US" dirty="0" smtClean="0"/>
              <a:t>Unit leader reports contact to higher.</a:t>
            </a:r>
          </a:p>
          <a:p>
            <a:pPr lvl="1"/>
            <a:r>
              <a:rPr lang="en-US" dirty="0" smtClean="0"/>
              <a:t>Mounted</a:t>
            </a:r>
          </a:p>
          <a:p>
            <a:pPr lvl="2"/>
            <a:r>
              <a:rPr lang="en-US" dirty="0" smtClean="0"/>
              <a:t>Any solder screams “INCOMING!”</a:t>
            </a:r>
          </a:p>
          <a:p>
            <a:pPr lvl="2"/>
            <a:r>
              <a:rPr lang="en-US" dirty="0" smtClean="0"/>
              <a:t>VC’s repeat the alert over the radio.</a:t>
            </a:r>
          </a:p>
          <a:p>
            <a:pPr lvl="2"/>
            <a:r>
              <a:rPr lang="en-US" dirty="0" smtClean="0"/>
              <a:t>Unit leader gives distance and direction, terrain feature, or check point for the unit to move to.</a:t>
            </a:r>
          </a:p>
          <a:p>
            <a:pPr lvl="2"/>
            <a:r>
              <a:rPr lang="en-US" dirty="0" smtClean="0"/>
              <a:t>Personnel ensure they are in turret defilade.</a:t>
            </a:r>
          </a:p>
          <a:p>
            <a:pPr lvl="2"/>
            <a:r>
              <a:rPr lang="en-US" dirty="0" smtClean="0"/>
              <a:t>Drivers move rapidly out of impact area to the designated rally point.</a:t>
            </a:r>
          </a:p>
          <a:p>
            <a:pPr lvl="2"/>
            <a:r>
              <a:rPr lang="en-US" dirty="0" smtClean="0"/>
              <a:t>Unit leader reports contact to higher.</a:t>
            </a:r>
            <a:endParaRPr lang="en-US" dirty="0"/>
          </a:p>
        </p:txBody>
      </p:sp>
      <p:cxnSp>
        <p:nvCxnSpPr>
          <p:cNvPr id="9" name="Straight Connector 8"/>
          <p:cNvCxnSpPr/>
          <p:nvPr/>
        </p:nvCxnSpPr>
        <p:spPr>
          <a:xfrm flipV="1">
            <a:off x="20128" y="5381822"/>
            <a:ext cx="4094672" cy="9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20128" y="5391070"/>
            <a:ext cx="4094673" cy="1009730"/>
          </a:xfrm>
          <a:prstGeom prst="rect">
            <a:avLst/>
          </a:prstGeom>
        </p:spPr>
        <p:txBody>
          <a:bodyPr vert="horz" lIns="91440" tIns="45720" rIns="91440" bIns="45720" rtlCol="0">
            <a:normAutofit/>
          </a:bodyPr>
          <a:lstStyle>
            <a:lvl1pPr marL="102870" indent="-102870" algn="l" defTabSz="411480" rtl="0" eaLnBrk="1" latinLnBrk="0" hangingPunct="1">
              <a:lnSpc>
                <a:spcPct val="90000"/>
              </a:lnSpc>
              <a:spcBef>
                <a:spcPts val="450"/>
              </a:spcBef>
              <a:buFont typeface="Arial" panose="020B0604020202020204" pitchFamily="34" charset="0"/>
              <a:buChar char="•"/>
              <a:defRPr sz="1260" kern="1200">
                <a:solidFill>
                  <a:schemeClr val="tx1"/>
                </a:solidFill>
                <a:latin typeface="+mn-lt"/>
                <a:ea typeface="+mn-ea"/>
                <a:cs typeface="+mn-cs"/>
              </a:defRPr>
            </a:lvl1pPr>
            <a:lvl2pPr marL="308610" indent="-102870" algn="l" defTabSz="411480" rtl="0" eaLnBrk="1" latinLnBrk="0" hangingPunct="1">
              <a:lnSpc>
                <a:spcPct val="90000"/>
              </a:lnSpc>
              <a:spcBef>
                <a:spcPts val="225"/>
              </a:spcBef>
              <a:buFont typeface="Arial" panose="020B0604020202020204" pitchFamily="34" charset="0"/>
              <a:buChar char="•"/>
              <a:defRPr sz="1080" kern="1200">
                <a:solidFill>
                  <a:schemeClr val="tx1"/>
                </a:solidFill>
                <a:latin typeface="+mn-lt"/>
                <a:ea typeface="+mn-ea"/>
                <a:cs typeface="+mn-cs"/>
              </a:defRPr>
            </a:lvl2pPr>
            <a:lvl3pPr marL="514350" indent="-102870" algn="l" defTabSz="411480" rtl="0" eaLnBrk="1" latinLnBrk="0" hangingPunct="1">
              <a:lnSpc>
                <a:spcPct val="90000"/>
              </a:lnSpc>
              <a:spcBef>
                <a:spcPts val="225"/>
              </a:spcBef>
              <a:buFont typeface="Arial" panose="020B0604020202020204" pitchFamily="34" charset="0"/>
              <a:buChar char="•"/>
              <a:defRPr sz="900" kern="1200">
                <a:solidFill>
                  <a:schemeClr val="tx1"/>
                </a:solidFill>
                <a:latin typeface="+mn-lt"/>
                <a:ea typeface="+mn-ea"/>
                <a:cs typeface="+mn-cs"/>
              </a:defRPr>
            </a:lvl3pPr>
            <a:lvl4pPr marL="7200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4pPr>
            <a:lvl5pPr marL="92583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r>
              <a:rPr lang="en-US" b="1" dirty="0" smtClean="0"/>
              <a:t>Visual</a:t>
            </a:r>
          </a:p>
          <a:p>
            <a:pPr lvl="1"/>
            <a:r>
              <a:rPr lang="en-US" dirty="0" smtClean="0"/>
              <a:t>Seek cover and concealment without compromising yourself.</a:t>
            </a:r>
          </a:p>
          <a:p>
            <a:pPr lvl="1"/>
            <a:r>
              <a:rPr lang="en-US" dirty="0" smtClean="0"/>
              <a:t>Determine if contact is friendly, enemy, or civilian.</a:t>
            </a:r>
          </a:p>
          <a:p>
            <a:pPr lvl="1"/>
            <a:r>
              <a:rPr lang="en-US" dirty="0" smtClean="0"/>
              <a:t>Report information to higher.</a:t>
            </a:r>
          </a:p>
          <a:p>
            <a:pPr lvl="1"/>
            <a:r>
              <a:rPr lang="en-US" dirty="0" smtClean="0"/>
              <a:t>Execute COA specified in order or dictated by higher.</a:t>
            </a:r>
          </a:p>
          <a:p>
            <a:pPr lvl="1"/>
            <a:endParaRPr lang="en-US" dirty="0" smtClean="0"/>
          </a:p>
          <a:p>
            <a:pPr lvl="1"/>
            <a:endParaRPr lang="en-US" dirty="0"/>
          </a:p>
        </p:txBody>
      </p:sp>
      <p:sp>
        <p:nvSpPr>
          <p:cNvPr id="6" name="Slide Number Placeholder 5"/>
          <p:cNvSpPr>
            <a:spLocks noGrp="1"/>
          </p:cNvSpPr>
          <p:nvPr>
            <p:ph type="sldNum" sz="quarter" idx="12"/>
          </p:nvPr>
        </p:nvSpPr>
        <p:spPr/>
        <p:txBody>
          <a:bodyPr/>
          <a:lstStyle/>
          <a:p>
            <a:fld id="{1A05E389-BD0C-4476-81A1-636280216220}" type="slidenum">
              <a:rPr lang="en-US" smtClean="0"/>
              <a:t>24</a:t>
            </a:fld>
            <a:endParaRPr lang="en-US"/>
          </a:p>
        </p:txBody>
      </p:sp>
    </p:spTree>
    <p:extLst>
      <p:ext uri="{BB962C8B-B14F-4D97-AF65-F5344CB8AC3E}">
        <p14:creationId xmlns:p14="http://schemas.microsoft.com/office/powerpoint/2010/main" val="3432637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drills</a:t>
            </a:r>
            <a:endParaRPr lang="en-US" dirty="0"/>
          </a:p>
        </p:txBody>
      </p:sp>
      <p:sp>
        <p:nvSpPr>
          <p:cNvPr id="3" name="Content Placeholder 2"/>
          <p:cNvSpPr>
            <a:spLocks noGrp="1"/>
          </p:cNvSpPr>
          <p:nvPr>
            <p:ph idx="1"/>
          </p:nvPr>
        </p:nvSpPr>
        <p:spPr>
          <a:xfrm>
            <a:off x="0" y="1091496"/>
            <a:ext cx="4114800" cy="5010014"/>
          </a:xfrm>
        </p:spPr>
        <p:txBody>
          <a:bodyPr>
            <a:normAutofit fontScale="92500" lnSpcReduction="10000"/>
          </a:bodyPr>
          <a:lstStyle/>
          <a:p>
            <a:r>
              <a:rPr lang="en-US" b="1" dirty="0" smtClean="0"/>
              <a:t>React to obstacle</a:t>
            </a:r>
          </a:p>
          <a:p>
            <a:pPr lvl="1"/>
            <a:r>
              <a:rPr lang="en-US" dirty="0"/>
              <a:t>If applicable, section identifying the obstacle alerts the platoon with a contact report.</a:t>
            </a:r>
          </a:p>
          <a:p>
            <a:pPr lvl="1"/>
            <a:endParaRPr lang="en-US" dirty="0"/>
          </a:p>
          <a:p>
            <a:pPr lvl="1"/>
            <a:r>
              <a:rPr lang="en-US" dirty="0"/>
              <a:t>In close direct fire contact situations, platoon takes immediate protective actions. </a:t>
            </a:r>
          </a:p>
          <a:p>
            <a:pPr lvl="2"/>
            <a:r>
              <a:rPr lang="en-US" dirty="0"/>
              <a:t>a. PL directs the platoon to deploy to a covered and concealed location.</a:t>
            </a:r>
          </a:p>
          <a:p>
            <a:pPr lvl="2"/>
            <a:r>
              <a:rPr lang="en-US" dirty="0"/>
              <a:t>b. As applicable, element in contact employs onboard smoke grenades and direct fire to obscure and suppress the enemy forces </a:t>
            </a:r>
            <a:r>
              <a:rPr lang="en-US" dirty="0" err="1"/>
              <a:t>overwatching</a:t>
            </a:r>
            <a:r>
              <a:rPr lang="en-US" dirty="0"/>
              <a:t> the obstacle. </a:t>
            </a:r>
            <a:r>
              <a:rPr lang="en-US" dirty="0" smtClean="0"/>
              <a:t> </a:t>
            </a:r>
            <a:endParaRPr lang="en-US" dirty="0"/>
          </a:p>
          <a:p>
            <a:pPr lvl="1"/>
            <a:endParaRPr lang="en-US" dirty="0"/>
          </a:p>
          <a:p>
            <a:pPr lvl="1"/>
            <a:r>
              <a:rPr lang="en-US" dirty="0"/>
              <a:t>In out of contact situations (platoon identifies obstacle from a position of advantage), platoon takes immediate protective actions. </a:t>
            </a:r>
          </a:p>
          <a:p>
            <a:pPr lvl="2"/>
            <a:r>
              <a:rPr lang="en-US" dirty="0" smtClean="0"/>
              <a:t>a</a:t>
            </a:r>
            <a:r>
              <a:rPr lang="en-US" dirty="0"/>
              <a:t>. PL directs the platoon to deploy to a covered and concealed location. </a:t>
            </a:r>
          </a:p>
          <a:p>
            <a:pPr lvl="2"/>
            <a:r>
              <a:rPr lang="en-US" dirty="0" smtClean="0"/>
              <a:t>b</a:t>
            </a:r>
            <a:r>
              <a:rPr lang="en-US" dirty="0"/>
              <a:t>. Element in visual contact with obstacle establishes an </a:t>
            </a:r>
            <a:r>
              <a:rPr lang="en-US" dirty="0" err="1"/>
              <a:t>overwatch</a:t>
            </a:r>
            <a:r>
              <a:rPr lang="en-US" dirty="0"/>
              <a:t> position. </a:t>
            </a:r>
          </a:p>
          <a:p>
            <a:pPr lvl="2"/>
            <a:r>
              <a:rPr lang="en-US" dirty="0" smtClean="0"/>
              <a:t>c</a:t>
            </a:r>
            <a:r>
              <a:rPr lang="en-US" dirty="0"/>
              <a:t>. As applicable, employs direct fire and/or indirect fire to obscure and suppress the enemy forces </a:t>
            </a:r>
            <a:r>
              <a:rPr lang="en-US" dirty="0" err="1"/>
              <a:t>overwatching</a:t>
            </a:r>
            <a:r>
              <a:rPr lang="en-US" dirty="0"/>
              <a:t> the obstacle. </a:t>
            </a:r>
          </a:p>
          <a:p>
            <a:pPr lvl="1"/>
            <a:endParaRPr lang="en-US" dirty="0"/>
          </a:p>
          <a:p>
            <a:pPr lvl="1"/>
            <a:r>
              <a:rPr lang="en-US" dirty="0"/>
              <a:t>PL/PSG </a:t>
            </a:r>
            <a:r>
              <a:rPr lang="en-US" dirty="0" smtClean="0"/>
              <a:t>take </a:t>
            </a:r>
            <a:r>
              <a:rPr lang="en-US" dirty="0"/>
              <a:t>actions to develop the situation and report to the commander. </a:t>
            </a:r>
          </a:p>
          <a:p>
            <a:pPr lvl="2"/>
            <a:r>
              <a:rPr lang="en-US" dirty="0" smtClean="0"/>
              <a:t>a</a:t>
            </a:r>
            <a:r>
              <a:rPr lang="en-US" dirty="0"/>
              <a:t>. Sends contact report (FM or digital) to the company/troop commander. </a:t>
            </a:r>
          </a:p>
          <a:p>
            <a:pPr lvl="2"/>
            <a:r>
              <a:rPr lang="en-US" dirty="0" smtClean="0"/>
              <a:t>b</a:t>
            </a:r>
            <a:r>
              <a:rPr lang="en-US" dirty="0"/>
              <a:t>. Develops the situation by section (maneuver) to determine location, composition, and disposition of enemy forces </a:t>
            </a:r>
            <a:r>
              <a:rPr lang="en-US" dirty="0" err="1"/>
              <a:t>overwatching</a:t>
            </a:r>
            <a:r>
              <a:rPr lang="en-US" dirty="0"/>
              <a:t> the obstacle. </a:t>
            </a:r>
          </a:p>
          <a:p>
            <a:pPr lvl="3"/>
            <a:r>
              <a:rPr lang="en-US" dirty="0" smtClean="0"/>
              <a:t>(</a:t>
            </a:r>
            <a:r>
              <a:rPr lang="en-US" dirty="0"/>
              <a:t>1) Directs one section to establish a suitable </a:t>
            </a:r>
            <a:r>
              <a:rPr lang="en-US" dirty="0" err="1"/>
              <a:t>overwatch</a:t>
            </a:r>
            <a:r>
              <a:rPr lang="en-US" dirty="0"/>
              <a:t> position to allow platoon to continue to develop the situation. </a:t>
            </a:r>
          </a:p>
          <a:p>
            <a:pPr lvl="3"/>
            <a:r>
              <a:rPr lang="en-US" dirty="0" smtClean="0"/>
              <a:t>(</a:t>
            </a:r>
            <a:r>
              <a:rPr lang="en-US" dirty="0"/>
              <a:t>2) Directs the other section to perform reconnaissance of the obstacle to determine composition of the obstacle and to locate a bypass. NOTE: Reconnaissance may be performed mounted or dismounted. </a:t>
            </a:r>
          </a:p>
          <a:p>
            <a:pPr lvl="2"/>
            <a:r>
              <a:rPr lang="en-US" dirty="0" smtClean="0"/>
              <a:t>c</a:t>
            </a:r>
            <a:r>
              <a:rPr lang="en-US" dirty="0"/>
              <a:t>. Sends obstacle report (FM or digital) to the commander describing type, width, length, effect, and location of the obstacle. </a:t>
            </a:r>
          </a:p>
          <a:p>
            <a:pPr lvl="2"/>
            <a:r>
              <a:rPr lang="en-US" dirty="0" smtClean="0"/>
              <a:t>d</a:t>
            </a:r>
            <a:r>
              <a:rPr lang="en-US" dirty="0"/>
              <a:t>. Sends updated SITREPs (FM or digital) to the commander as necessary.</a:t>
            </a:r>
          </a:p>
          <a:p>
            <a:pPr lvl="1"/>
            <a:endParaRPr lang="en-US" dirty="0"/>
          </a:p>
          <a:p>
            <a:pPr lvl="1"/>
            <a:r>
              <a:rPr lang="en-US" dirty="0"/>
              <a:t>If a bypass is possible, PL reports the location of the bypass to the commander (FM or digital) and recommends bypassing the obstacle. NOTE: Once ordered to bypass, the platoon executes steps to bypass the obstacle. OR </a:t>
            </a:r>
          </a:p>
          <a:p>
            <a:pPr lvl="1"/>
            <a:endParaRPr lang="en-US" dirty="0"/>
          </a:p>
          <a:p>
            <a:pPr lvl="1"/>
            <a:r>
              <a:rPr lang="en-US" dirty="0"/>
              <a:t>If a bypass is not possible, PL reports to the Commander and recommends, based on obstacle composition, a point of breach and either platoon-level reduction or a company-level breach. </a:t>
            </a:r>
          </a:p>
        </p:txBody>
      </p:sp>
      <p:sp>
        <p:nvSpPr>
          <p:cNvPr id="5" name="Slide Number Placeholder 4"/>
          <p:cNvSpPr>
            <a:spLocks noGrp="1"/>
          </p:cNvSpPr>
          <p:nvPr>
            <p:ph type="sldNum" sz="quarter" idx="12"/>
          </p:nvPr>
        </p:nvSpPr>
        <p:spPr/>
        <p:txBody>
          <a:bodyPr/>
          <a:lstStyle/>
          <a:p>
            <a:fld id="{1A05E389-BD0C-4476-81A1-636280216220}" type="slidenum">
              <a:rPr lang="en-US" smtClean="0"/>
              <a:t>25</a:t>
            </a:fld>
            <a:endParaRPr lang="en-US"/>
          </a:p>
        </p:txBody>
      </p:sp>
    </p:spTree>
    <p:extLst>
      <p:ext uri="{BB962C8B-B14F-4D97-AF65-F5344CB8AC3E}">
        <p14:creationId xmlns:p14="http://schemas.microsoft.com/office/powerpoint/2010/main" val="3856204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drills</a:t>
            </a:r>
            <a:endParaRPr lang="en-US" dirty="0"/>
          </a:p>
        </p:txBody>
      </p:sp>
      <p:sp>
        <p:nvSpPr>
          <p:cNvPr id="3" name="Content Placeholder 2"/>
          <p:cNvSpPr>
            <a:spLocks noGrp="1"/>
          </p:cNvSpPr>
          <p:nvPr>
            <p:ph idx="1"/>
          </p:nvPr>
        </p:nvSpPr>
        <p:spPr>
          <a:xfrm>
            <a:off x="0" y="1086472"/>
            <a:ext cx="4114800" cy="2441324"/>
          </a:xfrm>
        </p:spPr>
        <p:txBody>
          <a:bodyPr>
            <a:normAutofit fontScale="92500" lnSpcReduction="10000"/>
          </a:bodyPr>
          <a:lstStyle/>
          <a:p>
            <a:r>
              <a:rPr lang="en-US" dirty="0" smtClean="0"/>
              <a:t>Air</a:t>
            </a:r>
          </a:p>
          <a:p>
            <a:pPr lvl="1"/>
            <a:r>
              <a:rPr lang="en-US" dirty="0" smtClean="0"/>
              <a:t>Immediately report contact.</a:t>
            </a:r>
          </a:p>
          <a:p>
            <a:pPr lvl="1"/>
            <a:r>
              <a:rPr lang="en-US" dirty="0" smtClean="0"/>
              <a:t>Immediately increase dispersion between elements and seek top cover and concealment far away from all roads or trails.</a:t>
            </a:r>
          </a:p>
          <a:p>
            <a:pPr lvl="1"/>
            <a:r>
              <a:rPr lang="en-US" dirty="0" smtClean="0"/>
              <a:t>Coordinate with elements in the platoon as to what direction the contact is.</a:t>
            </a:r>
          </a:p>
          <a:p>
            <a:pPr lvl="1"/>
            <a:r>
              <a:rPr lang="en-US" dirty="0" smtClean="0"/>
              <a:t>Determine type (fixed wing/rotary wing/UAV/armed/unarmed) and if friendly, enemy, or civilian.</a:t>
            </a:r>
          </a:p>
          <a:p>
            <a:pPr lvl="1"/>
            <a:r>
              <a:rPr lang="en-US" dirty="0" smtClean="0"/>
              <a:t>Orient most Crew served weapons, javelins, rifles, and machine guns in platoon on the contact until allegiance is determined.  Appoint contingents within element to maintain local security.</a:t>
            </a:r>
          </a:p>
          <a:p>
            <a:pPr lvl="1"/>
            <a:r>
              <a:rPr lang="en-US" dirty="0" smtClean="0"/>
              <a:t>The PLT should engage the aircraft as a last resort only.  For slow-moving aircraft, the platoon will engage the aircraft head-on at 50 meters, and fast moving aircraft at 200 meters with all available weapon systems.</a:t>
            </a:r>
          </a:p>
          <a:p>
            <a:pPr lvl="1"/>
            <a:r>
              <a:rPr lang="en-US" dirty="0" smtClean="0"/>
              <a:t>If the aircraft returns fire, increase dispersion and continuously seek better cover and concealment.</a:t>
            </a:r>
          </a:p>
          <a:p>
            <a:pPr lvl="1"/>
            <a:endParaRPr lang="en-US" dirty="0"/>
          </a:p>
        </p:txBody>
      </p:sp>
      <p:cxnSp>
        <p:nvCxnSpPr>
          <p:cNvPr id="5" name="Straight Connector 4"/>
          <p:cNvCxnSpPr/>
          <p:nvPr/>
        </p:nvCxnSpPr>
        <p:spPr>
          <a:xfrm flipV="1">
            <a:off x="-4600" y="3518548"/>
            <a:ext cx="4094672" cy="9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10064" y="3621778"/>
            <a:ext cx="4094672" cy="2779022"/>
          </a:xfrm>
          <a:prstGeom prst="rect">
            <a:avLst/>
          </a:prstGeom>
        </p:spPr>
        <p:txBody>
          <a:bodyPr vert="horz" lIns="91440" tIns="45720" rIns="91440" bIns="45720" rtlCol="0">
            <a:normAutofit fontScale="92500" lnSpcReduction="20000"/>
          </a:bodyPr>
          <a:lstStyle>
            <a:lvl1pPr marL="102870" indent="-102870" algn="l" defTabSz="411480" rtl="0" eaLnBrk="1" latinLnBrk="0" hangingPunct="1">
              <a:lnSpc>
                <a:spcPct val="90000"/>
              </a:lnSpc>
              <a:spcBef>
                <a:spcPts val="450"/>
              </a:spcBef>
              <a:buFont typeface="Arial" panose="020B0604020202020204" pitchFamily="34" charset="0"/>
              <a:buChar char="•"/>
              <a:defRPr sz="1260" kern="1200">
                <a:solidFill>
                  <a:schemeClr val="tx1"/>
                </a:solidFill>
                <a:latin typeface="+mn-lt"/>
                <a:ea typeface="+mn-ea"/>
                <a:cs typeface="+mn-cs"/>
              </a:defRPr>
            </a:lvl1pPr>
            <a:lvl2pPr marL="308610" indent="-102870" algn="l" defTabSz="411480" rtl="0" eaLnBrk="1" latinLnBrk="0" hangingPunct="1">
              <a:lnSpc>
                <a:spcPct val="90000"/>
              </a:lnSpc>
              <a:spcBef>
                <a:spcPts val="225"/>
              </a:spcBef>
              <a:buFont typeface="Arial" panose="020B0604020202020204" pitchFamily="34" charset="0"/>
              <a:buChar char="•"/>
              <a:defRPr sz="1080" kern="1200">
                <a:solidFill>
                  <a:schemeClr val="tx1"/>
                </a:solidFill>
                <a:latin typeface="+mn-lt"/>
                <a:ea typeface="+mn-ea"/>
                <a:cs typeface="+mn-cs"/>
              </a:defRPr>
            </a:lvl2pPr>
            <a:lvl3pPr marL="514350" indent="-102870" algn="l" defTabSz="411480" rtl="0" eaLnBrk="1" latinLnBrk="0" hangingPunct="1">
              <a:lnSpc>
                <a:spcPct val="90000"/>
              </a:lnSpc>
              <a:spcBef>
                <a:spcPts val="225"/>
              </a:spcBef>
              <a:buFont typeface="Arial" panose="020B0604020202020204" pitchFamily="34" charset="0"/>
              <a:buChar char="•"/>
              <a:defRPr sz="900" kern="1200">
                <a:solidFill>
                  <a:schemeClr val="tx1"/>
                </a:solidFill>
                <a:latin typeface="+mn-lt"/>
                <a:ea typeface="+mn-ea"/>
                <a:cs typeface="+mn-cs"/>
              </a:defRPr>
            </a:lvl3pPr>
            <a:lvl4pPr marL="7200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4pPr>
            <a:lvl5pPr marL="92583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r>
              <a:rPr lang="en-US" dirty="0" smtClean="0"/>
              <a:t>Electronic</a:t>
            </a:r>
          </a:p>
          <a:p>
            <a:pPr lvl="1"/>
            <a:r>
              <a:rPr lang="en-US" dirty="0" smtClean="0"/>
              <a:t>Before all operations, there should be a compromised communications plan, consisting of a PROWORD which initiates elements of the platoon jumping to a predesignated ALTERNATE frequency.  </a:t>
            </a:r>
          </a:p>
          <a:p>
            <a:pPr lvl="1"/>
            <a:r>
              <a:rPr lang="en-US" dirty="0" smtClean="0"/>
              <a:t>If jamming is suspected and obvious, and you cannot break squelch, a common SOP is for all elements in PLT to jump to TRP net to coordinate jumping to alternate frequency.  </a:t>
            </a:r>
          </a:p>
          <a:p>
            <a:pPr lvl="2"/>
            <a:r>
              <a:rPr lang="en-US" dirty="0" smtClean="0"/>
              <a:t>All elements should monitor the TRP net every time the minutes on a clock ends in “30” or “00”, if jamming is suspected and no radio communications have occurred on compromised frequency.</a:t>
            </a:r>
          </a:p>
          <a:p>
            <a:pPr lvl="1"/>
            <a:r>
              <a:rPr lang="en-US" b="1" dirty="0" smtClean="0"/>
              <a:t>DO NOT SAY ANY FREQUENCY NUMBERS OR ANYTHING ALLUDING TO FREQUENCY NUMBERS ON THE COMPROMISED NET BESIDES THE PROWORD TRIGGERING THE JUMP!!!!</a:t>
            </a:r>
          </a:p>
          <a:p>
            <a:pPr lvl="2"/>
            <a:r>
              <a:rPr lang="en-US" dirty="0" smtClean="0"/>
              <a:t>If suspected that </a:t>
            </a:r>
            <a:r>
              <a:rPr lang="en-US" dirty="0" err="1" smtClean="0"/>
              <a:t>comms</a:t>
            </a:r>
            <a:r>
              <a:rPr lang="en-US" dirty="0" smtClean="0"/>
              <a:t> have been compromised, unit leader will attempt to break squelch repeating </a:t>
            </a:r>
            <a:r>
              <a:rPr lang="en-US" dirty="0" err="1" smtClean="0"/>
              <a:t>proword</a:t>
            </a:r>
            <a:r>
              <a:rPr lang="en-US" dirty="0" smtClean="0"/>
              <a:t>.</a:t>
            </a:r>
          </a:p>
          <a:p>
            <a:pPr lvl="2"/>
            <a:r>
              <a:rPr lang="en-US" dirty="0" smtClean="0"/>
              <a:t>Unit leader will monitor both compromised frequency and alternate frequency.</a:t>
            </a:r>
          </a:p>
          <a:p>
            <a:pPr lvl="2"/>
            <a:r>
              <a:rPr lang="en-US" dirty="0" smtClean="0"/>
              <a:t>Subordinates will radio check in sequence on alternate frequency that they have jumped, until 100% accounted for.</a:t>
            </a:r>
          </a:p>
          <a:p>
            <a:pPr lvl="2"/>
            <a:r>
              <a:rPr lang="en-US" dirty="0" smtClean="0"/>
              <a:t>Unit leader will report contact to higher</a:t>
            </a:r>
          </a:p>
          <a:p>
            <a:pPr lvl="2"/>
            <a:r>
              <a:rPr lang="en-US" dirty="0" smtClean="0"/>
              <a:t>Example:</a:t>
            </a:r>
          </a:p>
          <a:p>
            <a:pPr marL="617220" lvl="3" indent="0">
              <a:buNone/>
            </a:pPr>
            <a:r>
              <a:rPr lang="en-US" dirty="0" smtClean="0"/>
              <a:t>On the command of ‘Ricky Bobby”, all radios will switch to the alternate frequency of SC PT 48.500.  The PL will monitor both nets, and ensure all elements with a radio has jumped to the alternate frequency via radio checks in sequence.</a:t>
            </a:r>
          </a:p>
          <a:p>
            <a:pPr lvl="1"/>
            <a:endParaRPr lang="en-US" dirty="0" smtClean="0"/>
          </a:p>
        </p:txBody>
      </p:sp>
      <p:sp>
        <p:nvSpPr>
          <p:cNvPr id="7" name="Slide Number Placeholder 6"/>
          <p:cNvSpPr>
            <a:spLocks noGrp="1"/>
          </p:cNvSpPr>
          <p:nvPr>
            <p:ph type="sldNum" sz="quarter" idx="12"/>
          </p:nvPr>
        </p:nvSpPr>
        <p:spPr/>
        <p:txBody>
          <a:bodyPr/>
          <a:lstStyle/>
          <a:p>
            <a:fld id="{1A05E389-BD0C-4476-81A1-636280216220}" type="slidenum">
              <a:rPr lang="en-US" smtClean="0"/>
              <a:t>26</a:t>
            </a:fld>
            <a:endParaRPr lang="en-US"/>
          </a:p>
        </p:txBody>
      </p:sp>
    </p:spTree>
    <p:extLst>
      <p:ext uri="{BB962C8B-B14F-4D97-AF65-F5344CB8AC3E}">
        <p14:creationId xmlns:p14="http://schemas.microsoft.com/office/powerpoint/2010/main" val="37677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 Priorities of work</a:t>
            </a:r>
            <a:endParaRPr lang="en-US" dirty="0"/>
          </a:p>
        </p:txBody>
      </p:sp>
      <p:sp>
        <p:nvSpPr>
          <p:cNvPr id="3" name="Content Placeholder 2"/>
          <p:cNvSpPr>
            <a:spLocks noGrp="1"/>
          </p:cNvSpPr>
          <p:nvPr>
            <p:ph idx="1"/>
          </p:nvPr>
        </p:nvSpPr>
        <p:spPr>
          <a:xfrm>
            <a:off x="170288" y="1109583"/>
            <a:ext cx="3744897" cy="5010014"/>
          </a:xfrm>
        </p:spPr>
        <p:txBody>
          <a:bodyPr>
            <a:normAutofit/>
          </a:bodyPr>
          <a:lstStyle/>
          <a:p>
            <a:r>
              <a:rPr lang="en-US" dirty="0"/>
              <a:t>Following occupation of the AA, the platoon prepares for future operations by conducting TLP and priorities of work according to the </a:t>
            </a:r>
            <a:r>
              <a:rPr lang="en-US" dirty="0" smtClean="0"/>
              <a:t>Troop </a:t>
            </a:r>
            <a:r>
              <a:rPr lang="en-US" dirty="0"/>
              <a:t>OPORD. These preparations include the following:</a:t>
            </a:r>
          </a:p>
          <a:p>
            <a:pPr lvl="1"/>
            <a:r>
              <a:rPr lang="en-US" dirty="0"/>
              <a:t>Establish and maintain security (at the appropriate readiness level).</a:t>
            </a:r>
          </a:p>
          <a:p>
            <a:pPr lvl="1"/>
            <a:r>
              <a:rPr lang="en-US" dirty="0"/>
              <a:t>Develop a defensive fire plan.  All gunners will </a:t>
            </a:r>
            <a:r>
              <a:rPr lang="en-US" dirty="0" smtClean="0"/>
              <a:t>create </a:t>
            </a:r>
            <a:r>
              <a:rPr lang="en-US" dirty="0"/>
              <a:t>a range card and submit it to the VC </a:t>
            </a:r>
            <a:r>
              <a:rPr lang="en-US" dirty="0" smtClean="0"/>
              <a:t>for proofing, NLT </a:t>
            </a:r>
            <a:r>
              <a:rPr lang="en-US" dirty="0"/>
              <a:t>20 minutes after occupation of AA.  PSG will create sector sketch of the defensive plan </a:t>
            </a:r>
            <a:r>
              <a:rPr lang="en-US" dirty="0" smtClean="0"/>
              <a:t>based off </a:t>
            </a:r>
            <a:r>
              <a:rPr lang="en-US" dirty="0"/>
              <a:t>of range cards </a:t>
            </a:r>
            <a:r>
              <a:rPr lang="en-US" dirty="0" smtClean="0"/>
              <a:t>and </a:t>
            </a:r>
            <a:r>
              <a:rPr lang="en-US" dirty="0"/>
              <a:t>submit to </a:t>
            </a:r>
            <a:r>
              <a:rPr lang="en-US" dirty="0" smtClean="0"/>
              <a:t>higher NLT 1 hour after occupation of AA.</a:t>
            </a:r>
            <a:endParaRPr lang="en-US" dirty="0"/>
          </a:p>
          <a:p>
            <a:pPr lvl="1"/>
            <a:r>
              <a:rPr lang="en-US" dirty="0"/>
              <a:t>Conduct dismounted security patrols to clear dead space and restrictive terrain.</a:t>
            </a:r>
          </a:p>
          <a:p>
            <a:pPr lvl="1"/>
            <a:r>
              <a:rPr lang="en-US" dirty="0"/>
              <a:t>Account for all assigned personnel, to include attachments and sensitive items.</a:t>
            </a:r>
          </a:p>
          <a:p>
            <a:pPr lvl="1"/>
            <a:r>
              <a:rPr lang="en-US" dirty="0"/>
              <a:t>Reapply personal and vehicular camouflage.</a:t>
            </a:r>
          </a:p>
          <a:p>
            <a:pPr lvl="1"/>
            <a:r>
              <a:rPr lang="en-US" dirty="0"/>
              <a:t>Perform maintenance on </a:t>
            </a:r>
            <a:r>
              <a:rPr lang="en-US" dirty="0" smtClean="0"/>
              <a:t>vehicles, weapons, </a:t>
            </a:r>
            <a:r>
              <a:rPr lang="en-US" dirty="0"/>
              <a:t>and communications equipment.</a:t>
            </a:r>
          </a:p>
          <a:p>
            <a:pPr lvl="1"/>
            <a:r>
              <a:rPr lang="en-US" dirty="0"/>
              <a:t>Verify weapons system status, conduct boresight adjustment, prepare-to-fire checks, test-firing, and other necessary preparations.</a:t>
            </a:r>
          </a:p>
          <a:p>
            <a:pPr lvl="1"/>
            <a:r>
              <a:rPr lang="en-US" dirty="0"/>
              <a:t>Conduct resupply, refueling and rearming operations.</a:t>
            </a:r>
          </a:p>
          <a:p>
            <a:pPr lvl="1"/>
            <a:r>
              <a:rPr lang="en-US" dirty="0"/>
              <a:t>Conduct personal care and hygiene activities.</a:t>
            </a:r>
          </a:p>
          <a:p>
            <a:pPr lvl="1"/>
            <a:r>
              <a:rPr lang="en-US" dirty="0"/>
              <a:t>Adjust task organization as necessary.</a:t>
            </a:r>
          </a:p>
          <a:p>
            <a:pPr lvl="1"/>
            <a:r>
              <a:rPr lang="en-US" dirty="0"/>
              <a:t>Reestablish vehicle load plans as needed.</a:t>
            </a:r>
          </a:p>
          <a:p>
            <a:pPr lvl="1"/>
            <a:r>
              <a:rPr lang="en-US" dirty="0"/>
              <a:t>Conduct troop leading procedures.</a:t>
            </a:r>
          </a:p>
          <a:p>
            <a:pPr lvl="1"/>
            <a:r>
              <a:rPr lang="en-US" dirty="0"/>
              <a:t>Conduct </a:t>
            </a:r>
            <a:r>
              <a:rPr lang="en-US" dirty="0" err="1"/>
              <a:t>precombat</a:t>
            </a:r>
            <a:r>
              <a:rPr lang="en-US" dirty="0"/>
              <a:t> checks and a </a:t>
            </a:r>
            <a:r>
              <a:rPr lang="en-US" dirty="0" err="1"/>
              <a:t>precombat</a:t>
            </a:r>
            <a:r>
              <a:rPr lang="en-US" dirty="0"/>
              <a:t> inspection based on time available.</a:t>
            </a:r>
          </a:p>
          <a:p>
            <a:pPr lvl="1"/>
            <a:r>
              <a:rPr lang="en-US" dirty="0"/>
              <a:t>Conduct rehearsals and other training for upcoming operations.</a:t>
            </a:r>
          </a:p>
          <a:p>
            <a:endParaRPr lang="en-US" dirty="0"/>
          </a:p>
        </p:txBody>
      </p:sp>
      <p:sp>
        <p:nvSpPr>
          <p:cNvPr id="5" name="Slide Number Placeholder 4"/>
          <p:cNvSpPr>
            <a:spLocks noGrp="1"/>
          </p:cNvSpPr>
          <p:nvPr>
            <p:ph type="sldNum" sz="quarter" idx="12"/>
          </p:nvPr>
        </p:nvSpPr>
        <p:spPr/>
        <p:txBody>
          <a:bodyPr/>
          <a:lstStyle/>
          <a:p>
            <a:fld id="{1A05E389-BD0C-4476-81A1-636280216220}" type="slidenum">
              <a:rPr lang="en-US" smtClean="0"/>
              <a:t>27</a:t>
            </a:fld>
            <a:endParaRPr lang="en-US"/>
          </a:p>
        </p:txBody>
      </p:sp>
    </p:spTree>
    <p:extLst>
      <p:ext uri="{BB962C8B-B14F-4D97-AF65-F5344CB8AC3E}">
        <p14:creationId xmlns:p14="http://schemas.microsoft.com/office/powerpoint/2010/main" val="2702106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86" y="878306"/>
            <a:ext cx="3744898" cy="384754"/>
          </a:xfrm>
        </p:spPr>
        <p:txBody>
          <a:bodyPr>
            <a:normAutofit fontScale="90000"/>
          </a:bodyPr>
          <a:lstStyle/>
          <a:p>
            <a:r>
              <a:rPr lang="en-US" dirty="0" smtClean="0"/>
              <a:t>Five point contingency plan</a:t>
            </a:r>
            <a:br>
              <a:rPr lang="en-US" dirty="0" smtClean="0"/>
            </a:br>
            <a:r>
              <a:rPr lang="en-US" dirty="0" smtClean="0"/>
              <a:t>GOTWA</a:t>
            </a:r>
            <a:endParaRPr lang="en-US" dirty="0"/>
          </a:p>
        </p:txBody>
      </p:sp>
      <p:sp>
        <p:nvSpPr>
          <p:cNvPr id="3" name="Content Placeholder 2"/>
          <p:cNvSpPr>
            <a:spLocks noGrp="1"/>
          </p:cNvSpPr>
          <p:nvPr>
            <p:ph idx="1"/>
          </p:nvPr>
        </p:nvSpPr>
        <p:spPr>
          <a:xfrm>
            <a:off x="-41835" y="1292463"/>
            <a:ext cx="4156635" cy="5108337"/>
          </a:xfrm>
        </p:spPr>
        <p:txBody>
          <a:bodyPr>
            <a:normAutofit fontScale="92500" lnSpcReduction="10000"/>
          </a:bodyPr>
          <a:lstStyle/>
          <a:p>
            <a:r>
              <a:rPr lang="en-US" dirty="0" smtClean="0"/>
              <a:t>GOTWAs will be issued every time elements separate from one another.  It ensures that leaders and subordinates understand what is supposed to happen while they are separated.</a:t>
            </a:r>
          </a:p>
          <a:p>
            <a:r>
              <a:rPr lang="en-US" dirty="0" smtClean="0"/>
              <a:t>The elements of a GOTWA are:</a:t>
            </a:r>
          </a:p>
          <a:p>
            <a:pPr marL="0" indent="0">
              <a:buNone/>
            </a:pPr>
            <a:endParaRPr lang="en-US" dirty="0" smtClean="0"/>
          </a:p>
          <a:p>
            <a:pPr lvl="1"/>
            <a:r>
              <a:rPr lang="en-US" b="1" dirty="0" smtClean="0"/>
              <a:t>G: 	Going – Where is the leader going?</a:t>
            </a:r>
          </a:p>
          <a:p>
            <a:pPr marL="822960" lvl="4" indent="0">
              <a:buNone/>
            </a:pPr>
            <a:r>
              <a:rPr lang="en-US" i="1" dirty="0" smtClean="0"/>
              <a:t>“I am traveling in this North/South Draw using CPs 1, 2, and 3 to maneuver to NAI 1.”</a:t>
            </a:r>
          </a:p>
          <a:p>
            <a:pPr lvl="1"/>
            <a:endParaRPr lang="en-US" b="1" dirty="0" smtClean="0"/>
          </a:p>
          <a:p>
            <a:pPr lvl="1"/>
            <a:r>
              <a:rPr lang="en-US" b="1" dirty="0" smtClean="0"/>
              <a:t>O:	Others – Are others going with the leader and who?</a:t>
            </a:r>
          </a:p>
          <a:p>
            <a:pPr marL="822960" lvl="4" indent="0">
              <a:buNone/>
            </a:pPr>
            <a:r>
              <a:rPr lang="en-US" dirty="0" smtClean="0"/>
              <a:t>“</a:t>
            </a:r>
            <a:r>
              <a:rPr lang="en-US" i="1" dirty="0" smtClean="0"/>
              <a:t>I am taking all of Alpha team consisting of Maynard (MG), Barber (Grenadier), </a:t>
            </a:r>
            <a:r>
              <a:rPr lang="en-US" i="1" dirty="0" err="1" smtClean="0"/>
              <a:t>Sickelbaugh</a:t>
            </a:r>
            <a:r>
              <a:rPr lang="en-US" i="1" dirty="0" smtClean="0"/>
              <a:t> (Rifleman), and </a:t>
            </a:r>
            <a:r>
              <a:rPr lang="en-US" i="1" dirty="0" err="1" smtClean="0"/>
              <a:t>Bruder</a:t>
            </a:r>
            <a:r>
              <a:rPr lang="en-US" i="1" dirty="0" smtClean="0"/>
              <a:t> (RTO).  We are taking a PAS-13, </a:t>
            </a:r>
            <a:r>
              <a:rPr lang="en-US" i="1" dirty="0" err="1" smtClean="0"/>
              <a:t>Binos</a:t>
            </a:r>
            <a:r>
              <a:rPr lang="en-US" i="1" dirty="0" smtClean="0"/>
              <a:t>, </a:t>
            </a:r>
            <a:r>
              <a:rPr lang="en-US" i="1" dirty="0" err="1" smtClean="0"/>
              <a:t>Vecter</a:t>
            </a:r>
            <a:r>
              <a:rPr lang="en-US" i="1" dirty="0" smtClean="0"/>
              <a:t>, </a:t>
            </a:r>
            <a:r>
              <a:rPr lang="en-US" i="1" dirty="0" smtClean="0"/>
              <a:t>PRC-150, and </a:t>
            </a:r>
            <a:r>
              <a:rPr lang="en-US" i="1" dirty="0" smtClean="0"/>
              <a:t>a DAGR.”</a:t>
            </a:r>
            <a:endParaRPr lang="en-US" dirty="0" smtClean="0"/>
          </a:p>
          <a:p>
            <a:pPr lvl="1"/>
            <a:endParaRPr lang="en-US" dirty="0" smtClean="0"/>
          </a:p>
          <a:p>
            <a:pPr lvl="1"/>
            <a:r>
              <a:rPr lang="en-US" b="1" dirty="0" smtClean="0"/>
              <a:t>T:		Time – How long will the element be gone?</a:t>
            </a:r>
          </a:p>
          <a:p>
            <a:pPr marL="822960" lvl="4" indent="0">
              <a:buNone/>
            </a:pPr>
            <a:r>
              <a:rPr lang="en-US" i="1" dirty="0" smtClean="0"/>
              <a:t>“I am </a:t>
            </a:r>
            <a:r>
              <a:rPr lang="en-US" i="1" dirty="0" err="1" smtClean="0"/>
              <a:t>SP’ing</a:t>
            </a:r>
            <a:r>
              <a:rPr lang="en-US" i="1" dirty="0" smtClean="0"/>
              <a:t> at 2000Z.  It will take me 40 minutes to move to the NAI (2040Z), I plan on conducting reconnaissance on the NAI for 1 hour (2140Z), and it will take me 40 minutes to return (2220Z), for a total of 2 hours and 20 minutes.”</a:t>
            </a:r>
          </a:p>
          <a:p>
            <a:pPr lvl="1"/>
            <a:endParaRPr lang="en-US" dirty="0" smtClean="0"/>
          </a:p>
          <a:p>
            <a:pPr lvl="1"/>
            <a:r>
              <a:rPr lang="en-US" b="1" dirty="0" smtClean="0"/>
              <a:t>W:	What procedures are taken if the leader fails to return?</a:t>
            </a:r>
          </a:p>
          <a:p>
            <a:pPr marL="822960" lvl="4" indent="0">
              <a:buNone/>
            </a:pPr>
            <a:r>
              <a:rPr lang="en-US" i="1" dirty="0" smtClean="0"/>
              <a:t>“I should be providing you SITREPS at every checkpoint up to the NAI, and any information gathered on the NAI related to PIR.  If you receive no radio communications with me by 2100Z, we will initiate the PACE plan of employing HF via the PRC-150.  If I do not return within 2 hours and 20 minutes (2220Z), we will conduct link-up at Rally Point Bravo.  If my team has not provided SITREPS and is not at Rally Point Bravo, seek guidance from TRP CO.  Assume I’ve been captured/KIA/WIA, and assume </a:t>
            </a:r>
            <a:r>
              <a:rPr lang="en-US" i="1" dirty="0" err="1" smtClean="0"/>
              <a:t>comms</a:t>
            </a:r>
            <a:r>
              <a:rPr lang="en-US" i="1" dirty="0" smtClean="0"/>
              <a:t> have been compromised.”</a:t>
            </a:r>
          </a:p>
          <a:p>
            <a:pPr lvl="1"/>
            <a:endParaRPr lang="en-US" dirty="0" smtClean="0"/>
          </a:p>
          <a:p>
            <a:pPr lvl="1"/>
            <a:r>
              <a:rPr lang="en-US" b="1" dirty="0" smtClean="0"/>
              <a:t>A	:	Actions – What actions does the departing element and 		main body plan to execute on enemy contact?</a:t>
            </a:r>
          </a:p>
          <a:p>
            <a:pPr marL="822960" lvl="4" indent="0">
              <a:buNone/>
            </a:pPr>
            <a:r>
              <a:rPr lang="en-US" i="1" dirty="0" smtClean="0"/>
              <a:t>“Should I come into contact outside of engagement criteria before PL Charlie, I will break contact to the west to avoid leading the enemy to the main body.  BPT support my maneuver if I take casualties.</a:t>
            </a:r>
          </a:p>
          <a:p>
            <a:pPr marL="822960" lvl="4" indent="0">
              <a:buNone/>
            </a:pPr>
            <a:endParaRPr lang="en-US" i="1" dirty="0"/>
          </a:p>
          <a:p>
            <a:pPr marL="822960" lvl="4" indent="0">
              <a:buNone/>
            </a:pPr>
            <a:r>
              <a:rPr lang="en-US" i="1" dirty="0" smtClean="0"/>
              <a:t>Should I come into contact within engagement criteria before PL Charlie, I will eliminate the threat and continue movement to the NAI.  BPT support my maneuver if I take casualties.</a:t>
            </a:r>
          </a:p>
          <a:p>
            <a:pPr marL="822960" lvl="4" indent="0">
              <a:buNone/>
            </a:pPr>
            <a:endParaRPr lang="en-US" i="1" dirty="0"/>
          </a:p>
          <a:p>
            <a:pPr marL="822960" lvl="4" indent="0">
              <a:buNone/>
            </a:pPr>
            <a:r>
              <a:rPr lang="en-US" i="1" dirty="0" smtClean="0"/>
              <a:t>If I take contact at the NAI, BPT support me with mounted elements using crew served weapons.  I will move to the SW quadrant of the NAI, plan the DFCM accordingly.</a:t>
            </a:r>
          </a:p>
          <a:p>
            <a:pPr lvl="1"/>
            <a:endParaRPr lang="en-US" dirty="0"/>
          </a:p>
        </p:txBody>
      </p:sp>
      <p:sp>
        <p:nvSpPr>
          <p:cNvPr id="5" name="Slide Number Placeholder 4"/>
          <p:cNvSpPr>
            <a:spLocks noGrp="1"/>
          </p:cNvSpPr>
          <p:nvPr>
            <p:ph type="sldNum" sz="quarter" idx="12"/>
          </p:nvPr>
        </p:nvSpPr>
        <p:spPr/>
        <p:txBody>
          <a:bodyPr/>
          <a:lstStyle/>
          <a:p>
            <a:fld id="{1A05E389-BD0C-4476-81A1-636280216220}" type="slidenum">
              <a:rPr lang="en-US" smtClean="0"/>
              <a:t>28</a:t>
            </a:fld>
            <a:endParaRPr lang="en-US"/>
          </a:p>
        </p:txBody>
      </p:sp>
    </p:spTree>
    <p:extLst>
      <p:ext uri="{BB962C8B-B14F-4D97-AF65-F5344CB8AC3E}">
        <p14:creationId xmlns:p14="http://schemas.microsoft.com/office/powerpoint/2010/main" val="2066320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86" y="878306"/>
            <a:ext cx="3744898" cy="384754"/>
          </a:xfrm>
        </p:spPr>
        <p:txBody>
          <a:bodyPr>
            <a:normAutofit fontScale="90000"/>
          </a:bodyPr>
          <a:lstStyle/>
          <a:p>
            <a:r>
              <a:rPr lang="en-US" dirty="0" smtClean="0"/>
              <a:t>Commander’s Reconnaissance Guidance</a:t>
            </a:r>
            <a:endParaRPr lang="en-US" dirty="0"/>
          </a:p>
        </p:txBody>
      </p:sp>
      <p:sp>
        <p:nvSpPr>
          <p:cNvPr id="3" name="Content Placeholder 2"/>
          <p:cNvSpPr>
            <a:spLocks noGrp="1"/>
          </p:cNvSpPr>
          <p:nvPr>
            <p:ph idx="1"/>
          </p:nvPr>
        </p:nvSpPr>
        <p:spPr/>
        <p:txBody>
          <a:bodyPr>
            <a:noAutofit/>
          </a:bodyPr>
          <a:lstStyle/>
          <a:p>
            <a:r>
              <a:rPr lang="en-US" sz="700" dirty="0" smtClean="0"/>
              <a:t>Commanders </a:t>
            </a:r>
            <a:r>
              <a:rPr lang="en-US" sz="700" dirty="0"/>
              <a:t>provide clear reconnaissance guidance that offers both freedom of action to develop the situation as well as adequate direction to ensure that their organic Cavalry organization can accomplish stated reconnaissance objectives within the required timeline.  The commander’s reconnaissance and security planning guidance provides a clear understanding of the Cavalry organization’s task, purpose, and objective.  Reconnaissance and security guidance explains focus, level of detail required, levels of covertness, and guidelines for engagement, disengagement, and displacement of the organization.  </a:t>
            </a:r>
          </a:p>
          <a:p>
            <a:r>
              <a:rPr lang="en-US" sz="700" dirty="0"/>
              <a:t>The commander’s reconnaissance guidance (CRG) enables disciplined initiative and enables the Scout Platoon and subordinate elements to act.  The Scout Platoon Leader must take the CRG issued at the Troop OPORD and break down that guidance to their individual sections and squads. </a:t>
            </a:r>
          </a:p>
          <a:p>
            <a:r>
              <a:rPr lang="en-US" sz="700" dirty="0" smtClean="0"/>
              <a:t>Focus </a:t>
            </a:r>
            <a:r>
              <a:rPr lang="en-US" sz="700" dirty="0"/>
              <a:t>defines the Scout Platoon’s area of emphasis and can consist of one of four categories (threat, infrastructure, terrain and weather effects, and society).  Providing focus enables the Scout Platoon to develop their scheme of maneuver and operate within the higher commander’s information needs.  An example of focus would be in an ABCT Cavalry Squadron conducting a zone reconnaissance, the lead Platoon is threat focused in order to provide freedom of maneuver for the trail Platoon that is terrain focused.  </a:t>
            </a:r>
          </a:p>
          <a:p>
            <a:r>
              <a:rPr lang="en-US" sz="700" dirty="0"/>
              <a:t>The reconnaissance focus must be further refined by the Commander in to Reconnaissance Objectives.  A Reconnaissance Objective is a terrain feature, geographic area, or an enemy force about which the commander wants to obtain additional information.  The Reconnaissance Objective must directly support the end state defined in the Commander’s Intent.   </a:t>
            </a:r>
          </a:p>
          <a:p>
            <a:r>
              <a:rPr lang="en-US" sz="700" dirty="0"/>
              <a:t>Tempo of Reconnaissance refers to the level of detail and the level of covertness required by the Scout Platoon to best accomplish their mission.  Tempo is described by four terms; rapid, deliberate, stealthy, and forceful.  Rapid and Deliberate are levels of detail and are mutually exclusive, meaning a Scout Platoon cannot be rapid and deliberate at the same time.  Stealthy and forceful are mutually exclusive levels of covertness, meaning a Scout Platoon cannot be stealthy and forceful at the same time.  NOTE:  The Tempo of a Reconnaissance operation can change by phase.  The Tempo issued in the OPORD covers the breadth of the mission and not necessarily every part of the operation.  When the Scout Platoon leader issues his Reconnaissance guidance, the tempo is always issued as two words.  There the four distinct terms associated with reconnaissance tempo comprise four possible combinations.  </a:t>
            </a:r>
          </a:p>
          <a:p>
            <a:r>
              <a:rPr lang="en-US" sz="700" dirty="0"/>
              <a:t>Rapid tempo indicates that the level of detail for the reconnaissance operation is limited to a certain number of prescribed tasks or PIR.  Rapid tempo has nothing to do with the speed with which the operation is conducted.  An example of this would be a rapid route reconnaissance in which the commander is only concerned with the ability of a bridge to support follow-on forces.  Given this guidance, the Scout Platoon would conduct an overall rapid reconnaissance of the route; however, they would transition to deliberate at the NAI associated with the bridge and answer all necessary questions from the Commander.</a:t>
            </a:r>
          </a:p>
          <a:p>
            <a:r>
              <a:rPr lang="en-US" sz="700" dirty="0"/>
              <a:t>Deliberate tempo implies that all tasks of the mission must be accomplished to ensure overall mission success.  An example of this would be when an organization is new to its area of operations and possesses limited information about a main route that is wishes to utilize as a main supply route for future operations.  Given this scenario, the Scout Platoon would be ordered to conduct a deliberate route reconnaissance of the MSR, following all of the critical tasks associated with a route reconnaissance and creating a route reconnaissance overlay for the commander</a:t>
            </a:r>
            <a:r>
              <a:rPr lang="en-US" sz="700" dirty="0" smtClean="0"/>
              <a:t>.</a:t>
            </a:r>
            <a:endParaRPr lang="en-US" sz="700" dirty="0"/>
          </a:p>
        </p:txBody>
      </p:sp>
      <p:sp>
        <p:nvSpPr>
          <p:cNvPr id="5" name="Slide Number Placeholder 4"/>
          <p:cNvSpPr>
            <a:spLocks noGrp="1"/>
          </p:cNvSpPr>
          <p:nvPr>
            <p:ph type="sldNum" sz="quarter" idx="12"/>
          </p:nvPr>
        </p:nvSpPr>
        <p:spPr/>
        <p:txBody>
          <a:bodyPr/>
          <a:lstStyle/>
          <a:p>
            <a:fld id="{1A05E389-BD0C-4476-81A1-636280216220}" type="slidenum">
              <a:rPr lang="en-US" smtClean="0"/>
              <a:t>2</a:t>
            </a:fld>
            <a:endParaRPr lang="en-US"/>
          </a:p>
        </p:txBody>
      </p:sp>
    </p:spTree>
    <p:extLst>
      <p:ext uri="{BB962C8B-B14F-4D97-AF65-F5344CB8AC3E}">
        <p14:creationId xmlns:p14="http://schemas.microsoft.com/office/powerpoint/2010/main" val="2610830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Rally Points</a:t>
            </a:r>
            <a:endParaRPr lang="en-US" dirty="0"/>
          </a:p>
        </p:txBody>
      </p:sp>
      <p:sp>
        <p:nvSpPr>
          <p:cNvPr id="3" name="Content Placeholder 2"/>
          <p:cNvSpPr>
            <a:spLocks noGrp="1"/>
          </p:cNvSpPr>
          <p:nvPr>
            <p:ph idx="1"/>
          </p:nvPr>
        </p:nvSpPr>
        <p:spPr>
          <a:xfrm>
            <a:off x="0" y="1086528"/>
            <a:ext cx="4114800" cy="5746200"/>
          </a:xfrm>
        </p:spPr>
        <p:txBody>
          <a:bodyPr>
            <a:noAutofit/>
          </a:bodyPr>
          <a:lstStyle/>
          <a:p>
            <a:r>
              <a:rPr lang="en-US" sz="700" dirty="0"/>
              <a:t>An objective rally point (ORP) is where the patrol halts to prepare for actions on its objective. </a:t>
            </a:r>
            <a:r>
              <a:rPr lang="en-US" sz="700" dirty="0" smtClean="0"/>
              <a:t>The ORP can be used in either a mounted (commonly referred to as a </a:t>
            </a:r>
            <a:r>
              <a:rPr lang="en-US" sz="700" dirty="0" smtClean="0"/>
              <a:t>VDO (vehicle drop off)) </a:t>
            </a:r>
            <a:r>
              <a:rPr lang="en-US" sz="700" dirty="0" smtClean="0"/>
              <a:t>or dismounted fashion. It is </a:t>
            </a:r>
            <a:r>
              <a:rPr lang="en-US" sz="700" dirty="0"/>
              <a:t>located near the objective, and is out of sight and sound range so that the patrol’s activities at the ORP are not detected by the enemy. This is normally at least one terrain feature from the objective, out of small arms range of enemy forces, and far enough from the objective that it cannot be overrun if the patrol is forced off the objective. </a:t>
            </a:r>
            <a:r>
              <a:rPr lang="en-US" sz="700" dirty="0" smtClean="0"/>
              <a:t> </a:t>
            </a:r>
          </a:p>
          <a:p>
            <a:r>
              <a:rPr lang="en-US" sz="700" dirty="0" smtClean="0"/>
              <a:t>Generally for a platoon ORP it </a:t>
            </a:r>
            <a:r>
              <a:rPr lang="en-US" sz="700" dirty="0"/>
              <a:t>is the PSG who is in charge and left at the ORP with a small contingent of security, while the rest of the platoon conducts </a:t>
            </a:r>
            <a:r>
              <a:rPr lang="en-US" sz="700" dirty="0" smtClean="0"/>
              <a:t>reconnaissance or priorities of work.  For section level ORPs, generally it is the JUNIOR SL that is in charge of the ORP and it’s security while the SENIOR SL goes forth to conduct reconnaissance.  At the end of the day, whatever the decisive point of the operation is (dismount reconnaissance VS maneuvering of vehicles/C2) will dictate who is left at the ORP.  The </a:t>
            </a:r>
            <a:r>
              <a:rPr lang="en-US" sz="700" dirty="0"/>
              <a:t>ORP is tentative until pinpointed, and is used as a base for conducting the following actions:</a:t>
            </a:r>
          </a:p>
          <a:p>
            <a:pPr lvl="1"/>
            <a:r>
              <a:rPr lang="en-US" sz="600" dirty="0"/>
              <a:t>Make final preparations before continuing operations, such as applying or replenishing camouflage, preparing equipment and OP bags, caching rucksacks for quick recovery, verbal rehearsals for actions on the objective prior to performing reconnaissance, inspecting weapons, and preparing enemy prisoner of war (EPW) bindings, first aid kits, and litters.</a:t>
            </a:r>
          </a:p>
          <a:p>
            <a:pPr lvl="1"/>
            <a:r>
              <a:rPr lang="en-US" sz="600" dirty="0"/>
              <a:t>Issue GOTWA prior to R&amp;S teams deploying to </a:t>
            </a:r>
            <a:r>
              <a:rPr lang="en-US" sz="600" dirty="0" smtClean="0"/>
              <a:t>objective.</a:t>
            </a:r>
            <a:endParaRPr lang="en-US" sz="600" dirty="0"/>
          </a:p>
          <a:p>
            <a:pPr lvl="1"/>
            <a:r>
              <a:rPr lang="en-US" sz="600" dirty="0"/>
              <a:t>Issue FRAGORDs that effect </a:t>
            </a:r>
            <a:r>
              <a:rPr lang="en-US" sz="600" dirty="0" err="1"/>
              <a:t>SoM</a:t>
            </a:r>
            <a:r>
              <a:rPr lang="en-US" sz="600" dirty="0"/>
              <a:t> </a:t>
            </a:r>
            <a:r>
              <a:rPr lang="en-US" sz="600" dirty="0" smtClean="0"/>
              <a:t>up to and on </a:t>
            </a:r>
            <a:r>
              <a:rPr lang="en-US" sz="600" dirty="0"/>
              <a:t>the objective.</a:t>
            </a:r>
          </a:p>
          <a:p>
            <a:pPr lvl="1"/>
            <a:r>
              <a:rPr lang="en-US" sz="600" dirty="0"/>
              <a:t>Reconnoiter the objective.</a:t>
            </a:r>
          </a:p>
          <a:p>
            <a:pPr lvl="1"/>
            <a:r>
              <a:rPr lang="en-US" sz="600" dirty="0"/>
              <a:t>Disseminate information from reconnaissance if contact was not made.</a:t>
            </a:r>
          </a:p>
          <a:p>
            <a:pPr lvl="1"/>
            <a:r>
              <a:rPr lang="en-US" sz="600" dirty="0"/>
              <a:t>Account for Soldiers and equipment after actions on the objective are complete.</a:t>
            </a:r>
          </a:p>
          <a:p>
            <a:pPr lvl="1"/>
            <a:r>
              <a:rPr lang="en-US" sz="600" dirty="0"/>
              <a:t>Reestablish the chain of command after actions on the objective are complete</a:t>
            </a:r>
            <a:r>
              <a:rPr lang="en-US" sz="600" dirty="0" smtClean="0"/>
              <a:t>.</a:t>
            </a:r>
          </a:p>
          <a:p>
            <a:pPr lvl="1"/>
            <a:r>
              <a:rPr lang="en-US" sz="600" dirty="0" smtClean="0"/>
              <a:t>Battle tracking elements.</a:t>
            </a:r>
            <a:endParaRPr lang="en-US" sz="600" dirty="0"/>
          </a:p>
          <a:p>
            <a:pPr lvl="1"/>
            <a:r>
              <a:rPr lang="en-US" sz="600" dirty="0"/>
              <a:t>Relay station that reports information to </a:t>
            </a:r>
            <a:r>
              <a:rPr lang="en-US" sz="600" dirty="0" smtClean="0"/>
              <a:t>higher.</a:t>
            </a:r>
          </a:p>
          <a:p>
            <a:r>
              <a:rPr lang="en-US" sz="700" dirty="0" smtClean="0"/>
              <a:t>Deliberate occupation of an ORP is almost identical to occupying a patrol base.  The exception is that there is no requirement to enter the ORP at a 90-degree turn.  Reconnaissance by a small contingent will be performed on the tentative ORP site to ensure it meets the criteria for size, natural cover/concealment, avoidance of natural lines of drift, and is out of visual contact/direct fire range from enemy forces.  Once the criteria is confirmed, the platoon or section will move to occupy and establish security with sectors of fire and DFCM.  This method although preferred, is highly time consuming.</a:t>
            </a:r>
          </a:p>
          <a:p>
            <a:r>
              <a:rPr lang="en-US" sz="700" dirty="0" smtClean="0"/>
              <a:t>Hasty occupation of an ORP is merely occupying by force a tentative location that seems to meet the ORP criteria, with little to no reconnaissance performed on the site.  Sectors of fire and DFCM are still dictated by PLT leadership.  This method is used only if there is good situational awareness of where the enemy is, and time is very limited.</a:t>
            </a:r>
            <a:endParaRPr lang="en-US" sz="700" dirty="0"/>
          </a:p>
          <a:p>
            <a:r>
              <a:rPr lang="en-US" sz="700" dirty="0" smtClean="0"/>
              <a:t>While mounted, the PL needs to template a PLOC and offset the mounted ORP far enough away where the vehicles won’t be detected by audio signature or visual contact.  The vehicles should be away from all roads and trails in a covered and concealed position.  From there, the dismounts deploy to conduct actions on the objective after receiving final instructions from the PL/SLs.  The mounted elements need to be within supporting range/distance of the objective in order to support the dismount R&amp;S teams if needed.  The leader that remains at the ORP is responsible for battle tracking dismounted movements, maintaining ORP security, and reporting to higher.</a:t>
            </a:r>
          </a:p>
          <a:p>
            <a:r>
              <a:rPr lang="en-US" sz="700" dirty="0"/>
              <a:t>If time allows, a leader’s reconnaissance of the objective will occur once the platoon or squad establishes the ORP. Before departing, the leader issues a five-point contingency plan. During reconnaissance, the leader pinpoints the objective; selects reconnaissance, security, support, and assault positions for the elements; and adjusts the plan based on observation of the objective. The leader plans time to return to the ORP, complete the plan, disseminate information, issue orders and instructions, and allow the squads to make any additional preparations</a:t>
            </a:r>
            <a:r>
              <a:rPr lang="en-US" sz="600" dirty="0"/>
              <a:t>.</a:t>
            </a:r>
          </a:p>
        </p:txBody>
      </p:sp>
      <p:sp>
        <p:nvSpPr>
          <p:cNvPr id="5" name="Slide Number Placeholder 4"/>
          <p:cNvSpPr>
            <a:spLocks noGrp="1"/>
          </p:cNvSpPr>
          <p:nvPr>
            <p:ph type="sldNum" sz="quarter" idx="12"/>
          </p:nvPr>
        </p:nvSpPr>
        <p:spPr/>
        <p:txBody>
          <a:bodyPr/>
          <a:lstStyle/>
          <a:p>
            <a:fld id="{1A05E389-BD0C-4476-81A1-636280216220}" type="slidenum">
              <a:rPr lang="en-US" smtClean="0"/>
              <a:t>29</a:t>
            </a:fld>
            <a:endParaRPr lang="en-US"/>
          </a:p>
        </p:txBody>
      </p:sp>
    </p:spTree>
    <p:extLst>
      <p:ext uri="{BB962C8B-B14F-4D97-AF65-F5344CB8AC3E}">
        <p14:creationId xmlns:p14="http://schemas.microsoft.com/office/powerpoint/2010/main" val="581342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 Posts</a:t>
            </a:r>
            <a:endParaRPr lang="en-US" dirty="0"/>
          </a:p>
        </p:txBody>
      </p:sp>
      <p:sp>
        <p:nvSpPr>
          <p:cNvPr id="3" name="Content Placeholder 2"/>
          <p:cNvSpPr>
            <a:spLocks noGrp="1"/>
          </p:cNvSpPr>
          <p:nvPr>
            <p:ph idx="1"/>
          </p:nvPr>
        </p:nvSpPr>
        <p:spPr>
          <a:xfrm>
            <a:off x="170287" y="1189702"/>
            <a:ext cx="3744897" cy="5547159"/>
          </a:xfrm>
        </p:spPr>
        <p:txBody>
          <a:bodyPr>
            <a:normAutofit fontScale="77500" lnSpcReduction="20000"/>
          </a:bodyPr>
          <a:lstStyle/>
          <a:p>
            <a:r>
              <a:rPr lang="en-US" dirty="0" smtClean="0"/>
              <a:t>OPs are used in both Reconnaissance and Security missions.</a:t>
            </a:r>
          </a:p>
          <a:p>
            <a:r>
              <a:rPr lang="en-US" dirty="0"/>
              <a:t>At a minimum there should be 2 scouts in an dismount </a:t>
            </a:r>
            <a:r>
              <a:rPr lang="en-US" dirty="0" smtClean="0"/>
              <a:t>OP team.   If there are only 2 scouts, the effectiveness of that OP will diminish quickly depending on the duration of the OP.  The 2 scouts should switch jobs every 20-30 minutes, because the observers effectiveness decreases quickly after that time.</a:t>
            </a:r>
          </a:p>
          <a:p>
            <a:r>
              <a:rPr lang="en-US" dirty="0" smtClean="0"/>
              <a:t>The </a:t>
            </a:r>
            <a:r>
              <a:rPr lang="en-US" dirty="0"/>
              <a:t>optimal </a:t>
            </a:r>
            <a:r>
              <a:rPr lang="en-US" dirty="0" smtClean="0"/>
              <a:t>OP number </a:t>
            </a:r>
            <a:r>
              <a:rPr lang="en-US" dirty="0"/>
              <a:t>is </a:t>
            </a:r>
            <a:r>
              <a:rPr lang="en-US" dirty="0" smtClean="0"/>
              <a:t>3-4</a:t>
            </a:r>
            <a:r>
              <a:rPr lang="en-US" dirty="0"/>
              <a:t>.  </a:t>
            </a:r>
            <a:r>
              <a:rPr lang="en-US" dirty="0" smtClean="0"/>
              <a:t>3-4 </a:t>
            </a:r>
            <a:r>
              <a:rPr lang="en-US" dirty="0"/>
              <a:t>is optimal, because it affords enough Scouts to have an R team to recon/observe the NAI and an S team to </a:t>
            </a:r>
            <a:r>
              <a:rPr lang="en-US" dirty="0" smtClean="0"/>
              <a:t>provide security for the R team.  </a:t>
            </a:r>
            <a:r>
              <a:rPr lang="en-US" dirty="0"/>
              <a:t>Additionally, there are enough personnel to react to any viable form of contact, ground </a:t>
            </a:r>
            <a:r>
              <a:rPr lang="en-US" dirty="0" err="1"/>
              <a:t>casevac</a:t>
            </a:r>
            <a:r>
              <a:rPr lang="en-US" dirty="0"/>
              <a:t> wounded personnel while still being able to fight as a team, and carry all necessary equipment to observe, report, and engage the threat</a:t>
            </a:r>
            <a:r>
              <a:rPr lang="en-US" dirty="0" smtClean="0"/>
              <a:t>.  Any higher than 4 in or near a single OP increases your chance of compromise.</a:t>
            </a:r>
          </a:p>
          <a:p>
            <a:r>
              <a:rPr lang="en-US" dirty="0" smtClean="0"/>
              <a:t>At a minimum there should be 2 scouts in a single mounted OP.  The 2 personnel (driver and gunner) should stay in those positions at all times during the operation, unless there is a plan to rotate them off those duties with extra dismounts who know how to operate the vehicle, optics, and weapon systems. </a:t>
            </a:r>
          </a:p>
          <a:p>
            <a:r>
              <a:rPr lang="en-US" dirty="0" smtClean="0"/>
              <a:t>A SET OP, is an OP that is secure and can observe the assigned NAI, TRP, and Avenue of Approach.</a:t>
            </a:r>
          </a:p>
          <a:p>
            <a:r>
              <a:rPr lang="en-US" dirty="0" smtClean="0"/>
              <a:t>An ESTABLISHED OP, is an OP where mounted / dismounted elements have HIDE/fighting positions, range cards/sector sketches are complete, TRPs are coordinated with other OPs, positions are camouflaged, EA development has been conducted, and the OP is more defendable.  Battle drills for</a:t>
            </a:r>
            <a:r>
              <a:rPr lang="en-US" dirty="0"/>
              <a:t> </a:t>
            </a:r>
            <a:r>
              <a:rPr lang="en-US" dirty="0" smtClean="0"/>
              <a:t>viable forms of contact should be planned and verbally rehearsed.  OP teams should work towards transforming a SET OP to an ESTABLISHED OP.  The PL/SL should dictate a time for the OP to be established after set, based off of his ICM.</a:t>
            </a:r>
          </a:p>
          <a:p>
            <a:r>
              <a:rPr lang="en-US" dirty="0" smtClean="0"/>
              <a:t>For Reconnaissance missions, you should set multiple short duration surface OPs utilizing cover and concealment on the outskirts of the NAI.  Ensuring you have multiple vantage points for redundancy, multiple OPs for cueing, and different asset capabilities for mixing.</a:t>
            </a:r>
          </a:p>
          <a:p>
            <a:r>
              <a:rPr lang="en-US" dirty="0" smtClean="0"/>
              <a:t>During Reconnaissance missions, if the PLT or SEC does not have enough personnel to have multiple OPs on the objective, a single OP team will have to clover leaf around the NAI IOT view the entire area with multiple vantage points.</a:t>
            </a:r>
          </a:p>
          <a:p>
            <a:r>
              <a:rPr lang="en-US" dirty="0" smtClean="0"/>
              <a:t>For long duration Security missions, OPs should be sub-surface and within supporting range/distance of other dismounted or mounted elements.  More Surveillance is conducted than Reconnaissance for a static sub-surface OP.</a:t>
            </a:r>
            <a:endParaRPr lang="en-US" dirty="0"/>
          </a:p>
        </p:txBody>
      </p:sp>
      <p:sp>
        <p:nvSpPr>
          <p:cNvPr id="5" name="Slide Number Placeholder 4"/>
          <p:cNvSpPr>
            <a:spLocks noGrp="1"/>
          </p:cNvSpPr>
          <p:nvPr>
            <p:ph type="sldNum" sz="quarter" idx="12"/>
          </p:nvPr>
        </p:nvSpPr>
        <p:spPr/>
        <p:txBody>
          <a:bodyPr/>
          <a:lstStyle/>
          <a:p>
            <a:fld id="{1A05E389-BD0C-4476-81A1-636280216220}" type="slidenum">
              <a:rPr lang="en-US" smtClean="0"/>
              <a:t>30</a:t>
            </a:fld>
            <a:endParaRPr lang="en-US"/>
          </a:p>
        </p:txBody>
      </p:sp>
    </p:spTree>
    <p:extLst>
      <p:ext uri="{BB962C8B-B14F-4D97-AF65-F5344CB8AC3E}">
        <p14:creationId xmlns:p14="http://schemas.microsoft.com/office/powerpoint/2010/main" val="962310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 Post Selection</a:t>
            </a:r>
            <a:endParaRPr lang="en-US" dirty="0"/>
          </a:p>
        </p:txBody>
      </p:sp>
      <p:sp>
        <p:nvSpPr>
          <p:cNvPr id="3" name="Content Placeholder 2"/>
          <p:cNvSpPr>
            <a:spLocks noGrp="1"/>
          </p:cNvSpPr>
          <p:nvPr>
            <p:ph idx="1"/>
          </p:nvPr>
        </p:nvSpPr>
        <p:spPr>
          <a:xfrm>
            <a:off x="170287" y="1140063"/>
            <a:ext cx="3744897" cy="5010014"/>
          </a:xfrm>
        </p:spPr>
        <p:txBody>
          <a:bodyPr>
            <a:normAutofit fontScale="77500" lnSpcReduction="20000"/>
          </a:bodyPr>
          <a:lstStyle/>
          <a:p>
            <a:pPr>
              <a:lnSpc>
                <a:spcPct val="120000"/>
              </a:lnSpc>
            </a:pPr>
            <a:r>
              <a:rPr lang="en-US" dirty="0"/>
              <a:t>Based on the commander’s guidance, the platoon leader selects the general location for the platoon OP’s after analyzing the factors of METT-TC.  From this analysis, the platoon leader determines how many OP’s he must </a:t>
            </a:r>
            <a:r>
              <a:rPr lang="en-US" dirty="0" smtClean="0"/>
              <a:t>establish. The </a:t>
            </a:r>
            <a:r>
              <a:rPr lang="en-US" dirty="0"/>
              <a:t>dismounted team and squad leaders select the exact position for each OP when they are physically on the ground.  An OP should have the following characteristics</a:t>
            </a:r>
            <a:r>
              <a:rPr lang="en-US" dirty="0" smtClean="0"/>
              <a:t>:</a:t>
            </a:r>
            <a:endParaRPr lang="en-US" dirty="0"/>
          </a:p>
          <a:p>
            <a:pPr>
              <a:lnSpc>
                <a:spcPct val="120000"/>
              </a:lnSpc>
            </a:pPr>
            <a:r>
              <a:rPr lang="en-US" dirty="0"/>
              <a:t>Good observation of the assigned area or sector.  Ideally the fields of observation of adjacent OP’s overlap to ensure full coverage of the sector</a:t>
            </a:r>
            <a:r>
              <a:rPr lang="en-US" dirty="0" smtClean="0"/>
              <a:t>.</a:t>
            </a:r>
            <a:endParaRPr lang="en-US" dirty="0"/>
          </a:p>
          <a:p>
            <a:pPr>
              <a:lnSpc>
                <a:spcPct val="120000"/>
              </a:lnSpc>
            </a:pPr>
            <a:r>
              <a:rPr lang="en-US" dirty="0"/>
              <a:t>Effective cover and concealment.  Scouts may need to pass up a position with favorable observation capability but no cover and concealment to get a position that provides better survivability</a:t>
            </a:r>
            <a:r>
              <a:rPr lang="en-US" dirty="0" smtClean="0"/>
              <a:t>.</a:t>
            </a:r>
            <a:endParaRPr lang="en-US" dirty="0"/>
          </a:p>
          <a:p>
            <a:pPr>
              <a:lnSpc>
                <a:spcPct val="120000"/>
              </a:lnSpc>
            </a:pPr>
            <a:r>
              <a:rPr lang="en-US" dirty="0"/>
              <a:t>Covered and concealed routes to and from the OP.  Scouts must be able to enter and leave their OP without being seen by the enemy</a:t>
            </a:r>
            <a:r>
              <a:rPr lang="en-US" dirty="0" smtClean="0"/>
              <a:t>.</a:t>
            </a:r>
            <a:endParaRPr lang="en-US" dirty="0"/>
          </a:p>
          <a:p>
            <a:pPr>
              <a:lnSpc>
                <a:spcPct val="120000"/>
              </a:lnSpc>
            </a:pPr>
            <a:r>
              <a:rPr lang="en-US" dirty="0"/>
              <a:t>A location that will not attract attention.  OPs should not be located along natural lines of drift.  </a:t>
            </a:r>
          </a:p>
          <a:p>
            <a:pPr>
              <a:lnSpc>
                <a:spcPct val="120000"/>
              </a:lnSpc>
            </a:pPr>
            <a:r>
              <a:rPr lang="en-US" dirty="0"/>
              <a:t>A location that does not skyline the observers.  Avoid hilltops.  Position </a:t>
            </a:r>
            <a:r>
              <a:rPr lang="en-US" dirty="0" smtClean="0"/>
              <a:t>OPs </a:t>
            </a:r>
            <a:r>
              <a:rPr lang="en-US" dirty="0"/>
              <a:t>further down the slope of the hill or on the side, provided there are covered and concealed routes into the position.  Stay away from the most obvious and highest hill in the area, they will be key terrain for the enemy reconnaissance</a:t>
            </a:r>
            <a:r>
              <a:rPr lang="en-US" dirty="0" smtClean="0"/>
              <a:t>.</a:t>
            </a:r>
            <a:endParaRPr lang="en-US" dirty="0"/>
          </a:p>
          <a:p>
            <a:pPr>
              <a:lnSpc>
                <a:spcPct val="120000"/>
              </a:lnSpc>
            </a:pPr>
            <a:r>
              <a:rPr lang="en-US" dirty="0"/>
              <a:t>A pneumonic device to remember OP selection is BLUES</a:t>
            </a:r>
            <a:r>
              <a:rPr lang="en-US" dirty="0" smtClean="0"/>
              <a:t>:</a:t>
            </a:r>
            <a:endParaRPr lang="en-US" dirty="0"/>
          </a:p>
          <a:p>
            <a:pPr lvl="1">
              <a:lnSpc>
                <a:spcPct val="120000"/>
              </a:lnSpc>
            </a:pPr>
            <a:r>
              <a:rPr lang="en-US" dirty="0"/>
              <a:t>B- Blend in with the surrounding area</a:t>
            </a:r>
          </a:p>
          <a:p>
            <a:pPr lvl="1">
              <a:lnSpc>
                <a:spcPct val="120000"/>
              </a:lnSpc>
            </a:pPr>
            <a:r>
              <a:rPr lang="en-US" dirty="0"/>
              <a:t>L- Low to the ground construction techniques must be used</a:t>
            </a:r>
          </a:p>
          <a:p>
            <a:pPr lvl="1">
              <a:lnSpc>
                <a:spcPct val="120000"/>
              </a:lnSpc>
            </a:pPr>
            <a:r>
              <a:rPr lang="en-US" dirty="0"/>
              <a:t>U- Unexpected sites should be use</a:t>
            </a:r>
          </a:p>
          <a:p>
            <a:pPr lvl="1">
              <a:lnSpc>
                <a:spcPct val="120000"/>
              </a:lnSpc>
            </a:pPr>
            <a:r>
              <a:rPr lang="en-US" dirty="0"/>
              <a:t>E- Evacuation routes must be planned during site selection</a:t>
            </a:r>
          </a:p>
          <a:p>
            <a:pPr lvl="1">
              <a:lnSpc>
                <a:spcPct val="120000"/>
              </a:lnSpc>
            </a:pPr>
            <a:r>
              <a:rPr lang="en-US" dirty="0"/>
              <a:t>S- Avoid silhouetting of the site</a:t>
            </a:r>
          </a:p>
          <a:p>
            <a:pPr>
              <a:lnSpc>
                <a:spcPct val="120000"/>
              </a:lnSpc>
            </a:pPr>
            <a:endParaRPr lang="en-US" dirty="0"/>
          </a:p>
        </p:txBody>
      </p:sp>
      <p:sp>
        <p:nvSpPr>
          <p:cNvPr id="5" name="Slide Number Placeholder 4"/>
          <p:cNvSpPr>
            <a:spLocks noGrp="1"/>
          </p:cNvSpPr>
          <p:nvPr>
            <p:ph type="sldNum" sz="quarter" idx="12"/>
          </p:nvPr>
        </p:nvSpPr>
        <p:spPr/>
        <p:txBody>
          <a:bodyPr/>
          <a:lstStyle/>
          <a:p>
            <a:fld id="{1A05E389-BD0C-4476-81A1-636280216220}" type="slidenum">
              <a:rPr lang="en-US" smtClean="0"/>
              <a:t>31</a:t>
            </a:fld>
            <a:endParaRPr lang="en-US"/>
          </a:p>
        </p:txBody>
      </p:sp>
    </p:spTree>
    <p:extLst>
      <p:ext uri="{BB962C8B-B14F-4D97-AF65-F5344CB8AC3E}">
        <p14:creationId xmlns:p14="http://schemas.microsoft.com/office/powerpoint/2010/main" val="3697346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 Post equipment</a:t>
            </a:r>
            <a:endParaRPr lang="en-US" dirty="0"/>
          </a:p>
        </p:txBody>
      </p:sp>
      <p:sp>
        <p:nvSpPr>
          <p:cNvPr id="3" name="Content Placeholder 2"/>
          <p:cNvSpPr>
            <a:spLocks noGrp="1"/>
          </p:cNvSpPr>
          <p:nvPr>
            <p:ph idx="1"/>
          </p:nvPr>
        </p:nvSpPr>
        <p:spPr/>
        <p:txBody>
          <a:bodyPr/>
          <a:lstStyle/>
          <a:p>
            <a:r>
              <a:rPr lang="en-US" dirty="0"/>
              <a:t>Essential equipment for the OP includes the following:</a:t>
            </a:r>
          </a:p>
          <a:p>
            <a:pPr lvl="1"/>
            <a:r>
              <a:rPr lang="en-US" dirty="0" smtClean="0"/>
              <a:t>Compass </a:t>
            </a:r>
          </a:p>
          <a:p>
            <a:pPr lvl="1"/>
            <a:r>
              <a:rPr lang="en-US" dirty="0" smtClean="0"/>
              <a:t>Weapons consisting of rifles, machine guns, mines, and AT4/javelins.</a:t>
            </a:r>
          </a:p>
          <a:p>
            <a:pPr lvl="1"/>
            <a:r>
              <a:rPr lang="en-US" dirty="0" smtClean="0"/>
              <a:t>Optics consisting of NODS, </a:t>
            </a:r>
            <a:r>
              <a:rPr lang="en-US" dirty="0" err="1" smtClean="0"/>
              <a:t>Vecters</a:t>
            </a:r>
            <a:r>
              <a:rPr lang="en-US" dirty="0" smtClean="0"/>
              <a:t>, TRGRs, spotting scopes, </a:t>
            </a:r>
            <a:r>
              <a:rPr lang="en-US" dirty="0" err="1" smtClean="0"/>
              <a:t>binos</a:t>
            </a:r>
            <a:r>
              <a:rPr lang="en-US" dirty="0" smtClean="0"/>
              <a:t>, laser range finders, and PAS-13.</a:t>
            </a:r>
          </a:p>
          <a:p>
            <a:pPr lvl="1"/>
            <a:r>
              <a:rPr lang="en-US" dirty="0" smtClean="0"/>
              <a:t>Radios that are specified in the PACE plan.  Also the accompanying SOI, report formats, and means to construct field expedient antennas.</a:t>
            </a:r>
          </a:p>
          <a:p>
            <a:pPr lvl="1"/>
            <a:r>
              <a:rPr lang="en-US" dirty="0" smtClean="0"/>
              <a:t>Map </a:t>
            </a:r>
            <a:r>
              <a:rPr lang="en-US" dirty="0"/>
              <a:t>of the area with graphics</a:t>
            </a:r>
            <a:r>
              <a:rPr lang="en-US" dirty="0" smtClean="0"/>
              <a:t>.</a:t>
            </a:r>
          </a:p>
          <a:p>
            <a:pPr lvl="1"/>
            <a:r>
              <a:rPr lang="en-US" dirty="0" smtClean="0"/>
              <a:t>Seasonal equipment/sustainment.</a:t>
            </a:r>
            <a:endParaRPr lang="en-US" dirty="0"/>
          </a:p>
        </p:txBody>
      </p:sp>
      <p:sp>
        <p:nvSpPr>
          <p:cNvPr id="5" name="Slide Number Placeholder 4"/>
          <p:cNvSpPr>
            <a:spLocks noGrp="1"/>
          </p:cNvSpPr>
          <p:nvPr>
            <p:ph type="sldNum" sz="quarter" idx="12"/>
          </p:nvPr>
        </p:nvSpPr>
        <p:spPr/>
        <p:txBody>
          <a:bodyPr/>
          <a:lstStyle/>
          <a:p>
            <a:fld id="{1A05E389-BD0C-4476-81A1-636280216220}" type="slidenum">
              <a:rPr lang="en-US" smtClean="0"/>
              <a:t>32</a:t>
            </a:fld>
            <a:endParaRPr lang="en-US"/>
          </a:p>
        </p:txBody>
      </p:sp>
    </p:spTree>
    <p:extLst>
      <p:ext uri="{BB962C8B-B14F-4D97-AF65-F5344CB8AC3E}">
        <p14:creationId xmlns:p14="http://schemas.microsoft.com/office/powerpoint/2010/main" val="86356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87" y="848904"/>
            <a:ext cx="3744898" cy="384754"/>
          </a:xfrm>
        </p:spPr>
        <p:txBody>
          <a:bodyPr>
            <a:normAutofit fontScale="90000"/>
          </a:bodyPr>
          <a:lstStyle/>
          <a:p>
            <a:r>
              <a:rPr lang="en-US" dirty="0" smtClean="0"/>
              <a:t>Dismount movement to and occupation of an OP</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When an objective is templated with threat, stealth is the biggest security measure that dismounts possess.  The closer you get to the objective, the higher your chances of compromise.  The more people you have near the objective, the higher your chances of compromise.  </a:t>
            </a:r>
          </a:p>
          <a:p>
            <a:r>
              <a:rPr lang="en-US" dirty="0" smtClean="0"/>
              <a:t>Deliberate thought needs to be given as to what the mission essential equipment is and how many personnel you actually need on an NAI.  The NAI should have just enough OP teams to fully develop the situation, and maintain threat contact without becoming compromised.</a:t>
            </a:r>
          </a:p>
          <a:p>
            <a:r>
              <a:rPr lang="en-US" dirty="0"/>
              <a:t>There should always be a PLOC templated that triggers a change from movement to maneuver up to the objective</a:t>
            </a:r>
            <a:r>
              <a:rPr lang="en-US" dirty="0" smtClean="0"/>
              <a:t>.</a:t>
            </a:r>
          </a:p>
          <a:p>
            <a:r>
              <a:rPr lang="en-US" dirty="0" smtClean="0"/>
              <a:t>If mission requirements dictate moving as a platoon or section and setting multiple OPs, a release point needs to be templated prior to the PLOC where the teams will disperse to their templated OPs.  This avoids “herd” mentality of following the man </a:t>
            </a:r>
            <a:r>
              <a:rPr lang="en-US" dirty="0" err="1" smtClean="0"/>
              <a:t>infront</a:t>
            </a:r>
            <a:r>
              <a:rPr lang="en-US" dirty="0" smtClean="0"/>
              <a:t> of you, and massively decreases the chance of compromise.</a:t>
            </a:r>
          </a:p>
          <a:p>
            <a:r>
              <a:rPr lang="en-US" dirty="0" smtClean="0"/>
              <a:t>Leading up to and beyond the PLOC, the team will transition into a file and attempt to stay perpendicular to the objective.  The reason for this, </a:t>
            </a:r>
            <a:r>
              <a:rPr lang="en-US" dirty="0"/>
              <a:t>is </a:t>
            </a:r>
            <a:r>
              <a:rPr lang="en-US" dirty="0" smtClean="0"/>
              <a:t>it will be more difficult (from </a:t>
            </a:r>
            <a:r>
              <a:rPr lang="en-US" dirty="0"/>
              <a:t>the point of view of the </a:t>
            </a:r>
            <a:r>
              <a:rPr lang="en-US" dirty="0" smtClean="0"/>
              <a:t>objective) to detect a perpendicular line of Scouts compared to a parallel line of scouts</a:t>
            </a:r>
          </a:p>
          <a:p>
            <a:r>
              <a:rPr lang="en-US" dirty="0" smtClean="0"/>
              <a:t>The team should attempt </a:t>
            </a:r>
            <a:r>
              <a:rPr lang="en-US" dirty="0"/>
              <a:t>to avoid vegetation which would cause an audio </a:t>
            </a:r>
            <a:r>
              <a:rPr lang="en-US" dirty="0" smtClean="0"/>
              <a:t>signature.  If there is no way to avoid such vegetation, the movement through it should be slow and methodical to minimize the noise.  </a:t>
            </a:r>
          </a:p>
          <a:p>
            <a:r>
              <a:rPr lang="en-US" dirty="0" smtClean="0"/>
              <a:t>The team will utilize terrain to mask their movement.  This involves staying in the shadows, bounding to the next piece of cover and concealment, walking in micro terrain, and staying in the dead space.  </a:t>
            </a:r>
          </a:p>
          <a:p>
            <a:r>
              <a:rPr lang="en-US" dirty="0" smtClean="0"/>
              <a:t>The team will conduct SLLS (stop, look, listen, smell) halts habitually for up to 5-10 minutes while moving to the tentative OP, paying close attention to any audio signatures the enemy might inadvertently show.</a:t>
            </a:r>
            <a:endParaRPr lang="en-US" dirty="0"/>
          </a:p>
        </p:txBody>
      </p:sp>
      <p:sp>
        <p:nvSpPr>
          <p:cNvPr id="5" name="Slide Number Placeholder 4"/>
          <p:cNvSpPr>
            <a:spLocks noGrp="1"/>
          </p:cNvSpPr>
          <p:nvPr>
            <p:ph type="sldNum" sz="quarter" idx="12"/>
          </p:nvPr>
        </p:nvSpPr>
        <p:spPr/>
        <p:txBody>
          <a:bodyPr/>
          <a:lstStyle/>
          <a:p>
            <a:fld id="{1A05E389-BD0C-4476-81A1-636280216220}" type="slidenum">
              <a:rPr lang="en-US" smtClean="0"/>
              <a:t>33</a:t>
            </a:fld>
            <a:endParaRPr lang="en-US"/>
          </a:p>
        </p:txBody>
      </p:sp>
    </p:spTree>
    <p:extLst>
      <p:ext uri="{BB962C8B-B14F-4D97-AF65-F5344CB8AC3E}">
        <p14:creationId xmlns:p14="http://schemas.microsoft.com/office/powerpoint/2010/main" val="2632116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287" y="1292463"/>
            <a:ext cx="3744897" cy="2934321"/>
          </a:xfrm>
        </p:spPr>
        <p:txBody>
          <a:bodyPr>
            <a:normAutofit lnSpcReduction="10000"/>
          </a:bodyPr>
          <a:lstStyle/>
          <a:p>
            <a:r>
              <a:rPr lang="en-US" dirty="0" smtClean="0"/>
              <a:t>Once just outside of the NAI, the TL or SL will conduct one last SLLS halt.  After that’s completed, he will emplace the Security team in a covered and concealed position that will afford observation of the Recon team while they push up to a tentative OP location.  </a:t>
            </a:r>
          </a:p>
          <a:p>
            <a:r>
              <a:rPr lang="en-US" dirty="0" smtClean="0"/>
              <a:t>The Recon team will issue the Security team a GOTWA prior to deploying.  Both teams should have radios.  They will also prepare all necessary equipment prior to going forward to observe the NAI.</a:t>
            </a:r>
          </a:p>
          <a:p>
            <a:r>
              <a:rPr lang="en-US" dirty="0" smtClean="0"/>
              <a:t>The Security team will act as a rally point for the Recon team if they have to displace.  They will also serve as a support by fire and early warning element to the Recon team.  Claymores should be setup to enable displacement of both R&amp;S if under direct fire contact.</a:t>
            </a:r>
          </a:p>
          <a:p>
            <a:pPr marL="0" indent="0">
              <a:buNone/>
            </a:pPr>
            <a:endParaRPr lang="en-US" dirty="0"/>
          </a:p>
        </p:txBody>
      </p:sp>
      <p:sp>
        <p:nvSpPr>
          <p:cNvPr id="5" name="Title 1"/>
          <p:cNvSpPr>
            <a:spLocks noGrp="1"/>
          </p:cNvSpPr>
          <p:nvPr>
            <p:ph type="title"/>
          </p:nvPr>
        </p:nvSpPr>
        <p:spPr>
          <a:xfrm>
            <a:off x="170286" y="848904"/>
            <a:ext cx="3744898" cy="384754"/>
          </a:xfrm>
        </p:spPr>
        <p:txBody>
          <a:bodyPr>
            <a:normAutofit fontScale="90000"/>
          </a:bodyPr>
          <a:lstStyle/>
          <a:p>
            <a:r>
              <a:rPr lang="en-US" dirty="0" smtClean="0"/>
              <a:t>Dismount movement to and occupation of an OP</a:t>
            </a:r>
            <a:endParaRPr lang="en-US" dirty="0"/>
          </a:p>
        </p:txBody>
      </p:sp>
      <p:grpSp>
        <p:nvGrpSpPr>
          <p:cNvPr id="6" name="Group 5"/>
          <p:cNvGrpSpPr/>
          <p:nvPr/>
        </p:nvGrpSpPr>
        <p:grpSpPr>
          <a:xfrm>
            <a:off x="3740090" y="5678633"/>
            <a:ext cx="156991" cy="196174"/>
            <a:chOff x="1472750" y="1780247"/>
            <a:chExt cx="663547" cy="736376"/>
          </a:xfrm>
        </p:grpSpPr>
        <p:sp>
          <p:nvSpPr>
            <p:cNvPr id="7" name="Diamond 6"/>
            <p:cNvSpPr/>
            <p:nvPr/>
          </p:nvSpPr>
          <p:spPr>
            <a:xfrm>
              <a:off x="1472750" y="1917812"/>
              <a:ext cx="663547" cy="598811"/>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666957" y="2055376"/>
              <a:ext cx="283224" cy="3236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666958" y="2055376"/>
              <a:ext cx="275130" cy="3439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747879" y="1780247"/>
              <a:ext cx="113287" cy="1051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88323" y="4499264"/>
            <a:ext cx="545522" cy="410441"/>
            <a:chOff x="88323" y="4499264"/>
            <a:chExt cx="545522" cy="410441"/>
          </a:xfrm>
        </p:grpSpPr>
        <p:sp>
          <p:nvSpPr>
            <p:cNvPr id="11" name="Oval 10"/>
            <p:cNvSpPr/>
            <p:nvPr/>
          </p:nvSpPr>
          <p:spPr>
            <a:xfrm>
              <a:off x="88323" y="4499264"/>
              <a:ext cx="545522" cy="4104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38106" y="4567299"/>
              <a:ext cx="445956" cy="274370"/>
            </a:xfrm>
            <a:prstGeom prst="rect">
              <a:avLst/>
            </a:prstGeom>
            <a:noFill/>
          </p:spPr>
          <p:txBody>
            <a:bodyPr wrap="none" rtlCol="0">
              <a:spAutoFit/>
            </a:bodyPr>
            <a:lstStyle/>
            <a:p>
              <a:r>
                <a:rPr lang="en-US" dirty="0" smtClean="0"/>
                <a:t>ORP</a:t>
              </a:r>
              <a:endParaRPr lang="en-US" dirty="0"/>
            </a:p>
          </p:txBody>
        </p:sp>
      </p:grpSp>
      <p:grpSp>
        <p:nvGrpSpPr>
          <p:cNvPr id="33" name="Group 32"/>
          <p:cNvGrpSpPr/>
          <p:nvPr/>
        </p:nvGrpSpPr>
        <p:grpSpPr>
          <a:xfrm>
            <a:off x="922425" y="4722388"/>
            <a:ext cx="110837" cy="243902"/>
            <a:chOff x="849865" y="4617030"/>
            <a:chExt cx="215202" cy="365411"/>
          </a:xfrm>
        </p:grpSpPr>
        <p:sp>
          <p:nvSpPr>
            <p:cNvPr id="28" name="Oval 27"/>
            <p:cNvSpPr/>
            <p:nvPr/>
          </p:nvSpPr>
          <p:spPr>
            <a:xfrm>
              <a:off x="1013113" y="4878533"/>
              <a:ext cx="51954" cy="519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49865" y="4930487"/>
              <a:ext cx="51954" cy="519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981941" y="4746915"/>
              <a:ext cx="51954" cy="519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937179" y="4617030"/>
              <a:ext cx="51954" cy="519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Freeform 31"/>
          <p:cNvSpPr/>
          <p:nvPr/>
        </p:nvSpPr>
        <p:spPr>
          <a:xfrm>
            <a:off x="639041" y="4779818"/>
            <a:ext cx="311727" cy="93518"/>
          </a:xfrm>
          <a:custGeom>
            <a:avLst/>
            <a:gdLst>
              <a:gd name="connsiteX0" fmla="*/ 0 w 311727"/>
              <a:gd name="connsiteY0" fmla="*/ 0 h 93518"/>
              <a:gd name="connsiteX1" fmla="*/ 119495 w 311727"/>
              <a:gd name="connsiteY1" fmla="*/ 5196 h 93518"/>
              <a:gd name="connsiteX2" fmla="*/ 166254 w 311727"/>
              <a:gd name="connsiteY2" fmla="*/ 25977 h 93518"/>
              <a:gd name="connsiteX3" fmla="*/ 197427 w 311727"/>
              <a:gd name="connsiteY3" fmla="*/ 36368 h 93518"/>
              <a:gd name="connsiteX4" fmla="*/ 213014 w 311727"/>
              <a:gd name="connsiteY4" fmla="*/ 46759 h 93518"/>
              <a:gd name="connsiteX5" fmla="*/ 264968 w 311727"/>
              <a:gd name="connsiteY5" fmla="*/ 62346 h 93518"/>
              <a:gd name="connsiteX6" fmla="*/ 296141 w 311727"/>
              <a:gd name="connsiteY6" fmla="*/ 83127 h 93518"/>
              <a:gd name="connsiteX7" fmla="*/ 311727 w 311727"/>
              <a:gd name="connsiteY7" fmla="*/ 93518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727" h="93518">
                <a:moveTo>
                  <a:pt x="0" y="0"/>
                </a:moveTo>
                <a:cubicBezTo>
                  <a:pt x="39832" y="1732"/>
                  <a:pt x="79837" y="1093"/>
                  <a:pt x="119495" y="5196"/>
                </a:cubicBezTo>
                <a:cubicBezTo>
                  <a:pt x="159816" y="9367"/>
                  <a:pt x="139716" y="14183"/>
                  <a:pt x="166254" y="25977"/>
                </a:cubicBezTo>
                <a:cubicBezTo>
                  <a:pt x="176263" y="30425"/>
                  <a:pt x="197427" y="36368"/>
                  <a:pt x="197427" y="36368"/>
                </a:cubicBezTo>
                <a:cubicBezTo>
                  <a:pt x="202623" y="39832"/>
                  <a:pt x="207275" y="44299"/>
                  <a:pt x="213014" y="46759"/>
                </a:cubicBezTo>
                <a:cubicBezTo>
                  <a:pt x="233343" y="55472"/>
                  <a:pt x="244015" y="48378"/>
                  <a:pt x="264968" y="62346"/>
                </a:cubicBezTo>
                <a:lnTo>
                  <a:pt x="296141" y="83127"/>
                </a:lnTo>
                <a:lnTo>
                  <a:pt x="311727" y="93518"/>
                </a:lnTo>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rot="489501">
            <a:off x="1976373" y="4740429"/>
            <a:ext cx="80505" cy="152807"/>
            <a:chOff x="7386031" y="5635762"/>
            <a:chExt cx="150265" cy="224540"/>
          </a:xfrm>
        </p:grpSpPr>
        <p:sp>
          <p:nvSpPr>
            <p:cNvPr id="46" name="Isosceles Triangle 45"/>
            <p:cNvSpPr/>
            <p:nvPr/>
          </p:nvSpPr>
          <p:spPr>
            <a:xfrm rot="10800000">
              <a:off x="7386031" y="5763928"/>
              <a:ext cx="150265" cy="96374"/>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7" name="Rectangle 46"/>
            <p:cNvSpPr/>
            <p:nvPr/>
          </p:nvSpPr>
          <p:spPr>
            <a:xfrm>
              <a:off x="7386031" y="5635762"/>
              <a:ext cx="146754" cy="12168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b="1" dirty="0">
                <a:solidFill>
                  <a:schemeClr val="tx1"/>
                </a:solidFill>
              </a:endParaRPr>
            </a:p>
          </p:txBody>
        </p:sp>
      </p:grpSp>
      <p:cxnSp>
        <p:nvCxnSpPr>
          <p:cNvPr id="55" name="Straight Connector 54"/>
          <p:cNvCxnSpPr/>
          <p:nvPr/>
        </p:nvCxnSpPr>
        <p:spPr>
          <a:xfrm flipV="1">
            <a:off x="-14665" y="4271237"/>
            <a:ext cx="4114800" cy="103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rot="489501">
            <a:off x="1088658" y="4772741"/>
            <a:ext cx="80505" cy="152807"/>
            <a:chOff x="7386031" y="5635762"/>
            <a:chExt cx="150265" cy="224540"/>
          </a:xfrm>
        </p:grpSpPr>
        <p:sp>
          <p:nvSpPr>
            <p:cNvPr id="57" name="Isosceles Triangle 56"/>
            <p:cNvSpPr/>
            <p:nvPr/>
          </p:nvSpPr>
          <p:spPr>
            <a:xfrm rot="10800000">
              <a:off x="7386031" y="5763928"/>
              <a:ext cx="150265" cy="96374"/>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8" name="Rectangle 57"/>
            <p:cNvSpPr/>
            <p:nvPr/>
          </p:nvSpPr>
          <p:spPr>
            <a:xfrm>
              <a:off x="7386031" y="5635762"/>
              <a:ext cx="146754" cy="12168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b="1" dirty="0">
                <a:solidFill>
                  <a:schemeClr val="tx1"/>
                </a:solidFill>
              </a:endParaRPr>
            </a:p>
          </p:txBody>
        </p:sp>
      </p:grpSp>
      <p:grpSp>
        <p:nvGrpSpPr>
          <p:cNvPr id="59" name="Group 58"/>
          <p:cNvGrpSpPr/>
          <p:nvPr/>
        </p:nvGrpSpPr>
        <p:grpSpPr>
          <a:xfrm rot="489501">
            <a:off x="2552831" y="5055493"/>
            <a:ext cx="80505" cy="152807"/>
            <a:chOff x="7386031" y="5635762"/>
            <a:chExt cx="150265" cy="224540"/>
          </a:xfrm>
        </p:grpSpPr>
        <p:sp>
          <p:nvSpPr>
            <p:cNvPr id="60" name="Isosceles Triangle 59"/>
            <p:cNvSpPr/>
            <p:nvPr/>
          </p:nvSpPr>
          <p:spPr>
            <a:xfrm rot="10800000">
              <a:off x="7386031" y="5763928"/>
              <a:ext cx="150265" cy="96374"/>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1" name="Rectangle 60"/>
            <p:cNvSpPr/>
            <p:nvPr/>
          </p:nvSpPr>
          <p:spPr>
            <a:xfrm>
              <a:off x="7386031" y="5635762"/>
              <a:ext cx="146754" cy="12168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b="1" dirty="0">
                <a:solidFill>
                  <a:schemeClr val="tx1"/>
                </a:solidFill>
              </a:endParaRPr>
            </a:p>
          </p:txBody>
        </p:sp>
      </p:grpSp>
      <p:grpSp>
        <p:nvGrpSpPr>
          <p:cNvPr id="62" name="Group 61"/>
          <p:cNvGrpSpPr/>
          <p:nvPr/>
        </p:nvGrpSpPr>
        <p:grpSpPr>
          <a:xfrm rot="489501">
            <a:off x="3209449" y="5263511"/>
            <a:ext cx="80505" cy="152807"/>
            <a:chOff x="7386031" y="5635762"/>
            <a:chExt cx="150265" cy="224540"/>
          </a:xfrm>
        </p:grpSpPr>
        <p:sp>
          <p:nvSpPr>
            <p:cNvPr id="63" name="Isosceles Triangle 62"/>
            <p:cNvSpPr/>
            <p:nvPr/>
          </p:nvSpPr>
          <p:spPr>
            <a:xfrm rot="10800000">
              <a:off x="7386031" y="5763928"/>
              <a:ext cx="150265" cy="96374"/>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4" name="Rectangle 63"/>
            <p:cNvSpPr/>
            <p:nvPr/>
          </p:nvSpPr>
          <p:spPr>
            <a:xfrm>
              <a:off x="7386031" y="5635762"/>
              <a:ext cx="146754" cy="12168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b="1" dirty="0">
                <a:solidFill>
                  <a:schemeClr val="tx1"/>
                </a:solidFill>
              </a:endParaRPr>
            </a:p>
          </p:txBody>
        </p:sp>
      </p:grpSp>
      <p:grpSp>
        <p:nvGrpSpPr>
          <p:cNvPr id="66" name="Group 65"/>
          <p:cNvGrpSpPr/>
          <p:nvPr/>
        </p:nvGrpSpPr>
        <p:grpSpPr>
          <a:xfrm>
            <a:off x="2265218" y="5050554"/>
            <a:ext cx="197759" cy="131539"/>
            <a:chOff x="2215430" y="4958578"/>
            <a:chExt cx="267799" cy="211083"/>
          </a:xfrm>
        </p:grpSpPr>
        <p:sp>
          <p:nvSpPr>
            <p:cNvPr id="67" name="Oval 66"/>
            <p:cNvSpPr/>
            <p:nvPr/>
          </p:nvSpPr>
          <p:spPr>
            <a:xfrm>
              <a:off x="2215430" y="4958578"/>
              <a:ext cx="51954" cy="519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282711" y="5008418"/>
              <a:ext cx="51954" cy="519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359475" y="5060372"/>
              <a:ext cx="51954" cy="519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431275" y="5117707"/>
              <a:ext cx="51954" cy="519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1812623" y="4685786"/>
            <a:ext cx="110837" cy="243902"/>
            <a:chOff x="849865" y="4617030"/>
            <a:chExt cx="215202" cy="365411"/>
          </a:xfrm>
        </p:grpSpPr>
        <p:sp>
          <p:nvSpPr>
            <p:cNvPr id="72" name="Oval 71"/>
            <p:cNvSpPr/>
            <p:nvPr/>
          </p:nvSpPr>
          <p:spPr>
            <a:xfrm>
              <a:off x="1013113" y="4878533"/>
              <a:ext cx="51954" cy="519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849865" y="4930487"/>
              <a:ext cx="51954" cy="519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981941" y="4746915"/>
              <a:ext cx="51954" cy="519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937179" y="4617030"/>
              <a:ext cx="51954" cy="519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rot="21287925">
            <a:off x="3108976" y="5413801"/>
            <a:ext cx="240004" cy="112655"/>
            <a:chOff x="2215430" y="4958578"/>
            <a:chExt cx="325007" cy="180779"/>
          </a:xfrm>
        </p:grpSpPr>
        <p:sp>
          <p:nvSpPr>
            <p:cNvPr id="77" name="Oval 76"/>
            <p:cNvSpPr/>
            <p:nvPr/>
          </p:nvSpPr>
          <p:spPr>
            <a:xfrm>
              <a:off x="2215430" y="4958578"/>
              <a:ext cx="51954" cy="519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282711" y="5008418"/>
              <a:ext cx="51954" cy="519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410521" y="5055186"/>
              <a:ext cx="51954" cy="519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488483" y="5087403"/>
              <a:ext cx="51954" cy="519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Freeform 80"/>
          <p:cNvSpPr/>
          <p:nvPr/>
        </p:nvSpPr>
        <p:spPr>
          <a:xfrm>
            <a:off x="2119745" y="4966855"/>
            <a:ext cx="119496" cy="46759"/>
          </a:xfrm>
          <a:custGeom>
            <a:avLst/>
            <a:gdLst>
              <a:gd name="connsiteX0" fmla="*/ 0 w 119496"/>
              <a:gd name="connsiteY0" fmla="*/ 0 h 46759"/>
              <a:gd name="connsiteX1" fmla="*/ 57150 w 119496"/>
              <a:gd name="connsiteY1" fmla="*/ 15586 h 46759"/>
              <a:gd name="connsiteX2" fmla="*/ 72737 w 119496"/>
              <a:gd name="connsiteY2" fmla="*/ 20781 h 46759"/>
              <a:gd name="connsiteX3" fmla="*/ 103910 w 119496"/>
              <a:gd name="connsiteY3" fmla="*/ 36368 h 46759"/>
              <a:gd name="connsiteX4" fmla="*/ 119496 w 119496"/>
              <a:gd name="connsiteY4" fmla="*/ 46759 h 4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6" h="46759">
                <a:moveTo>
                  <a:pt x="0" y="0"/>
                </a:moveTo>
                <a:cubicBezTo>
                  <a:pt x="36722" y="7344"/>
                  <a:pt x="17595" y="2401"/>
                  <a:pt x="57150" y="15586"/>
                </a:cubicBezTo>
                <a:lnTo>
                  <a:pt x="72737" y="20781"/>
                </a:lnTo>
                <a:cubicBezTo>
                  <a:pt x="117403" y="50559"/>
                  <a:pt x="60890" y="14857"/>
                  <a:pt x="103910" y="36368"/>
                </a:cubicBezTo>
                <a:cubicBezTo>
                  <a:pt x="109495" y="39161"/>
                  <a:pt x="119496" y="46759"/>
                  <a:pt x="119496" y="46759"/>
                </a:cubicBezTo>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1"/>
          <p:cNvGrpSpPr/>
          <p:nvPr/>
        </p:nvGrpSpPr>
        <p:grpSpPr>
          <a:xfrm>
            <a:off x="3192097" y="5570171"/>
            <a:ext cx="125451" cy="183033"/>
            <a:chOff x="3392879" y="5607301"/>
            <a:chExt cx="125451" cy="183033"/>
          </a:xfrm>
        </p:grpSpPr>
        <p:sp>
          <p:nvSpPr>
            <p:cNvPr id="83" name="Oval 82"/>
            <p:cNvSpPr/>
            <p:nvPr/>
          </p:nvSpPr>
          <p:spPr>
            <a:xfrm rot="21287925">
              <a:off x="3392879" y="5649370"/>
              <a:ext cx="38366" cy="32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21287925">
              <a:off x="3396695" y="5698113"/>
              <a:ext cx="38366" cy="32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p:cNvGrpSpPr/>
            <p:nvPr/>
          </p:nvGrpSpPr>
          <p:grpSpPr>
            <a:xfrm>
              <a:off x="3397943" y="5607301"/>
              <a:ext cx="120387" cy="183033"/>
              <a:chOff x="3369725" y="5574593"/>
              <a:chExt cx="177948" cy="227978"/>
            </a:xfrm>
          </p:grpSpPr>
          <p:grpSp>
            <p:nvGrpSpPr>
              <p:cNvPr id="98" name="Group 97"/>
              <p:cNvGrpSpPr/>
              <p:nvPr/>
            </p:nvGrpSpPr>
            <p:grpSpPr>
              <a:xfrm>
                <a:off x="3369725" y="5583804"/>
                <a:ext cx="92072" cy="189657"/>
                <a:chOff x="3388312" y="5593100"/>
                <a:chExt cx="92072" cy="189657"/>
              </a:xfrm>
            </p:grpSpPr>
            <p:cxnSp>
              <p:nvCxnSpPr>
                <p:cNvPr id="86" name="Straight Connector 85"/>
                <p:cNvCxnSpPr/>
                <p:nvPr/>
              </p:nvCxnSpPr>
              <p:spPr>
                <a:xfrm>
                  <a:off x="3388312" y="5593100"/>
                  <a:ext cx="92072" cy="5459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476280" y="5641756"/>
                  <a:ext cx="0" cy="10177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3410912" y="5744353"/>
                  <a:ext cx="68322" cy="38404"/>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102" name="Straight Connector 101"/>
              <p:cNvCxnSpPr/>
              <p:nvPr/>
            </p:nvCxnSpPr>
            <p:spPr>
              <a:xfrm flipV="1">
                <a:off x="3457693" y="5611102"/>
                <a:ext cx="43697" cy="213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3460647" y="5730015"/>
                <a:ext cx="45800" cy="21914"/>
              </a:xfrm>
              <a:prstGeom prst="line">
                <a:avLst/>
              </a:prstGeom>
            </p:spPr>
            <p:style>
              <a:lnRef idx="1">
                <a:schemeClr val="accent1"/>
              </a:lnRef>
              <a:fillRef idx="0">
                <a:schemeClr val="accent1"/>
              </a:fillRef>
              <a:effectRef idx="0">
                <a:schemeClr val="accent1"/>
              </a:effectRef>
              <a:fontRef idx="minor">
                <a:schemeClr val="tx1"/>
              </a:fontRef>
            </p:style>
          </p:cxnSp>
          <p:sp>
            <p:nvSpPr>
              <p:cNvPr id="105" name="Isosceles Triangle 104"/>
              <p:cNvSpPr/>
              <p:nvPr/>
            </p:nvSpPr>
            <p:spPr>
              <a:xfrm rot="3139220">
                <a:off x="3501954" y="5574593"/>
                <a:ext cx="45719" cy="457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p:cNvSpPr/>
              <p:nvPr/>
            </p:nvSpPr>
            <p:spPr>
              <a:xfrm rot="6857311">
                <a:off x="3493024" y="5751763"/>
                <a:ext cx="55896" cy="457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p:cNvSpPr txBox="1"/>
          <p:nvPr/>
        </p:nvSpPr>
        <p:spPr>
          <a:xfrm>
            <a:off x="3044677" y="5580834"/>
            <a:ext cx="197499" cy="274370"/>
          </a:xfrm>
          <a:prstGeom prst="rect">
            <a:avLst/>
          </a:prstGeom>
          <a:noFill/>
        </p:spPr>
        <p:txBody>
          <a:bodyPr wrap="square" rtlCol="0">
            <a:spAutoFit/>
          </a:bodyPr>
          <a:lstStyle/>
          <a:p>
            <a:r>
              <a:rPr lang="en-US" sz="700" dirty="0" smtClean="0"/>
              <a:t>S</a:t>
            </a:r>
            <a:r>
              <a:rPr lang="en-US" dirty="0" smtClean="0"/>
              <a:t> </a:t>
            </a:r>
            <a:endParaRPr lang="en-US" dirty="0"/>
          </a:p>
        </p:txBody>
      </p:sp>
      <p:sp>
        <p:nvSpPr>
          <p:cNvPr id="110" name="Oval 109"/>
          <p:cNvSpPr/>
          <p:nvPr/>
        </p:nvSpPr>
        <p:spPr>
          <a:xfrm>
            <a:off x="3067285" y="5381358"/>
            <a:ext cx="149631" cy="13298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3227267" y="5424526"/>
            <a:ext cx="149631" cy="13298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3140439" y="5541364"/>
            <a:ext cx="35104" cy="74951"/>
          </a:xfrm>
          <a:custGeom>
            <a:avLst/>
            <a:gdLst>
              <a:gd name="connsiteX0" fmla="*/ 0 w 35104"/>
              <a:gd name="connsiteY0" fmla="*/ 0 h 74951"/>
              <a:gd name="connsiteX1" fmla="*/ 7495 w 35104"/>
              <a:gd name="connsiteY1" fmla="*/ 14990 h 74951"/>
              <a:gd name="connsiteX2" fmla="*/ 19987 w 35104"/>
              <a:gd name="connsiteY2" fmla="*/ 29980 h 74951"/>
              <a:gd name="connsiteX3" fmla="*/ 22486 w 35104"/>
              <a:gd name="connsiteY3" fmla="*/ 37475 h 74951"/>
              <a:gd name="connsiteX4" fmla="*/ 27482 w 35104"/>
              <a:gd name="connsiteY4" fmla="*/ 47469 h 74951"/>
              <a:gd name="connsiteX5" fmla="*/ 29981 w 35104"/>
              <a:gd name="connsiteY5" fmla="*/ 59961 h 74951"/>
              <a:gd name="connsiteX6" fmla="*/ 34977 w 35104"/>
              <a:gd name="connsiteY6" fmla="*/ 74951 h 7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04" h="74951">
                <a:moveTo>
                  <a:pt x="0" y="0"/>
                </a:moveTo>
                <a:cubicBezTo>
                  <a:pt x="2498" y="4997"/>
                  <a:pt x="4396" y="10342"/>
                  <a:pt x="7495" y="14990"/>
                </a:cubicBezTo>
                <a:cubicBezTo>
                  <a:pt x="18551" y="31573"/>
                  <a:pt x="11810" y="13626"/>
                  <a:pt x="19987" y="29980"/>
                </a:cubicBezTo>
                <a:cubicBezTo>
                  <a:pt x="21165" y="32336"/>
                  <a:pt x="21449" y="35054"/>
                  <a:pt x="22486" y="37475"/>
                </a:cubicBezTo>
                <a:cubicBezTo>
                  <a:pt x="23953" y="40898"/>
                  <a:pt x="25817" y="44138"/>
                  <a:pt x="27482" y="47469"/>
                </a:cubicBezTo>
                <a:cubicBezTo>
                  <a:pt x="28315" y="51633"/>
                  <a:pt x="28490" y="55985"/>
                  <a:pt x="29981" y="59961"/>
                </a:cubicBezTo>
                <a:cubicBezTo>
                  <a:pt x="36363" y="76979"/>
                  <a:pt x="34977" y="58259"/>
                  <a:pt x="34977" y="74951"/>
                </a:cubicBezTo>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3392774" y="5506387"/>
            <a:ext cx="129915" cy="29986"/>
          </a:xfrm>
          <a:custGeom>
            <a:avLst/>
            <a:gdLst>
              <a:gd name="connsiteX0" fmla="*/ 0 w 129915"/>
              <a:gd name="connsiteY0" fmla="*/ 0 h 29986"/>
              <a:gd name="connsiteX1" fmla="*/ 42472 w 129915"/>
              <a:gd name="connsiteY1" fmla="*/ 4997 h 29986"/>
              <a:gd name="connsiteX2" fmla="*/ 74951 w 129915"/>
              <a:gd name="connsiteY2" fmla="*/ 14990 h 29986"/>
              <a:gd name="connsiteX3" fmla="*/ 87442 w 129915"/>
              <a:gd name="connsiteY3" fmla="*/ 17488 h 29986"/>
              <a:gd name="connsiteX4" fmla="*/ 102433 w 129915"/>
              <a:gd name="connsiteY4" fmla="*/ 22485 h 29986"/>
              <a:gd name="connsiteX5" fmla="*/ 109928 w 129915"/>
              <a:gd name="connsiteY5" fmla="*/ 24983 h 29986"/>
              <a:gd name="connsiteX6" fmla="*/ 119921 w 129915"/>
              <a:gd name="connsiteY6" fmla="*/ 27482 h 29986"/>
              <a:gd name="connsiteX7" fmla="*/ 129915 w 129915"/>
              <a:gd name="connsiteY7" fmla="*/ 29980 h 2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915" h="29986">
                <a:moveTo>
                  <a:pt x="0" y="0"/>
                </a:moveTo>
                <a:cubicBezTo>
                  <a:pt x="15680" y="1425"/>
                  <a:pt x="27686" y="1829"/>
                  <a:pt x="42472" y="4997"/>
                </a:cubicBezTo>
                <a:cubicBezTo>
                  <a:pt x="90389" y="15265"/>
                  <a:pt x="40685" y="4710"/>
                  <a:pt x="74951" y="14990"/>
                </a:cubicBezTo>
                <a:cubicBezTo>
                  <a:pt x="79018" y="16210"/>
                  <a:pt x="83346" y="16371"/>
                  <a:pt x="87442" y="17488"/>
                </a:cubicBezTo>
                <a:cubicBezTo>
                  <a:pt x="92524" y="18874"/>
                  <a:pt x="97436" y="20819"/>
                  <a:pt x="102433" y="22485"/>
                </a:cubicBezTo>
                <a:cubicBezTo>
                  <a:pt x="104931" y="23318"/>
                  <a:pt x="107373" y="24344"/>
                  <a:pt x="109928" y="24983"/>
                </a:cubicBezTo>
                <a:cubicBezTo>
                  <a:pt x="113259" y="25816"/>
                  <a:pt x="116620" y="26539"/>
                  <a:pt x="119921" y="27482"/>
                </a:cubicBezTo>
                <a:cubicBezTo>
                  <a:pt x="129585" y="30243"/>
                  <a:pt x="124346" y="29980"/>
                  <a:pt x="129915" y="29980"/>
                </a:cubicBezTo>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loud 116"/>
          <p:cNvSpPr/>
          <p:nvPr/>
        </p:nvSpPr>
        <p:spPr>
          <a:xfrm>
            <a:off x="3333021" y="5838159"/>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loud 117"/>
          <p:cNvSpPr/>
          <p:nvPr/>
        </p:nvSpPr>
        <p:spPr>
          <a:xfrm>
            <a:off x="3407671" y="5941873"/>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loud 118"/>
          <p:cNvSpPr/>
          <p:nvPr/>
        </p:nvSpPr>
        <p:spPr>
          <a:xfrm>
            <a:off x="3612641" y="5900241"/>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loud 119"/>
          <p:cNvSpPr/>
          <p:nvPr/>
        </p:nvSpPr>
        <p:spPr>
          <a:xfrm>
            <a:off x="3562674" y="5786405"/>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loud 120"/>
          <p:cNvSpPr/>
          <p:nvPr/>
        </p:nvSpPr>
        <p:spPr>
          <a:xfrm>
            <a:off x="3548507" y="5668087"/>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loud 121"/>
          <p:cNvSpPr/>
          <p:nvPr/>
        </p:nvSpPr>
        <p:spPr>
          <a:xfrm>
            <a:off x="3480041" y="5857436"/>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loud 122"/>
          <p:cNvSpPr/>
          <p:nvPr/>
        </p:nvSpPr>
        <p:spPr>
          <a:xfrm>
            <a:off x="3548507" y="5982598"/>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loud 123"/>
          <p:cNvSpPr/>
          <p:nvPr/>
        </p:nvSpPr>
        <p:spPr>
          <a:xfrm>
            <a:off x="3717775" y="6001286"/>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loud 124"/>
          <p:cNvSpPr/>
          <p:nvPr/>
        </p:nvSpPr>
        <p:spPr>
          <a:xfrm>
            <a:off x="3787140" y="5913132"/>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oud 125"/>
          <p:cNvSpPr/>
          <p:nvPr/>
        </p:nvSpPr>
        <p:spPr>
          <a:xfrm>
            <a:off x="3394972" y="5708812"/>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Cloud 126"/>
          <p:cNvSpPr/>
          <p:nvPr/>
        </p:nvSpPr>
        <p:spPr>
          <a:xfrm>
            <a:off x="3354786" y="5590497"/>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loud 127"/>
          <p:cNvSpPr/>
          <p:nvPr/>
        </p:nvSpPr>
        <p:spPr>
          <a:xfrm>
            <a:off x="3168112" y="5771115"/>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loud 128"/>
          <p:cNvSpPr/>
          <p:nvPr/>
        </p:nvSpPr>
        <p:spPr>
          <a:xfrm>
            <a:off x="2881293" y="5601625"/>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loud 129"/>
          <p:cNvSpPr/>
          <p:nvPr/>
        </p:nvSpPr>
        <p:spPr>
          <a:xfrm>
            <a:off x="2915045" y="5765444"/>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Cloud 130"/>
          <p:cNvSpPr/>
          <p:nvPr/>
        </p:nvSpPr>
        <p:spPr>
          <a:xfrm>
            <a:off x="3097931" y="5948994"/>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Cloud 131"/>
          <p:cNvSpPr/>
          <p:nvPr/>
        </p:nvSpPr>
        <p:spPr>
          <a:xfrm>
            <a:off x="2840863" y="5913131"/>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Cloud 132"/>
          <p:cNvSpPr/>
          <p:nvPr/>
        </p:nvSpPr>
        <p:spPr>
          <a:xfrm>
            <a:off x="2715557" y="5700320"/>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Cloud 133"/>
          <p:cNvSpPr/>
          <p:nvPr/>
        </p:nvSpPr>
        <p:spPr>
          <a:xfrm>
            <a:off x="2803285" y="5445916"/>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Cloud 134"/>
          <p:cNvSpPr/>
          <p:nvPr/>
        </p:nvSpPr>
        <p:spPr>
          <a:xfrm>
            <a:off x="2663326" y="5556716"/>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Cloud 135"/>
          <p:cNvSpPr/>
          <p:nvPr/>
        </p:nvSpPr>
        <p:spPr>
          <a:xfrm>
            <a:off x="2675611" y="5848007"/>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Cloud 136"/>
          <p:cNvSpPr/>
          <p:nvPr/>
        </p:nvSpPr>
        <p:spPr>
          <a:xfrm>
            <a:off x="2196642" y="4832313"/>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Cloud 137"/>
          <p:cNvSpPr/>
          <p:nvPr/>
        </p:nvSpPr>
        <p:spPr>
          <a:xfrm>
            <a:off x="2336520" y="4928244"/>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loud 138"/>
          <p:cNvSpPr/>
          <p:nvPr/>
        </p:nvSpPr>
        <p:spPr>
          <a:xfrm>
            <a:off x="2520408" y="4836688"/>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Cloud 139"/>
          <p:cNvSpPr/>
          <p:nvPr/>
        </p:nvSpPr>
        <p:spPr>
          <a:xfrm>
            <a:off x="2668856" y="4917913"/>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Cloud 140"/>
          <p:cNvSpPr/>
          <p:nvPr/>
        </p:nvSpPr>
        <p:spPr>
          <a:xfrm>
            <a:off x="2672808" y="4989088"/>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Cloud 141"/>
          <p:cNvSpPr/>
          <p:nvPr/>
        </p:nvSpPr>
        <p:spPr>
          <a:xfrm>
            <a:off x="2825208" y="5141488"/>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Cloud 142"/>
          <p:cNvSpPr/>
          <p:nvPr/>
        </p:nvSpPr>
        <p:spPr>
          <a:xfrm>
            <a:off x="3062914" y="5076301"/>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Cloud 143"/>
          <p:cNvSpPr/>
          <p:nvPr/>
        </p:nvSpPr>
        <p:spPr>
          <a:xfrm>
            <a:off x="2907895" y="4828620"/>
            <a:ext cx="445697" cy="243585"/>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Cloud 144"/>
          <p:cNvSpPr/>
          <p:nvPr/>
        </p:nvSpPr>
        <p:spPr>
          <a:xfrm>
            <a:off x="3435556" y="4869621"/>
            <a:ext cx="445697" cy="243585"/>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Cloud 145"/>
          <p:cNvSpPr/>
          <p:nvPr/>
        </p:nvSpPr>
        <p:spPr>
          <a:xfrm>
            <a:off x="3569516" y="5072205"/>
            <a:ext cx="445697" cy="243585"/>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Cloud 146"/>
          <p:cNvSpPr/>
          <p:nvPr/>
        </p:nvSpPr>
        <p:spPr>
          <a:xfrm>
            <a:off x="3192701" y="5008725"/>
            <a:ext cx="445697" cy="243585"/>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Cloud 147"/>
          <p:cNvSpPr/>
          <p:nvPr/>
        </p:nvSpPr>
        <p:spPr>
          <a:xfrm>
            <a:off x="2634178" y="4634086"/>
            <a:ext cx="445697" cy="243585"/>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Cloud 148"/>
          <p:cNvSpPr/>
          <p:nvPr/>
        </p:nvSpPr>
        <p:spPr>
          <a:xfrm>
            <a:off x="3251826" y="4672553"/>
            <a:ext cx="445697" cy="243585"/>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Cloud 149"/>
          <p:cNvSpPr/>
          <p:nvPr/>
        </p:nvSpPr>
        <p:spPr>
          <a:xfrm>
            <a:off x="1978904" y="5193520"/>
            <a:ext cx="445697" cy="243585"/>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loud 150"/>
          <p:cNvSpPr/>
          <p:nvPr/>
        </p:nvSpPr>
        <p:spPr>
          <a:xfrm>
            <a:off x="2343251" y="5349663"/>
            <a:ext cx="445697" cy="243585"/>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Cloud 151"/>
          <p:cNvSpPr/>
          <p:nvPr/>
        </p:nvSpPr>
        <p:spPr>
          <a:xfrm>
            <a:off x="2302622" y="5672660"/>
            <a:ext cx="445697" cy="243585"/>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Cloud 152"/>
          <p:cNvSpPr/>
          <p:nvPr/>
        </p:nvSpPr>
        <p:spPr>
          <a:xfrm>
            <a:off x="1989871" y="5567846"/>
            <a:ext cx="445697" cy="243585"/>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Cloud 153"/>
          <p:cNvSpPr/>
          <p:nvPr/>
        </p:nvSpPr>
        <p:spPr>
          <a:xfrm>
            <a:off x="1897477" y="5801374"/>
            <a:ext cx="445697" cy="243585"/>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Cloud 154"/>
          <p:cNvSpPr/>
          <p:nvPr/>
        </p:nvSpPr>
        <p:spPr>
          <a:xfrm>
            <a:off x="2328159" y="5944155"/>
            <a:ext cx="445697" cy="243585"/>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Cloud 155"/>
          <p:cNvSpPr/>
          <p:nvPr/>
        </p:nvSpPr>
        <p:spPr>
          <a:xfrm>
            <a:off x="3050243" y="6091950"/>
            <a:ext cx="445697" cy="243585"/>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Cloud 156"/>
          <p:cNvSpPr/>
          <p:nvPr/>
        </p:nvSpPr>
        <p:spPr>
          <a:xfrm>
            <a:off x="2606559" y="6073656"/>
            <a:ext cx="445697" cy="243585"/>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Cloud 157"/>
          <p:cNvSpPr/>
          <p:nvPr/>
        </p:nvSpPr>
        <p:spPr>
          <a:xfrm>
            <a:off x="3612630" y="6119904"/>
            <a:ext cx="445697" cy="243585"/>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Cloud 158"/>
          <p:cNvSpPr/>
          <p:nvPr/>
        </p:nvSpPr>
        <p:spPr>
          <a:xfrm>
            <a:off x="3649383" y="4407565"/>
            <a:ext cx="445697" cy="243585"/>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Cloud 159"/>
          <p:cNvSpPr/>
          <p:nvPr/>
        </p:nvSpPr>
        <p:spPr>
          <a:xfrm>
            <a:off x="1092871" y="5568332"/>
            <a:ext cx="445697" cy="243585"/>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Cloud 160"/>
          <p:cNvSpPr/>
          <p:nvPr/>
        </p:nvSpPr>
        <p:spPr>
          <a:xfrm>
            <a:off x="1342540" y="5207949"/>
            <a:ext cx="445697" cy="243585"/>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Cloud 161"/>
          <p:cNvSpPr/>
          <p:nvPr/>
        </p:nvSpPr>
        <p:spPr>
          <a:xfrm>
            <a:off x="1240546" y="4955979"/>
            <a:ext cx="445697" cy="243585"/>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Cloud 162"/>
          <p:cNvSpPr/>
          <p:nvPr/>
        </p:nvSpPr>
        <p:spPr>
          <a:xfrm>
            <a:off x="609370" y="5203766"/>
            <a:ext cx="445697" cy="243585"/>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Cloud 163"/>
          <p:cNvSpPr/>
          <p:nvPr/>
        </p:nvSpPr>
        <p:spPr>
          <a:xfrm>
            <a:off x="592126" y="5623177"/>
            <a:ext cx="445697" cy="243585"/>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loud 164"/>
          <p:cNvSpPr/>
          <p:nvPr/>
        </p:nvSpPr>
        <p:spPr>
          <a:xfrm>
            <a:off x="712955" y="5973257"/>
            <a:ext cx="445697" cy="243585"/>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Cloud 165"/>
          <p:cNvSpPr/>
          <p:nvPr/>
        </p:nvSpPr>
        <p:spPr>
          <a:xfrm>
            <a:off x="1668013" y="6067771"/>
            <a:ext cx="445697" cy="243585"/>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Cloud 166"/>
          <p:cNvSpPr/>
          <p:nvPr/>
        </p:nvSpPr>
        <p:spPr>
          <a:xfrm>
            <a:off x="3097931" y="4348459"/>
            <a:ext cx="445697" cy="243585"/>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Cloud 167"/>
          <p:cNvSpPr/>
          <p:nvPr/>
        </p:nvSpPr>
        <p:spPr>
          <a:xfrm>
            <a:off x="2544793" y="4370353"/>
            <a:ext cx="445697" cy="243585"/>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Cloud 168"/>
          <p:cNvSpPr/>
          <p:nvPr/>
        </p:nvSpPr>
        <p:spPr>
          <a:xfrm>
            <a:off x="1866319" y="4353787"/>
            <a:ext cx="445697" cy="243585"/>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Cloud 169"/>
          <p:cNvSpPr/>
          <p:nvPr/>
        </p:nvSpPr>
        <p:spPr>
          <a:xfrm>
            <a:off x="1334371" y="4516462"/>
            <a:ext cx="445697" cy="243585"/>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Cloud 170"/>
          <p:cNvSpPr/>
          <p:nvPr/>
        </p:nvSpPr>
        <p:spPr>
          <a:xfrm>
            <a:off x="1066858" y="4313208"/>
            <a:ext cx="445697" cy="243585"/>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loud 171"/>
          <p:cNvSpPr/>
          <p:nvPr/>
        </p:nvSpPr>
        <p:spPr>
          <a:xfrm>
            <a:off x="396203" y="4922320"/>
            <a:ext cx="445697" cy="243585"/>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Cloud 172"/>
          <p:cNvSpPr/>
          <p:nvPr/>
        </p:nvSpPr>
        <p:spPr>
          <a:xfrm>
            <a:off x="157897" y="5420257"/>
            <a:ext cx="445697" cy="243585"/>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Cloud 173"/>
          <p:cNvSpPr/>
          <p:nvPr/>
        </p:nvSpPr>
        <p:spPr>
          <a:xfrm>
            <a:off x="241981" y="5879493"/>
            <a:ext cx="445697" cy="243585"/>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Cloud 174"/>
          <p:cNvSpPr/>
          <p:nvPr/>
        </p:nvSpPr>
        <p:spPr>
          <a:xfrm>
            <a:off x="936870" y="5335511"/>
            <a:ext cx="445697" cy="243585"/>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Cloud 175"/>
          <p:cNvSpPr/>
          <p:nvPr/>
        </p:nvSpPr>
        <p:spPr>
          <a:xfrm>
            <a:off x="601695" y="4340720"/>
            <a:ext cx="445697" cy="243585"/>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Cloud 176"/>
          <p:cNvSpPr/>
          <p:nvPr/>
        </p:nvSpPr>
        <p:spPr>
          <a:xfrm>
            <a:off x="3664039" y="5295772"/>
            <a:ext cx="445697" cy="243585"/>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569277" y="5538355"/>
            <a:ext cx="509155" cy="5039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3454101" y="5283072"/>
            <a:ext cx="197499" cy="274370"/>
          </a:xfrm>
          <a:prstGeom prst="rect">
            <a:avLst/>
          </a:prstGeom>
          <a:noFill/>
        </p:spPr>
        <p:txBody>
          <a:bodyPr wrap="square" rtlCol="0">
            <a:spAutoFit/>
          </a:bodyPr>
          <a:lstStyle/>
          <a:p>
            <a:r>
              <a:rPr lang="en-US" sz="700" dirty="0" smtClean="0"/>
              <a:t>R</a:t>
            </a:r>
            <a:r>
              <a:rPr lang="en-US" dirty="0" smtClean="0"/>
              <a:t> </a:t>
            </a:r>
            <a:endParaRPr lang="en-US" dirty="0"/>
          </a:p>
        </p:txBody>
      </p:sp>
      <p:sp>
        <p:nvSpPr>
          <p:cNvPr id="178" name="Cloud 177"/>
          <p:cNvSpPr/>
          <p:nvPr/>
        </p:nvSpPr>
        <p:spPr>
          <a:xfrm>
            <a:off x="3717547" y="5535071"/>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Cloud 178"/>
          <p:cNvSpPr/>
          <p:nvPr/>
        </p:nvSpPr>
        <p:spPr>
          <a:xfrm>
            <a:off x="3871990" y="5808345"/>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Cloud 179"/>
          <p:cNvSpPr/>
          <p:nvPr/>
        </p:nvSpPr>
        <p:spPr>
          <a:xfrm>
            <a:off x="3872628" y="5577682"/>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Cloud 180"/>
          <p:cNvSpPr/>
          <p:nvPr/>
        </p:nvSpPr>
        <p:spPr>
          <a:xfrm>
            <a:off x="2960961" y="6030493"/>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Cloud 181"/>
          <p:cNvSpPr/>
          <p:nvPr/>
        </p:nvSpPr>
        <p:spPr>
          <a:xfrm>
            <a:off x="1720119" y="5705510"/>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Cloud 182"/>
          <p:cNvSpPr/>
          <p:nvPr/>
        </p:nvSpPr>
        <p:spPr>
          <a:xfrm>
            <a:off x="2157286" y="5428138"/>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Cloud 183"/>
          <p:cNvSpPr/>
          <p:nvPr/>
        </p:nvSpPr>
        <p:spPr>
          <a:xfrm>
            <a:off x="3249832" y="5960721"/>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Cloud 184"/>
          <p:cNvSpPr/>
          <p:nvPr/>
        </p:nvSpPr>
        <p:spPr>
          <a:xfrm>
            <a:off x="1881537" y="5441366"/>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Cloud 185"/>
          <p:cNvSpPr/>
          <p:nvPr/>
        </p:nvSpPr>
        <p:spPr>
          <a:xfrm>
            <a:off x="2170810" y="6185468"/>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Cloud 186"/>
          <p:cNvSpPr/>
          <p:nvPr/>
        </p:nvSpPr>
        <p:spPr>
          <a:xfrm>
            <a:off x="2410268" y="6209507"/>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Cloud 187"/>
          <p:cNvSpPr/>
          <p:nvPr/>
        </p:nvSpPr>
        <p:spPr>
          <a:xfrm>
            <a:off x="3071849" y="4623097"/>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Cloud 188"/>
          <p:cNvSpPr/>
          <p:nvPr/>
        </p:nvSpPr>
        <p:spPr>
          <a:xfrm>
            <a:off x="3893587" y="4889390"/>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Cloud 189"/>
          <p:cNvSpPr/>
          <p:nvPr/>
        </p:nvSpPr>
        <p:spPr>
          <a:xfrm>
            <a:off x="3878528" y="4719542"/>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Cloud 190"/>
          <p:cNvSpPr/>
          <p:nvPr/>
        </p:nvSpPr>
        <p:spPr>
          <a:xfrm>
            <a:off x="3702701" y="4683919"/>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Cloud 191"/>
          <p:cNvSpPr/>
          <p:nvPr/>
        </p:nvSpPr>
        <p:spPr>
          <a:xfrm>
            <a:off x="3443833" y="4548722"/>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Cloud 192"/>
          <p:cNvSpPr/>
          <p:nvPr/>
        </p:nvSpPr>
        <p:spPr>
          <a:xfrm>
            <a:off x="2425246" y="4673146"/>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Cloud 193"/>
          <p:cNvSpPr/>
          <p:nvPr/>
        </p:nvSpPr>
        <p:spPr>
          <a:xfrm>
            <a:off x="2356618" y="4542405"/>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Cloud 194"/>
          <p:cNvSpPr/>
          <p:nvPr/>
        </p:nvSpPr>
        <p:spPr>
          <a:xfrm>
            <a:off x="1739857" y="5037177"/>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Cloud 195"/>
          <p:cNvSpPr/>
          <p:nvPr/>
        </p:nvSpPr>
        <p:spPr>
          <a:xfrm>
            <a:off x="1216954" y="5842493"/>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Cloud 196"/>
          <p:cNvSpPr/>
          <p:nvPr/>
        </p:nvSpPr>
        <p:spPr>
          <a:xfrm>
            <a:off x="996178" y="5802677"/>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Cloud 197"/>
          <p:cNvSpPr/>
          <p:nvPr/>
        </p:nvSpPr>
        <p:spPr>
          <a:xfrm>
            <a:off x="826877" y="5512737"/>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Cloud 198"/>
          <p:cNvSpPr/>
          <p:nvPr/>
        </p:nvSpPr>
        <p:spPr>
          <a:xfrm>
            <a:off x="1074029" y="5119387"/>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Cloud 199"/>
          <p:cNvSpPr/>
          <p:nvPr/>
        </p:nvSpPr>
        <p:spPr>
          <a:xfrm>
            <a:off x="884070" y="5035775"/>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Cloud 200"/>
          <p:cNvSpPr/>
          <p:nvPr/>
        </p:nvSpPr>
        <p:spPr>
          <a:xfrm>
            <a:off x="1141482" y="4567299"/>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Cloud 201"/>
          <p:cNvSpPr/>
          <p:nvPr/>
        </p:nvSpPr>
        <p:spPr>
          <a:xfrm>
            <a:off x="1389099" y="4851820"/>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Cloud 202"/>
          <p:cNvSpPr/>
          <p:nvPr/>
        </p:nvSpPr>
        <p:spPr>
          <a:xfrm>
            <a:off x="1624345" y="4937652"/>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Cloud 203"/>
          <p:cNvSpPr/>
          <p:nvPr/>
        </p:nvSpPr>
        <p:spPr>
          <a:xfrm>
            <a:off x="1636116" y="4688427"/>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Cloud 204"/>
          <p:cNvSpPr/>
          <p:nvPr/>
        </p:nvSpPr>
        <p:spPr>
          <a:xfrm>
            <a:off x="1956176" y="5003969"/>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Cloud 205"/>
          <p:cNvSpPr/>
          <p:nvPr/>
        </p:nvSpPr>
        <p:spPr>
          <a:xfrm>
            <a:off x="1800884" y="5266093"/>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Cloud 206"/>
          <p:cNvSpPr/>
          <p:nvPr/>
        </p:nvSpPr>
        <p:spPr>
          <a:xfrm>
            <a:off x="1800798" y="5548695"/>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loud 207"/>
          <p:cNvSpPr/>
          <p:nvPr/>
        </p:nvSpPr>
        <p:spPr>
          <a:xfrm>
            <a:off x="1660941" y="5911919"/>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Cloud 208"/>
          <p:cNvSpPr/>
          <p:nvPr/>
        </p:nvSpPr>
        <p:spPr>
          <a:xfrm>
            <a:off x="1519401" y="5498083"/>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Cloud 209"/>
          <p:cNvSpPr/>
          <p:nvPr/>
        </p:nvSpPr>
        <p:spPr>
          <a:xfrm>
            <a:off x="2881768" y="5045710"/>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Cloud 210"/>
          <p:cNvSpPr/>
          <p:nvPr/>
        </p:nvSpPr>
        <p:spPr>
          <a:xfrm>
            <a:off x="2527594" y="5228004"/>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Cloud 211"/>
          <p:cNvSpPr/>
          <p:nvPr/>
        </p:nvSpPr>
        <p:spPr>
          <a:xfrm>
            <a:off x="2802603" y="5313392"/>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Cloud 212"/>
          <p:cNvSpPr/>
          <p:nvPr/>
        </p:nvSpPr>
        <p:spPr>
          <a:xfrm>
            <a:off x="3383954" y="5274084"/>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Cloud 213"/>
          <p:cNvSpPr/>
          <p:nvPr/>
        </p:nvSpPr>
        <p:spPr>
          <a:xfrm>
            <a:off x="723188" y="5113292"/>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Cloud 214"/>
          <p:cNvSpPr/>
          <p:nvPr/>
        </p:nvSpPr>
        <p:spPr>
          <a:xfrm>
            <a:off x="2392198" y="5218779"/>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Cloud 215"/>
          <p:cNvSpPr/>
          <p:nvPr/>
        </p:nvSpPr>
        <p:spPr>
          <a:xfrm>
            <a:off x="2086557" y="4806069"/>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Cloud 216"/>
          <p:cNvSpPr/>
          <p:nvPr/>
        </p:nvSpPr>
        <p:spPr>
          <a:xfrm>
            <a:off x="2173483" y="4614718"/>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Cloud 217"/>
          <p:cNvSpPr/>
          <p:nvPr/>
        </p:nvSpPr>
        <p:spPr>
          <a:xfrm>
            <a:off x="1578357" y="4776507"/>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Cloud 218"/>
          <p:cNvSpPr/>
          <p:nvPr/>
        </p:nvSpPr>
        <p:spPr>
          <a:xfrm>
            <a:off x="1350909" y="4768432"/>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Cloud 219"/>
          <p:cNvSpPr/>
          <p:nvPr/>
        </p:nvSpPr>
        <p:spPr>
          <a:xfrm>
            <a:off x="1217250" y="4803592"/>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Cloud 220"/>
          <p:cNvSpPr/>
          <p:nvPr/>
        </p:nvSpPr>
        <p:spPr>
          <a:xfrm>
            <a:off x="991691" y="4559232"/>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Cloud 221"/>
          <p:cNvSpPr/>
          <p:nvPr/>
        </p:nvSpPr>
        <p:spPr>
          <a:xfrm>
            <a:off x="781705" y="4623967"/>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Cloud 222"/>
          <p:cNvSpPr/>
          <p:nvPr/>
        </p:nvSpPr>
        <p:spPr>
          <a:xfrm>
            <a:off x="320080" y="5678507"/>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Cloud 223"/>
          <p:cNvSpPr/>
          <p:nvPr/>
        </p:nvSpPr>
        <p:spPr>
          <a:xfrm>
            <a:off x="420954" y="5228004"/>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Cloud 224"/>
          <p:cNvSpPr/>
          <p:nvPr/>
        </p:nvSpPr>
        <p:spPr>
          <a:xfrm>
            <a:off x="254597" y="5112706"/>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Cloud 225"/>
          <p:cNvSpPr/>
          <p:nvPr/>
        </p:nvSpPr>
        <p:spPr>
          <a:xfrm>
            <a:off x="213929" y="5272511"/>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Cloud 226"/>
          <p:cNvSpPr/>
          <p:nvPr/>
        </p:nvSpPr>
        <p:spPr>
          <a:xfrm>
            <a:off x="611575" y="5472895"/>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Cloud 227"/>
          <p:cNvSpPr/>
          <p:nvPr/>
        </p:nvSpPr>
        <p:spPr>
          <a:xfrm>
            <a:off x="524217" y="6134680"/>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Cloud 228"/>
          <p:cNvSpPr/>
          <p:nvPr/>
        </p:nvSpPr>
        <p:spPr>
          <a:xfrm>
            <a:off x="232979" y="6107532"/>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Cloud 229"/>
          <p:cNvSpPr/>
          <p:nvPr/>
        </p:nvSpPr>
        <p:spPr>
          <a:xfrm>
            <a:off x="117025" y="5776031"/>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2504209" y="5221432"/>
            <a:ext cx="561109" cy="181916"/>
          </a:xfrm>
          <a:custGeom>
            <a:avLst/>
            <a:gdLst>
              <a:gd name="connsiteX0" fmla="*/ 0 w 561109"/>
              <a:gd name="connsiteY0" fmla="*/ 0 h 181916"/>
              <a:gd name="connsiteX1" fmla="*/ 41564 w 561109"/>
              <a:gd name="connsiteY1" fmla="*/ 10391 h 181916"/>
              <a:gd name="connsiteX2" fmla="*/ 72736 w 561109"/>
              <a:gd name="connsiteY2" fmla="*/ 31173 h 181916"/>
              <a:gd name="connsiteX3" fmla="*/ 88323 w 561109"/>
              <a:gd name="connsiteY3" fmla="*/ 41563 h 181916"/>
              <a:gd name="connsiteX4" fmla="*/ 119496 w 561109"/>
              <a:gd name="connsiteY4" fmla="*/ 57150 h 181916"/>
              <a:gd name="connsiteX5" fmla="*/ 135082 w 561109"/>
              <a:gd name="connsiteY5" fmla="*/ 62345 h 181916"/>
              <a:gd name="connsiteX6" fmla="*/ 192232 w 561109"/>
              <a:gd name="connsiteY6" fmla="*/ 83127 h 181916"/>
              <a:gd name="connsiteX7" fmla="*/ 275359 w 561109"/>
              <a:gd name="connsiteY7" fmla="*/ 103909 h 181916"/>
              <a:gd name="connsiteX8" fmla="*/ 332509 w 561109"/>
              <a:gd name="connsiteY8" fmla="*/ 109104 h 181916"/>
              <a:gd name="connsiteX9" fmla="*/ 353291 w 561109"/>
              <a:gd name="connsiteY9" fmla="*/ 114300 h 181916"/>
              <a:gd name="connsiteX10" fmla="*/ 379268 w 561109"/>
              <a:gd name="connsiteY10" fmla="*/ 119495 h 181916"/>
              <a:gd name="connsiteX11" fmla="*/ 410441 w 561109"/>
              <a:gd name="connsiteY11" fmla="*/ 129886 h 181916"/>
              <a:gd name="connsiteX12" fmla="*/ 462396 w 561109"/>
              <a:gd name="connsiteY12" fmla="*/ 145473 h 181916"/>
              <a:gd name="connsiteX13" fmla="*/ 498764 w 561109"/>
              <a:gd name="connsiteY13" fmla="*/ 155863 h 181916"/>
              <a:gd name="connsiteX14" fmla="*/ 529936 w 561109"/>
              <a:gd name="connsiteY14" fmla="*/ 166254 h 181916"/>
              <a:gd name="connsiteX15" fmla="*/ 561109 w 561109"/>
              <a:gd name="connsiteY15" fmla="*/ 181841 h 18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1109" h="181916">
                <a:moveTo>
                  <a:pt x="0" y="0"/>
                </a:moveTo>
                <a:cubicBezTo>
                  <a:pt x="7201" y="1440"/>
                  <a:pt x="32576" y="5397"/>
                  <a:pt x="41564" y="10391"/>
                </a:cubicBezTo>
                <a:cubicBezTo>
                  <a:pt x="52481" y="16456"/>
                  <a:pt x="62345" y="24246"/>
                  <a:pt x="72736" y="31173"/>
                </a:cubicBezTo>
                <a:cubicBezTo>
                  <a:pt x="77931" y="34637"/>
                  <a:pt x="82399" y="39588"/>
                  <a:pt x="88323" y="41563"/>
                </a:cubicBezTo>
                <a:cubicBezTo>
                  <a:pt x="127505" y="54625"/>
                  <a:pt x="79202" y="37004"/>
                  <a:pt x="119496" y="57150"/>
                </a:cubicBezTo>
                <a:cubicBezTo>
                  <a:pt x="124394" y="59599"/>
                  <a:pt x="129887" y="60613"/>
                  <a:pt x="135082" y="62345"/>
                </a:cubicBezTo>
                <a:cubicBezTo>
                  <a:pt x="167755" y="84128"/>
                  <a:pt x="132706" y="63285"/>
                  <a:pt x="192232" y="83127"/>
                </a:cubicBezTo>
                <a:cubicBezTo>
                  <a:pt x="222661" y="93270"/>
                  <a:pt x="240879" y="100775"/>
                  <a:pt x="275359" y="103909"/>
                </a:cubicBezTo>
                <a:lnTo>
                  <a:pt x="332509" y="109104"/>
                </a:lnTo>
                <a:cubicBezTo>
                  <a:pt x="339436" y="110836"/>
                  <a:pt x="346320" y="112751"/>
                  <a:pt x="353291" y="114300"/>
                </a:cubicBezTo>
                <a:cubicBezTo>
                  <a:pt x="361911" y="116216"/>
                  <a:pt x="370749" y="117172"/>
                  <a:pt x="379268" y="119495"/>
                </a:cubicBezTo>
                <a:cubicBezTo>
                  <a:pt x="389835" y="122377"/>
                  <a:pt x="399815" y="127229"/>
                  <a:pt x="410441" y="129886"/>
                </a:cubicBezTo>
                <a:cubicBezTo>
                  <a:pt x="441851" y="137739"/>
                  <a:pt x="424446" y="132823"/>
                  <a:pt x="462396" y="145473"/>
                </a:cubicBezTo>
                <a:cubicBezTo>
                  <a:pt x="514781" y="162934"/>
                  <a:pt x="433520" y="136290"/>
                  <a:pt x="498764" y="155863"/>
                </a:cubicBezTo>
                <a:cubicBezTo>
                  <a:pt x="509255" y="159010"/>
                  <a:pt x="529936" y="166254"/>
                  <a:pt x="529936" y="166254"/>
                </a:cubicBezTo>
                <a:cubicBezTo>
                  <a:pt x="553489" y="183919"/>
                  <a:pt x="542059" y="181841"/>
                  <a:pt x="561109" y="181841"/>
                </a:cubicBezTo>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2209122" y="4560019"/>
            <a:ext cx="955431" cy="159359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9" name="Freeform 38"/>
          <p:cNvSpPr/>
          <p:nvPr/>
        </p:nvSpPr>
        <p:spPr>
          <a:xfrm>
            <a:off x="1117023" y="4821382"/>
            <a:ext cx="732559" cy="109104"/>
          </a:xfrm>
          <a:custGeom>
            <a:avLst/>
            <a:gdLst>
              <a:gd name="connsiteX0" fmla="*/ 0 w 732559"/>
              <a:gd name="connsiteY0" fmla="*/ 109104 h 109104"/>
              <a:gd name="connsiteX1" fmla="*/ 25977 w 732559"/>
              <a:gd name="connsiteY1" fmla="*/ 93518 h 109104"/>
              <a:gd name="connsiteX2" fmla="*/ 83127 w 732559"/>
              <a:gd name="connsiteY2" fmla="*/ 67541 h 109104"/>
              <a:gd name="connsiteX3" fmla="*/ 98713 w 732559"/>
              <a:gd name="connsiteY3" fmla="*/ 57150 h 109104"/>
              <a:gd name="connsiteX4" fmla="*/ 150668 w 732559"/>
              <a:gd name="connsiteY4" fmla="*/ 36368 h 109104"/>
              <a:gd name="connsiteX5" fmla="*/ 166254 w 732559"/>
              <a:gd name="connsiteY5" fmla="*/ 31173 h 109104"/>
              <a:gd name="connsiteX6" fmla="*/ 202622 w 732559"/>
              <a:gd name="connsiteY6" fmla="*/ 15586 h 109104"/>
              <a:gd name="connsiteX7" fmla="*/ 238991 w 732559"/>
              <a:gd name="connsiteY7" fmla="*/ 5195 h 109104"/>
              <a:gd name="connsiteX8" fmla="*/ 374072 w 732559"/>
              <a:gd name="connsiteY8" fmla="*/ 0 h 109104"/>
              <a:gd name="connsiteX9" fmla="*/ 581891 w 732559"/>
              <a:gd name="connsiteY9" fmla="*/ 5195 h 109104"/>
              <a:gd name="connsiteX10" fmla="*/ 597477 w 732559"/>
              <a:gd name="connsiteY10" fmla="*/ 10391 h 109104"/>
              <a:gd name="connsiteX11" fmla="*/ 628650 w 732559"/>
              <a:gd name="connsiteY11" fmla="*/ 15586 h 109104"/>
              <a:gd name="connsiteX12" fmla="*/ 649432 w 732559"/>
              <a:gd name="connsiteY12" fmla="*/ 20782 h 109104"/>
              <a:gd name="connsiteX13" fmla="*/ 732559 w 732559"/>
              <a:gd name="connsiteY13" fmla="*/ 25977 h 109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2559" h="109104">
                <a:moveTo>
                  <a:pt x="0" y="109104"/>
                </a:moveTo>
                <a:cubicBezTo>
                  <a:pt x="8659" y="103909"/>
                  <a:pt x="16945" y="98034"/>
                  <a:pt x="25977" y="93518"/>
                </a:cubicBezTo>
                <a:cubicBezTo>
                  <a:pt x="70110" y="71452"/>
                  <a:pt x="-2515" y="124638"/>
                  <a:pt x="83127" y="67541"/>
                </a:cubicBezTo>
                <a:cubicBezTo>
                  <a:pt x="88322" y="64077"/>
                  <a:pt x="93292" y="60248"/>
                  <a:pt x="98713" y="57150"/>
                </a:cubicBezTo>
                <a:cubicBezTo>
                  <a:pt x="120117" y="44919"/>
                  <a:pt x="125123" y="44883"/>
                  <a:pt x="150668" y="36368"/>
                </a:cubicBezTo>
                <a:lnTo>
                  <a:pt x="166254" y="31173"/>
                </a:lnTo>
                <a:cubicBezTo>
                  <a:pt x="189981" y="15356"/>
                  <a:pt x="173269" y="23973"/>
                  <a:pt x="202622" y="15586"/>
                </a:cubicBezTo>
                <a:cubicBezTo>
                  <a:pt x="213087" y="12596"/>
                  <a:pt x="228407" y="5901"/>
                  <a:pt x="238991" y="5195"/>
                </a:cubicBezTo>
                <a:cubicBezTo>
                  <a:pt x="283951" y="2198"/>
                  <a:pt x="329045" y="1732"/>
                  <a:pt x="374072" y="0"/>
                </a:cubicBezTo>
                <a:cubicBezTo>
                  <a:pt x="443345" y="1732"/>
                  <a:pt x="512671" y="1975"/>
                  <a:pt x="581891" y="5195"/>
                </a:cubicBezTo>
                <a:cubicBezTo>
                  <a:pt x="587362" y="5449"/>
                  <a:pt x="592131" y="9203"/>
                  <a:pt x="597477" y="10391"/>
                </a:cubicBezTo>
                <a:cubicBezTo>
                  <a:pt x="607760" y="12676"/>
                  <a:pt x="618320" y="13520"/>
                  <a:pt x="628650" y="15586"/>
                </a:cubicBezTo>
                <a:cubicBezTo>
                  <a:pt x="635652" y="16986"/>
                  <a:pt x="642430" y="19382"/>
                  <a:pt x="649432" y="20782"/>
                </a:cubicBezTo>
                <a:cubicBezTo>
                  <a:pt x="689641" y="28824"/>
                  <a:pt x="683298" y="25977"/>
                  <a:pt x="732559" y="25977"/>
                </a:cubicBezTo>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Cloud 230"/>
          <p:cNvSpPr/>
          <p:nvPr/>
        </p:nvSpPr>
        <p:spPr>
          <a:xfrm>
            <a:off x="3571770" y="5542930"/>
            <a:ext cx="189668" cy="132923"/>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Isosceles Triangle 113"/>
          <p:cNvSpPr/>
          <p:nvPr/>
        </p:nvSpPr>
        <p:spPr>
          <a:xfrm>
            <a:off x="3537679" y="5500963"/>
            <a:ext cx="74951" cy="6358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062581" y="4328457"/>
            <a:ext cx="508473" cy="274370"/>
          </a:xfrm>
          <a:prstGeom prst="rect">
            <a:avLst/>
          </a:prstGeom>
          <a:noFill/>
        </p:spPr>
        <p:txBody>
          <a:bodyPr wrap="none" rtlCol="0">
            <a:spAutoFit/>
          </a:bodyPr>
          <a:lstStyle/>
          <a:p>
            <a:r>
              <a:rPr lang="en-US" dirty="0" smtClean="0"/>
              <a:t>PLOC</a:t>
            </a:r>
            <a:endParaRPr lang="en-US" dirty="0"/>
          </a:p>
        </p:txBody>
      </p:sp>
      <p:sp>
        <p:nvSpPr>
          <p:cNvPr id="14" name="Slide Number Placeholder 13"/>
          <p:cNvSpPr>
            <a:spLocks noGrp="1"/>
          </p:cNvSpPr>
          <p:nvPr>
            <p:ph type="sldNum" sz="quarter" idx="12"/>
          </p:nvPr>
        </p:nvSpPr>
        <p:spPr/>
        <p:txBody>
          <a:bodyPr/>
          <a:lstStyle/>
          <a:p>
            <a:fld id="{1A05E389-BD0C-4476-81A1-636280216220}" type="slidenum">
              <a:rPr lang="en-US" smtClean="0"/>
              <a:t>34</a:t>
            </a:fld>
            <a:endParaRPr lang="en-US"/>
          </a:p>
        </p:txBody>
      </p:sp>
    </p:spTree>
    <p:extLst>
      <p:ext uri="{BB962C8B-B14F-4D97-AF65-F5344CB8AC3E}">
        <p14:creationId xmlns:p14="http://schemas.microsoft.com/office/powerpoint/2010/main" val="2722613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Actions on the short and long halt</a:t>
            </a:r>
            <a:endParaRPr lang="en-US" dirty="0"/>
          </a:p>
        </p:txBody>
      </p:sp>
      <p:sp>
        <p:nvSpPr>
          <p:cNvPr id="3" name="Content Placeholder 2"/>
          <p:cNvSpPr>
            <a:spLocks noGrp="1"/>
          </p:cNvSpPr>
          <p:nvPr>
            <p:ph idx="1"/>
          </p:nvPr>
        </p:nvSpPr>
        <p:spPr>
          <a:xfrm>
            <a:off x="170287" y="1109583"/>
            <a:ext cx="3744897" cy="5010014"/>
          </a:xfrm>
        </p:spPr>
        <p:txBody>
          <a:bodyPr>
            <a:normAutofit fontScale="92500" lnSpcReduction="10000"/>
          </a:bodyPr>
          <a:lstStyle/>
          <a:p>
            <a:r>
              <a:rPr lang="en-US" dirty="0"/>
              <a:t>Units conducting tactical movement frequently make temporary halts. These halts range from brief to extended periods. For short halts, platoons use a cigar-shaped perimeter intended to protect the force while maintaining the ability to continue movement. </a:t>
            </a:r>
            <a:endParaRPr lang="en-US" dirty="0" smtClean="0"/>
          </a:p>
          <a:p>
            <a:r>
              <a:rPr lang="en-US" dirty="0" smtClean="0"/>
              <a:t>When </a:t>
            </a:r>
            <a:r>
              <a:rPr lang="en-US" dirty="0"/>
              <a:t>the platoon leader decides not to immediately resume tactical movement, he transitions the platoon to a perimeter defense. The perimeter defense is used for longer halts or during lulls in combat</a:t>
            </a:r>
            <a:r>
              <a:rPr lang="en-US" dirty="0" smtClean="0"/>
              <a:t>.</a:t>
            </a:r>
          </a:p>
          <a:p>
            <a:r>
              <a:rPr lang="en-US" dirty="0" smtClean="0"/>
              <a:t>DISMOUNTED short </a:t>
            </a:r>
            <a:r>
              <a:rPr lang="en-US" dirty="0"/>
              <a:t>halt. This typically takes one to two minutes. </a:t>
            </a:r>
            <a:r>
              <a:rPr lang="en-US" dirty="0" smtClean="0"/>
              <a:t>Scouts </a:t>
            </a:r>
            <a:r>
              <a:rPr lang="en-US" dirty="0"/>
              <a:t>seek immediate cover and concealment and take a </a:t>
            </a:r>
            <a:r>
              <a:rPr lang="en-US" dirty="0" smtClean="0"/>
              <a:t>knee facing outward.  </a:t>
            </a:r>
            <a:r>
              <a:rPr lang="en-US" dirty="0"/>
              <a:t>Leaders assign sectors of fire.</a:t>
            </a:r>
          </a:p>
          <a:p>
            <a:r>
              <a:rPr lang="en-US" dirty="0" smtClean="0"/>
              <a:t>DISMOUNTED long </a:t>
            </a:r>
            <a:r>
              <a:rPr lang="en-US" dirty="0"/>
              <a:t>halt. This typically takes more than </a:t>
            </a:r>
            <a:r>
              <a:rPr lang="en-US" dirty="0" smtClean="0"/>
              <a:t>TWO MINUTES. Scouts </a:t>
            </a:r>
            <a:r>
              <a:rPr lang="en-US" dirty="0"/>
              <a:t>assume the prone position behind cover and </a:t>
            </a:r>
            <a:r>
              <a:rPr lang="en-US" dirty="0" smtClean="0"/>
              <a:t>concealment facing out.  </a:t>
            </a:r>
            <a:r>
              <a:rPr lang="en-US" dirty="0"/>
              <a:t>Leaders ensure </a:t>
            </a:r>
            <a:r>
              <a:rPr lang="en-US" dirty="0" smtClean="0"/>
              <a:t>scouts </a:t>
            </a:r>
            <a:r>
              <a:rPr lang="en-US" dirty="0"/>
              <a:t>have clear fields of fire, and assign sectors of fire</a:t>
            </a:r>
            <a:r>
              <a:rPr lang="en-US" dirty="0" smtClean="0"/>
              <a:t>.</a:t>
            </a:r>
          </a:p>
          <a:p>
            <a:r>
              <a:rPr lang="en-US" dirty="0" smtClean="0"/>
              <a:t>MOUNTED short halt.  This typically takes one to two minutes.  Vehicles form a herring bone formation while on the road, and the Senior SL or PSG ensures sectors of fire are covered for 360.</a:t>
            </a:r>
          </a:p>
          <a:p>
            <a:r>
              <a:rPr lang="en-US" dirty="0" smtClean="0"/>
              <a:t>MOUNTED long halt.  This typically takes more than TWO MINUTES.  The PSG or SL will keep track of time, and direct all mounted elements to move off of road into a covered and concealed position after two minutes.  Dismounts will be deployed to provide local security, and perform reconnaissance on dead space.  Leaders assign sectors of fire, and ensure they are overlapping.  Leadership will determine if a short-count is necessary.</a:t>
            </a:r>
            <a:endParaRPr lang="en-US" dirty="0"/>
          </a:p>
          <a:p>
            <a:endParaRPr lang="en-US" dirty="0" smtClean="0"/>
          </a:p>
          <a:p>
            <a:endParaRPr lang="en-US" dirty="0"/>
          </a:p>
        </p:txBody>
      </p:sp>
      <p:sp>
        <p:nvSpPr>
          <p:cNvPr id="5" name="Slide Number Placeholder 4"/>
          <p:cNvSpPr>
            <a:spLocks noGrp="1"/>
          </p:cNvSpPr>
          <p:nvPr>
            <p:ph type="sldNum" sz="quarter" idx="12"/>
          </p:nvPr>
        </p:nvSpPr>
        <p:spPr/>
        <p:txBody>
          <a:bodyPr/>
          <a:lstStyle/>
          <a:p>
            <a:fld id="{1A05E389-BD0C-4476-81A1-636280216220}" type="slidenum">
              <a:rPr lang="en-US" smtClean="0"/>
              <a:t>35</a:t>
            </a:fld>
            <a:endParaRPr lang="en-US"/>
          </a:p>
        </p:txBody>
      </p:sp>
    </p:spTree>
    <p:extLst>
      <p:ext uri="{BB962C8B-B14F-4D97-AF65-F5344CB8AC3E}">
        <p14:creationId xmlns:p14="http://schemas.microsoft.com/office/powerpoint/2010/main" val="27240165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READINESS CONDITIONS</a:t>
            </a:r>
            <a:endParaRPr lang="en-US" dirty="0"/>
          </a:p>
        </p:txBody>
      </p:sp>
      <p:pic>
        <p:nvPicPr>
          <p:cNvPr id="5" name="Picture 4"/>
          <p:cNvPicPr>
            <a:picLocks noChangeAspect="1"/>
          </p:cNvPicPr>
          <p:nvPr/>
        </p:nvPicPr>
        <p:blipFill rotWithShape="1">
          <a:blip r:embed="rId2"/>
          <a:srcRect t="2021" r="1471" b="1485"/>
          <a:stretch/>
        </p:blipFill>
        <p:spPr>
          <a:xfrm>
            <a:off x="15592" y="1382906"/>
            <a:ext cx="4054288" cy="3623982"/>
          </a:xfrm>
          <a:prstGeom prst="rect">
            <a:avLst/>
          </a:prstGeom>
        </p:spPr>
      </p:pic>
      <p:sp>
        <p:nvSpPr>
          <p:cNvPr id="3" name="Slide Number Placeholder 2"/>
          <p:cNvSpPr>
            <a:spLocks noGrp="1"/>
          </p:cNvSpPr>
          <p:nvPr>
            <p:ph type="sldNum" sz="quarter" idx="12"/>
          </p:nvPr>
        </p:nvSpPr>
        <p:spPr/>
        <p:txBody>
          <a:bodyPr/>
          <a:lstStyle/>
          <a:p>
            <a:fld id="{1A05E389-BD0C-4476-81A1-636280216220}" type="slidenum">
              <a:rPr lang="en-US" smtClean="0"/>
              <a:t>36</a:t>
            </a:fld>
            <a:endParaRPr lang="en-US"/>
          </a:p>
        </p:txBody>
      </p:sp>
    </p:spTree>
    <p:extLst>
      <p:ext uri="{BB962C8B-B14F-4D97-AF65-F5344CB8AC3E}">
        <p14:creationId xmlns:p14="http://schemas.microsoft.com/office/powerpoint/2010/main" val="2258962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99"/>
          <p:cNvPicPr preferRelativeResize="0"/>
          <p:nvPr/>
        </p:nvPicPr>
        <p:blipFill rotWithShape="1">
          <a:blip r:embed="rId2">
            <a:alphaModFix/>
          </a:blip>
          <a:srcRect l="5557" t="4463" r="7889" b="5926"/>
          <a:stretch/>
        </p:blipFill>
        <p:spPr>
          <a:xfrm>
            <a:off x="80864" y="848904"/>
            <a:ext cx="3931299" cy="5502133"/>
          </a:xfrm>
          <a:prstGeom prst="rect">
            <a:avLst/>
          </a:prstGeom>
          <a:noFill/>
          <a:ln>
            <a:noFill/>
          </a:ln>
        </p:spPr>
      </p:pic>
      <p:sp>
        <p:nvSpPr>
          <p:cNvPr id="2" name="Slide Number Placeholder 1"/>
          <p:cNvSpPr>
            <a:spLocks noGrp="1"/>
          </p:cNvSpPr>
          <p:nvPr>
            <p:ph type="sldNum" sz="quarter" idx="12"/>
          </p:nvPr>
        </p:nvSpPr>
        <p:spPr/>
        <p:txBody>
          <a:bodyPr/>
          <a:lstStyle/>
          <a:p>
            <a:fld id="{1A05E389-BD0C-4476-81A1-636280216220}" type="slidenum">
              <a:rPr lang="en-US" smtClean="0"/>
              <a:t>37</a:t>
            </a:fld>
            <a:endParaRPr lang="en-US"/>
          </a:p>
        </p:txBody>
      </p:sp>
    </p:spTree>
    <p:extLst>
      <p:ext uri="{BB962C8B-B14F-4D97-AF65-F5344CB8AC3E}">
        <p14:creationId xmlns:p14="http://schemas.microsoft.com/office/powerpoint/2010/main" val="3007260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92"/>
          <p:cNvPicPr preferRelativeResize="0"/>
          <p:nvPr/>
        </p:nvPicPr>
        <p:blipFill rotWithShape="1">
          <a:blip r:embed="rId2">
            <a:alphaModFix/>
          </a:blip>
          <a:srcRect l="4518" t="8016" r="5577" b="752"/>
          <a:stretch/>
        </p:blipFill>
        <p:spPr>
          <a:xfrm>
            <a:off x="118188" y="848905"/>
            <a:ext cx="3931298" cy="5464810"/>
          </a:xfrm>
          <a:prstGeom prst="rect">
            <a:avLst/>
          </a:prstGeom>
          <a:noFill/>
          <a:ln>
            <a:noFill/>
          </a:ln>
        </p:spPr>
      </p:pic>
      <p:sp>
        <p:nvSpPr>
          <p:cNvPr id="2" name="Slide Number Placeholder 1"/>
          <p:cNvSpPr>
            <a:spLocks noGrp="1"/>
          </p:cNvSpPr>
          <p:nvPr>
            <p:ph type="sldNum" sz="quarter" idx="12"/>
          </p:nvPr>
        </p:nvSpPr>
        <p:spPr/>
        <p:txBody>
          <a:bodyPr/>
          <a:lstStyle/>
          <a:p>
            <a:fld id="{1A05E389-BD0C-4476-81A1-636280216220}" type="slidenum">
              <a:rPr lang="en-US" smtClean="0"/>
              <a:t>38</a:t>
            </a:fld>
            <a:endParaRPr lang="en-US"/>
          </a:p>
        </p:txBody>
      </p:sp>
    </p:spTree>
    <p:extLst>
      <p:ext uri="{BB962C8B-B14F-4D97-AF65-F5344CB8AC3E}">
        <p14:creationId xmlns:p14="http://schemas.microsoft.com/office/powerpoint/2010/main" val="3422165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86" y="878306"/>
            <a:ext cx="3744898" cy="384754"/>
          </a:xfrm>
        </p:spPr>
        <p:txBody>
          <a:bodyPr>
            <a:normAutofit fontScale="90000"/>
          </a:bodyPr>
          <a:lstStyle/>
          <a:p>
            <a:r>
              <a:rPr lang="en-US" dirty="0" smtClean="0"/>
              <a:t>Commander’s Reconnaissance Guidance</a:t>
            </a:r>
            <a:endParaRPr lang="en-US" dirty="0"/>
          </a:p>
        </p:txBody>
      </p:sp>
      <p:sp>
        <p:nvSpPr>
          <p:cNvPr id="3" name="Content Placeholder 2"/>
          <p:cNvSpPr>
            <a:spLocks noGrp="1"/>
          </p:cNvSpPr>
          <p:nvPr>
            <p:ph idx="1"/>
          </p:nvPr>
        </p:nvSpPr>
        <p:spPr/>
        <p:txBody>
          <a:bodyPr>
            <a:normAutofit/>
          </a:bodyPr>
          <a:lstStyle/>
          <a:p>
            <a:r>
              <a:rPr lang="en-US" sz="700" dirty="0"/>
              <a:t>Stealthy tempo emphasizes avoiding detection and generally consists of restrictive engagement criteria.  Stealthy reconnaissance takes more time and utilizes dismounted reconnaissance methods to maximize the use of cover and concealment to reduce friendly signatures.  Stealthy reconnaissance is utilized when time is available, detailed reconnaissance is required, enemy threat contact is likely, or when terrain restricts the use of mounted reconnaissance elements.</a:t>
            </a:r>
          </a:p>
          <a:p>
            <a:r>
              <a:rPr lang="en-US" sz="700" dirty="0"/>
              <a:t>Forceful tempo develops the situation rapidly by employing ground and air assets to develop the situation rapidly and “fight for information.”  Forceful reconnaissance relies upon the use of standoff weapons and optics to rapidly seize the initiative and answer the Commander’s information needs.  Forceful reconnaissance is used when time is limited, detailed information is not required, terrain is open, or when dismounted reconnaissance elements cannot answer the information requirements in the time allotted. </a:t>
            </a:r>
          </a:p>
          <a:p>
            <a:r>
              <a:rPr lang="en-US" sz="700" dirty="0" smtClean="0"/>
              <a:t>Engagement </a:t>
            </a:r>
            <a:r>
              <a:rPr lang="en-US" sz="700" dirty="0"/>
              <a:t>Criteria are protocols that specify those circumstances for initiating engagement with an enemy force.  They can be either restrictive or permissive.  The Scout Platoon leader must define the size and type of force he expects his subordinate units to engage and avoid.  This enables the planning of the use of direct and indirect fires.  Engagement criteria must be extremely precise so as to avoid confusion.  Example, if the Engagement Criteria for 1st Platoon issued by the Commander (a Scout Platoon in a SBCT Cavalry Squadron) is 9 or fewer dismounts, 2 or fewer BRDM’s or 1 BMP, the Scout Platoon leader, operating in a 2 section concept can break down the engagement criteria to the section level as follows:  5 or fewer dismounts, 1 BRDM, only engage the BMP with dismounted Anti-Tank weapons systems at less than 1000M.  NOTE:  The Scout PLT must develop a PACE plan for initiating contact with the enemy.  For example, if the Scout PLT is to destroy an enemy BMP as part of their scheme of maneuver, the Primary means to destroy the BMP may be a priority fires target from the Artillery Battalion.  An alternate means to destroy the BMP may be using the Troop Mortars.  A contingency may be direct fire from an Anti-Tank weapons system; and an emergency means may be a dismounted Anti-Tank weapons system.  Engagement criteria needs to be thought of as the size of the enemy element that can be rapidly destroyed by the organic firepower on hand in the Scout Platoon.  This enables the Scout Platoon to avoid becoming decisively engaged and retain the freedom of maneuver.  </a:t>
            </a:r>
          </a:p>
          <a:p>
            <a:r>
              <a:rPr lang="en-US" sz="700" dirty="0"/>
              <a:t>Disengagement Criteria are protocols that specify those circumstance of avoiding contact or when to disengage from a fight so as to avoid becoming decisively engaged and retain the freedom of maneuver.  If a Scout Platoon does not understand or violates its disengagement criteria, it will likely become decisively engaged and have to fight the battle to its conclusion.  Using the example from engagement criteria listed above; if an individual section encounters 3 BMP’s, they are to disengage.  While the section may possess enough Anti-Tank weapon systems to gain a small tactical victory, the chances of becoming decisively engaged and failing to orient on the reconnaissance objective are too great.  In this scenario, the Scout Section would seek to avoid a direct fire engagement and move, if necessary, to an alternate location to maintain threat contact while avoiding engagement.  </a:t>
            </a:r>
          </a:p>
          <a:p>
            <a:r>
              <a:rPr lang="en-US" sz="700" dirty="0"/>
              <a:t>Displacement Criteria are triggers for a planned withdrawal, passage of lines, or a reconnaissance handover between units.  Displacement criteria are conditions that are either event driven (example, associated PIR being met), time driven (example, latest time information of value trigger is met), or threat driven (example, identification of enemy reserve). </a:t>
            </a:r>
          </a:p>
          <a:p>
            <a:endParaRPr lang="en-US" sz="700" dirty="0"/>
          </a:p>
        </p:txBody>
      </p:sp>
      <p:sp>
        <p:nvSpPr>
          <p:cNvPr id="5" name="Slide Number Placeholder 4"/>
          <p:cNvSpPr>
            <a:spLocks noGrp="1"/>
          </p:cNvSpPr>
          <p:nvPr>
            <p:ph type="sldNum" sz="quarter" idx="12"/>
          </p:nvPr>
        </p:nvSpPr>
        <p:spPr/>
        <p:txBody>
          <a:bodyPr/>
          <a:lstStyle/>
          <a:p>
            <a:fld id="{1A05E389-BD0C-4476-81A1-636280216220}" type="slidenum">
              <a:rPr lang="en-US" smtClean="0"/>
              <a:t>3</a:t>
            </a:fld>
            <a:endParaRPr lang="en-US"/>
          </a:p>
        </p:txBody>
      </p:sp>
    </p:spTree>
    <p:extLst>
      <p:ext uri="{BB962C8B-B14F-4D97-AF65-F5344CB8AC3E}">
        <p14:creationId xmlns:p14="http://schemas.microsoft.com/office/powerpoint/2010/main" val="3738047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313"/>
          <p:cNvPicPr preferRelativeResize="0"/>
          <p:nvPr/>
        </p:nvPicPr>
        <p:blipFill rotWithShape="1">
          <a:blip r:embed="rId2">
            <a:alphaModFix/>
          </a:blip>
          <a:srcRect l="4385" t="8925" r="3552" b="3275"/>
          <a:stretch/>
        </p:blipFill>
        <p:spPr>
          <a:xfrm>
            <a:off x="118187" y="848904"/>
            <a:ext cx="3856653" cy="5439930"/>
          </a:xfrm>
          <a:prstGeom prst="rect">
            <a:avLst/>
          </a:prstGeom>
          <a:noFill/>
          <a:ln>
            <a:noFill/>
          </a:ln>
        </p:spPr>
      </p:pic>
      <p:sp>
        <p:nvSpPr>
          <p:cNvPr id="2" name="Slide Number Placeholder 1"/>
          <p:cNvSpPr>
            <a:spLocks noGrp="1"/>
          </p:cNvSpPr>
          <p:nvPr>
            <p:ph type="sldNum" sz="quarter" idx="12"/>
          </p:nvPr>
        </p:nvSpPr>
        <p:spPr/>
        <p:txBody>
          <a:bodyPr/>
          <a:lstStyle/>
          <a:p>
            <a:fld id="{1A05E389-BD0C-4476-81A1-636280216220}" type="slidenum">
              <a:rPr lang="en-US" smtClean="0"/>
              <a:t>39</a:t>
            </a:fld>
            <a:endParaRPr lang="en-US"/>
          </a:p>
        </p:txBody>
      </p:sp>
    </p:spTree>
    <p:extLst>
      <p:ext uri="{BB962C8B-B14F-4D97-AF65-F5344CB8AC3E}">
        <p14:creationId xmlns:p14="http://schemas.microsoft.com/office/powerpoint/2010/main" val="27033070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306"/>
          <p:cNvPicPr preferRelativeResize="0"/>
          <p:nvPr/>
        </p:nvPicPr>
        <p:blipFill rotWithShape="1">
          <a:blip r:embed="rId2">
            <a:alphaModFix/>
          </a:blip>
          <a:srcRect l="2433" t="5790" r="9542"/>
          <a:stretch/>
        </p:blipFill>
        <p:spPr>
          <a:xfrm>
            <a:off x="186612" y="848904"/>
            <a:ext cx="3856653" cy="5450296"/>
          </a:xfrm>
          <a:prstGeom prst="rect">
            <a:avLst/>
          </a:prstGeom>
          <a:noFill/>
          <a:ln>
            <a:noFill/>
          </a:ln>
        </p:spPr>
      </p:pic>
      <p:sp>
        <p:nvSpPr>
          <p:cNvPr id="6" name="TextBox 5"/>
          <p:cNvSpPr txBox="1"/>
          <p:nvPr/>
        </p:nvSpPr>
        <p:spPr>
          <a:xfrm rot="16200000">
            <a:off x="-398609" y="3589137"/>
            <a:ext cx="1295781" cy="338554"/>
          </a:xfrm>
          <a:prstGeom prst="rect">
            <a:avLst/>
          </a:prstGeom>
          <a:solidFill>
            <a:schemeClr val="bg1"/>
          </a:solidFill>
        </p:spPr>
        <p:txBody>
          <a:bodyPr wrap="square" rtlCol="0">
            <a:spAutoFit/>
          </a:bodyPr>
          <a:lstStyle/>
          <a:p>
            <a:r>
              <a:rPr lang="en-US" sz="1600" dirty="0" smtClean="0"/>
              <a:t>Sector Sketch</a:t>
            </a:r>
            <a:endParaRPr lang="en-US" sz="1600" dirty="0"/>
          </a:p>
        </p:txBody>
      </p:sp>
      <p:sp>
        <p:nvSpPr>
          <p:cNvPr id="7" name="Rectangle 6"/>
          <p:cNvSpPr/>
          <p:nvPr/>
        </p:nvSpPr>
        <p:spPr>
          <a:xfrm>
            <a:off x="3359020" y="3197290"/>
            <a:ext cx="684245" cy="31019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1A05E389-BD0C-4476-81A1-636280216220}" type="slidenum">
              <a:rPr lang="en-US" smtClean="0"/>
              <a:t>40</a:t>
            </a:fld>
            <a:endParaRPr lang="en-US"/>
          </a:p>
        </p:txBody>
      </p:sp>
    </p:spTree>
    <p:extLst>
      <p:ext uri="{BB962C8B-B14F-4D97-AF65-F5344CB8AC3E}">
        <p14:creationId xmlns:p14="http://schemas.microsoft.com/office/powerpoint/2010/main" val="32307927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87" y="878306"/>
            <a:ext cx="3744898" cy="384754"/>
          </a:xfrm>
        </p:spPr>
        <p:txBody>
          <a:bodyPr>
            <a:normAutofit fontScale="90000"/>
          </a:bodyPr>
          <a:lstStyle/>
          <a:p>
            <a:r>
              <a:rPr lang="en-US" dirty="0" smtClean="0"/>
              <a:t>TERRAIN INDEX REFERENCE SYSTEM</a:t>
            </a:r>
            <a:br>
              <a:rPr lang="en-US" dirty="0" smtClean="0"/>
            </a:br>
            <a:r>
              <a:rPr lang="en-US" dirty="0" smtClean="0"/>
              <a:t>(TIRS)</a:t>
            </a:r>
            <a:endParaRPr lang="en-US" dirty="0"/>
          </a:p>
        </p:txBody>
      </p:sp>
      <p:sp>
        <p:nvSpPr>
          <p:cNvPr id="3" name="Content Placeholder 2"/>
          <p:cNvSpPr>
            <a:spLocks noGrp="1"/>
          </p:cNvSpPr>
          <p:nvPr>
            <p:ph idx="1"/>
          </p:nvPr>
        </p:nvSpPr>
        <p:spPr>
          <a:xfrm>
            <a:off x="170287" y="1292463"/>
            <a:ext cx="3744897" cy="5108337"/>
          </a:xfrm>
        </p:spPr>
        <p:txBody>
          <a:bodyPr>
            <a:normAutofit fontScale="70000" lnSpcReduction="20000"/>
          </a:bodyPr>
          <a:lstStyle/>
          <a:p>
            <a:r>
              <a:rPr lang="en-US" dirty="0"/>
              <a:t>TIRS is a tool that can be used routinely to maneuver the platoon. It should be used during combat operations. It can be used to identify battle positions (BP), to quickly pass out control measures (such as the LD, PLs, and boundaries), or to report friendly unit locations. It is not a method of encrypting information. Repeated use of TIRS "in the clear" can compromise unit security and safety.</a:t>
            </a:r>
          </a:p>
          <a:p>
            <a:r>
              <a:rPr lang="en-US" dirty="0"/>
              <a:t>The parent unit normally issues the TIRS points to be used for the operation with the initial overlay received during the warning order. If the overlay with TIRS does not come with the warning order, the platoon leader should actively seek out the TIRS list. (TIRS should be transferred to graphics or directly onto a map as soon as possible. The written list of TIRS points must be kept for future reference.)</a:t>
            </a:r>
          </a:p>
          <a:p>
            <a:r>
              <a:rPr lang="en-US" dirty="0"/>
              <a:t>Each TIRS point is designated by a mark, in the shape of a cross or plus sign, located on a grid line intersection. Each point is given a designator of one letter and two numbers; the designator is placed in the upper-right quadrant of the mark. TIRS point designators are a matter of SOP. Units may assign specific letters and numbers for specific unit sectors or areas of operations. For example, a TIRS point could be identified with the designator X56 and marked on a map at PA130620 (using six-digit grid coordinates).</a:t>
            </a:r>
          </a:p>
          <a:p>
            <a:r>
              <a:rPr lang="en-US" dirty="0"/>
              <a:t>Referencing a location from a TIRS point is done in kilometers. For example, 500 meters is given as "POINT FIVE," 1,000 meters as "ONE," and 3,500 meters as "THREE POINT FIVE." For shifts from the TIRS point, cardinal directions are used rather than "left," "right," "up," or "down." Shifts to the east or west are given first, followed by shifts to the north or south.</a:t>
            </a:r>
          </a:p>
          <a:p>
            <a:r>
              <a:rPr lang="en-US" dirty="0"/>
              <a:t>Consider the following transmission: "FROM X-RAY FIVE SIX-EAST ONE POINT EIGHT-NORTH ONE POINT SEVEN." This means, "From the tick mark for TIRS point X56, shift east 1,800 meters and north 1,700 meters."</a:t>
            </a:r>
          </a:p>
          <a:p>
            <a:r>
              <a:rPr lang="en-US" dirty="0"/>
              <a:t>When a TIRS point is placed on a grid intersection, the use of shifts makes the TIRS point as accurate as a six-digit grid. </a:t>
            </a:r>
          </a:p>
          <a:p>
            <a:r>
              <a:rPr lang="en-US" dirty="0"/>
              <a:t>The enemy will quickly figure out the TIRS locations if they are continually used in the clear on an unsecure net. Try not to use the same TIRS point more than twice. Instead, use a different TIRS point to reference the same location. The points can be encrypted using the numerical cipher/authentication system (authentication tables) and the operations code from the signal operation instructions (</a:t>
            </a:r>
            <a:r>
              <a:rPr lang="en-US" dirty="0" err="1"/>
              <a:t>SOl</a:t>
            </a:r>
            <a:r>
              <a:rPr lang="en-US" dirty="0"/>
              <a:t>). The letter in the TIRS point designator is given in the clear. The two-digit numerical portion is then encoded, making the designator for the TIRS point into a three-letter group. If the same TIRS point is used again, change the two-digit numerical designator. TIRS should never be used to give enemy locations.</a:t>
            </a:r>
          </a:p>
          <a:p>
            <a:endParaRPr lang="en-US" dirty="0"/>
          </a:p>
        </p:txBody>
      </p:sp>
      <p:sp>
        <p:nvSpPr>
          <p:cNvPr id="5" name="Slide Number Placeholder 4"/>
          <p:cNvSpPr>
            <a:spLocks noGrp="1"/>
          </p:cNvSpPr>
          <p:nvPr>
            <p:ph type="sldNum" sz="quarter" idx="12"/>
          </p:nvPr>
        </p:nvSpPr>
        <p:spPr/>
        <p:txBody>
          <a:bodyPr/>
          <a:lstStyle/>
          <a:p>
            <a:fld id="{1A05E389-BD0C-4476-81A1-636280216220}" type="slidenum">
              <a:rPr lang="en-US" smtClean="0"/>
              <a:t>41</a:t>
            </a:fld>
            <a:endParaRPr lang="en-US"/>
          </a:p>
        </p:txBody>
      </p:sp>
    </p:spTree>
    <p:extLst>
      <p:ext uri="{BB962C8B-B14F-4D97-AF65-F5344CB8AC3E}">
        <p14:creationId xmlns:p14="http://schemas.microsoft.com/office/powerpoint/2010/main" val="4250019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Hearing distances</a:t>
            </a:r>
            <a:endParaRPr lang="en-US" dirty="0"/>
          </a:p>
        </p:txBody>
      </p:sp>
      <p:pic>
        <p:nvPicPr>
          <p:cNvPr id="5" name="Picture 4"/>
          <p:cNvPicPr>
            <a:picLocks noChangeAspect="1"/>
          </p:cNvPicPr>
          <p:nvPr/>
        </p:nvPicPr>
        <p:blipFill>
          <a:blip r:embed="rId2"/>
          <a:stretch>
            <a:fillRect/>
          </a:stretch>
        </p:blipFill>
        <p:spPr>
          <a:xfrm>
            <a:off x="133024" y="1271898"/>
            <a:ext cx="3819424" cy="4358456"/>
          </a:xfrm>
          <a:prstGeom prst="rect">
            <a:avLst/>
          </a:prstGeom>
        </p:spPr>
      </p:pic>
      <p:sp>
        <p:nvSpPr>
          <p:cNvPr id="3" name="Slide Number Placeholder 2"/>
          <p:cNvSpPr>
            <a:spLocks noGrp="1"/>
          </p:cNvSpPr>
          <p:nvPr>
            <p:ph type="sldNum" sz="quarter" idx="12"/>
          </p:nvPr>
        </p:nvSpPr>
        <p:spPr/>
        <p:txBody>
          <a:bodyPr/>
          <a:lstStyle/>
          <a:p>
            <a:fld id="{1A05E389-BD0C-4476-81A1-636280216220}" type="slidenum">
              <a:rPr lang="en-US" smtClean="0"/>
              <a:t>42</a:t>
            </a:fld>
            <a:endParaRPr lang="en-US"/>
          </a:p>
        </p:txBody>
      </p:sp>
      <p:sp>
        <p:nvSpPr>
          <p:cNvPr id="4" name="TextBox 3"/>
          <p:cNvSpPr txBox="1"/>
          <p:nvPr/>
        </p:nvSpPr>
        <p:spPr>
          <a:xfrm>
            <a:off x="3247346" y="2899507"/>
            <a:ext cx="478016" cy="215444"/>
          </a:xfrm>
          <a:prstGeom prst="rect">
            <a:avLst/>
          </a:prstGeom>
          <a:solidFill>
            <a:schemeClr val="bg1"/>
          </a:solidFill>
          <a:ln>
            <a:noFill/>
          </a:ln>
        </p:spPr>
        <p:txBody>
          <a:bodyPr wrap="square" rtlCol="0">
            <a:spAutoFit/>
          </a:bodyPr>
          <a:lstStyle/>
          <a:p>
            <a:r>
              <a:rPr lang="en-US" sz="800" dirty="0" smtClean="0"/>
              <a:t>meters</a:t>
            </a:r>
            <a:endParaRPr lang="en-US" sz="800" dirty="0"/>
          </a:p>
        </p:txBody>
      </p:sp>
    </p:spTree>
    <p:extLst>
      <p:ext uri="{BB962C8B-B14F-4D97-AF65-F5344CB8AC3E}">
        <p14:creationId xmlns:p14="http://schemas.microsoft.com/office/powerpoint/2010/main" val="3094642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 data</a:t>
            </a:r>
            <a:endParaRPr lang="en-US" dirty="0"/>
          </a:p>
        </p:txBody>
      </p:sp>
      <p:sp>
        <p:nvSpPr>
          <p:cNvPr id="3" name="Slide Number Placeholder 2"/>
          <p:cNvSpPr>
            <a:spLocks noGrp="1"/>
          </p:cNvSpPr>
          <p:nvPr>
            <p:ph type="sldNum" sz="quarter" idx="12"/>
          </p:nvPr>
        </p:nvSpPr>
        <p:spPr/>
        <p:txBody>
          <a:bodyPr/>
          <a:lstStyle/>
          <a:p>
            <a:fld id="{1A05E389-BD0C-4476-81A1-636280216220}" type="slidenum">
              <a:rPr lang="en-US" smtClean="0"/>
              <a:t>43</a:t>
            </a:fld>
            <a:endParaRPr lang="en-US"/>
          </a:p>
        </p:txBody>
      </p:sp>
      <p:pic>
        <p:nvPicPr>
          <p:cNvPr id="4" name="Picture 3"/>
          <p:cNvPicPr>
            <a:picLocks noChangeAspect="1"/>
          </p:cNvPicPr>
          <p:nvPr/>
        </p:nvPicPr>
        <p:blipFill>
          <a:blip r:embed="rId2"/>
          <a:stretch>
            <a:fillRect/>
          </a:stretch>
        </p:blipFill>
        <p:spPr>
          <a:xfrm>
            <a:off x="65998" y="1189704"/>
            <a:ext cx="4106012" cy="4808530"/>
          </a:xfrm>
          <a:prstGeom prst="rect">
            <a:avLst/>
          </a:prstGeom>
        </p:spPr>
      </p:pic>
    </p:spTree>
    <p:extLst>
      <p:ext uri="{BB962C8B-B14F-4D97-AF65-F5344CB8AC3E}">
        <p14:creationId xmlns:p14="http://schemas.microsoft.com/office/powerpoint/2010/main" val="26429844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IDF ranges and risk estimate distance</a:t>
            </a:r>
            <a:endParaRPr lang="en-US" dirty="0"/>
          </a:p>
        </p:txBody>
      </p:sp>
      <p:sp>
        <p:nvSpPr>
          <p:cNvPr id="4" name="Slide Number Placeholder 3"/>
          <p:cNvSpPr>
            <a:spLocks noGrp="1"/>
          </p:cNvSpPr>
          <p:nvPr>
            <p:ph type="sldNum" sz="quarter" idx="12"/>
          </p:nvPr>
        </p:nvSpPr>
        <p:spPr/>
        <p:txBody>
          <a:bodyPr/>
          <a:lstStyle/>
          <a:p>
            <a:fld id="{1A05E389-BD0C-4476-81A1-636280216220}" type="slidenum">
              <a:rPr lang="en-US" smtClean="0"/>
              <a:t>44</a:t>
            </a:fld>
            <a:endParaRPr lang="en-US"/>
          </a:p>
        </p:txBody>
      </p:sp>
      <p:pic>
        <p:nvPicPr>
          <p:cNvPr id="6" name="Picture 5"/>
          <p:cNvPicPr>
            <a:picLocks noChangeAspect="1"/>
          </p:cNvPicPr>
          <p:nvPr/>
        </p:nvPicPr>
        <p:blipFill>
          <a:blip r:embed="rId2"/>
          <a:stretch>
            <a:fillRect/>
          </a:stretch>
        </p:blipFill>
        <p:spPr>
          <a:xfrm rot="16200000">
            <a:off x="-26802" y="3012412"/>
            <a:ext cx="4348839" cy="3934364"/>
          </a:xfrm>
          <a:prstGeom prst="rect">
            <a:avLst/>
          </a:prstGeom>
        </p:spPr>
      </p:pic>
      <p:pic>
        <p:nvPicPr>
          <p:cNvPr id="8" name="Picture 7"/>
          <p:cNvPicPr>
            <a:picLocks noChangeAspect="1"/>
          </p:cNvPicPr>
          <p:nvPr/>
        </p:nvPicPr>
        <p:blipFill>
          <a:blip r:embed="rId3"/>
          <a:stretch>
            <a:fillRect/>
          </a:stretch>
        </p:blipFill>
        <p:spPr>
          <a:xfrm rot="16200000">
            <a:off x="60215" y="445961"/>
            <a:ext cx="4114800" cy="3874360"/>
          </a:xfrm>
          <a:prstGeom prst="rect">
            <a:avLst/>
          </a:prstGeom>
        </p:spPr>
      </p:pic>
    </p:spTree>
    <p:extLst>
      <p:ext uri="{BB962C8B-B14F-4D97-AF65-F5344CB8AC3E}">
        <p14:creationId xmlns:p14="http://schemas.microsoft.com/office/powerpoint/2010/main" val="8480964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IDF ranges and risk estimate distance</a:t>
            </a:r>
            <a:endParaRPr lang="en-US" dirty="0"/>
          </a:p>
        </p:txBody>
      </p:sp>
      <p:sp>
        <p:nvSpPr>
          <p:cNvPr id="4" name="Slide Number Placeholder 3"/>
          <p:cNvSpPr>
            <a:spLocks noGrp="1"/>
          </p:cNvSpPr>
          <p:nvPr>
            <p:ph type="sldNum" sz="quarter" idx="12"/>
          </p:nvPr>
        </p:nvSpPr>
        <p:spPr/>
        <p:txBody>
          <a:bodyPr/>
          <a:lstStyle/>
          <a:p>
            <a:fld id="{1A05E389-BD0C-4476-81A1-636280216220}" type="slidenum">
              <a:rPr lang="en-US" smtClean="0"/>
              <a:t>45</a:t>
            </a:fld>
            <a:endParaRPr lang="en-US"/>
          </a:p>
        </p:txBody>
      </p:sp>
      <p:pic>
        <p:nvPicPr>
          <p:cNvPr id="5" name="Picture 4"/>
          <p:cNvPicPr>
            <a:picLocks noChangeAspect="1"/>
          </p:cNvPicPr>
          <p:nvPr/>
        </p:nvPicPr>
        <p:blipFill>
          <a:blip r:embed="rId2"/>
          <a:stretch>
            <a:fillRect/>
          </a:stretch>
        </p:blipFill>
        <p:spPr>
          <a:xfrm>
            <a:off x="-14664" y="2393651"/>
            <a:ext cx="4114800" cy="4098792"/>
          </a:xfrm>
          <a:prstGeom prst="rect">
            <a:avLst/>
          </a:prstGeom>
        </p:spPr>
      </p:pic>
      <p:sp>
        <p:nvSpPr>
          <p:cNvPr id="6" name="TextBox 5"/>
          <p:cNvSpPr txBox="1"/>
          <p:nvPr/>
        </p:nvSpPr>
        <p:spPr>
          <a:xfrm>
            <a:off x="170287" y="1189703"/>
            <a:ext cx="3868976" cy="1077218"/>
          </a:xfrm>
          <a:prstGeom prst="rect">
            <a:avLst/>
          </a:prstGeom>
          <a:noFill/>
        </p:spPr>
        <p:txBody>
          <a:bodyPr wrap="square" rtlCol="0">
            <a:spAutoFit/>
          </a:bodyPr>
          <a:lstStyle/>
          <a:p>
            <a:r>
              <a:rPr lang="en-US" sz="800" dirty="0" smtClean="0"/>
              <a:t>Risk estimate distances (REDs) describe the likelihood </a:t>
            </a:r>
            <a:r>
              <a:rPr lang="en-US" sz="800" dirty="0"/>
              <a:t>(1 in 1000 chance) in terms of distance from point of impact of soldiers being incapacitated in increments of 1/3rds, 2/3rds, and max range of system firing.  It is different from DANGER CLOSE, as “Danger Close” is a warning of the proximity of friendly forces and possibility of increased risk.  “Danger close” does not restrict ground force maneuver or fires employment</a:t>
            </a:r>
            <a:r>
              <a:rPr lang="en-US" sz="800" dirty="0" smtClean="0"/>
              <a:t>.  Therefore you are able to CFF within “danger close”, up to the limit of the risk estimate distance.  However once the point of impact crosses the distance laid out in REDs, you start running the chance of fratricide.</a:t>
            </a:r>
            <a:endParaRPr lang="en-US" sz="800" dirty="0"/>
          </a:p>
        </p:txBody>
      </p:sp>
    </p:spTree>
    <p:extLst>
      <p:ext uri="{BB962C8B-B14F-4D97-AF65-F5344CB8AC3E}">
        <p14:creationId xmlns:p14="http://schemas.microsoft.com/office/powerpoint/2010/main" val="7199595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124"/>
          <p:cNvGrpSpPr/>
          <p:nvPr/>
        </p:nvGrpSpPr>
        <p:grpSpPr>
          <a:xfrm rot="16200000">
            <a:off x="-47174" y="4437839"/>
            <a:ext cx="532391" cy="267924"/>
            <a:chOff x="3657600" y="3313476"/>
            <a:chExt cx="532391" cy="267924"/>
          </a:xfrm>
        </p:grpSpPr>
        <p:sp>
          <p:nvSpPr>
            <p:cNvPr id="10" name="Rectangle 13"/>
            <p:cNvSpPr>
              <a:spLocks noChangeArrowheads="1"/>
            </p:cNvSpPr>
            <p:nvPr/>
          </p:nvSpPr>
          <p:spPr bwMode="auto">
            <a:xfrm>
              <a:off x="3657600" y="3313476"/>
              <a:ext cx="532391" cy="267924"/>
            </a:xfrm>
            <a:prstGeom prst="rect">
              <a:avLst/>
            </a:prstGeom>
            <a:solidFill>
              <a:srgbClr val="FF3300"/>
            </a:solidFill>
            <a:ln w="9525">
              <a:solidFill>
                <a:schemeClr val="tx1"/>
              </a:solidFill>
              <a:miter lim="800000"/>
              <a:headEnd/>
              <a:tailEnd/>
            </a:ln>
            <a:effectLst/>
          </p:spPr>
          <p:txBody>
            <a:bodyPr wrap="none" anchor="ctr"/>
            <a:lstStyle/>
            <a:p>
              <a:endParaRPr lang="en-US" sz="700"/>
            </a:p>
          </p:txBody>
        </p:sp>
        <p:sp>
          <p:nvSpPr>
            <p:cNvPr id="11" name="Text Box 14"/>
            <p:cNvSpPr txBox="1">
              <a:spLocks noChangeArrowheads="1"/>
            </p:cNvSpPr>
            <p:nvPr/>
          </p:nvSpPr>
          <p:spPr bwMode="auto">
            <a:xfrm>
              <a:off x="3767885" y="3342102"/>
              <a:ext cx="416747" cy="200055"/>
            </a:xfrm>
            <a:prstGeom prst="rect">
              <a:avLst/>
            </a:prstGeom>
            <a:noFill/>
            <a:ln w="9525">
              <a:noFill/>
              <a:miter lim="800000"/>
              <a:headEnd/>
              <a:tailEnd/>
            </a:ln>
            <a:effectLst/>
          </p:spPr>
          <p:txBody>
            <a:bodyPr wrap="square">
              <a:spAutoFit/>
            </a:bodyPr>
            <a:lstStyle/>
            <a:p>
              <a:r>
                <a:rPr lang="en-US" sz="700" b="1" dirty="0"/>
                <a:t>PSG</a:t>
              </a:r>
            </a:p>
          </p:txBody>
        </p:sp>
      </p:grpSp>
      <p:grpSp>
        <p:nvGrpSpPr>
          <p:cNvPr id="127" name="Group 126"/>
          <p:cNvGrpSpPr/>
          <p:nvPr/>
        </p:nvGrpSpPr>
        <p:grpSpPr>
          <a:xfrm rot="16200000">
            <a:off x="-47175" y="5565064"/>
            <a:ext cx="532391" cy="267924"/>
            <a:chOff x="1214733" y="3323656"/>
            <a:chExt cx="532391" cy="267924"/>
          </a:xfrm>
        </p:grpSpPr>
        <p:sp>
          <p:nvSpPr>
            <p:cNvPr id="14" name="Rectangle 17"/>
            <p:cNvSpPr>
              <a:spLocks noChangeArrowheads="1"/>
            </p:cNvSpPr>
            <p:nvPr/>
          </p:nvSpPr>
          <p:spPr bwMode="auto">
            <a:xfrm>
              <a:off x="1214733" y="3323656"/>
              <a:ext cx="532391" cy="267924"/>
            </a:xfrm>
            <a:prstGeom prst="rect">
              <a:avLst/>
            </a:prstGeom>
            <a:solidFill>
              <a:srgbClr val="FF3300"/>
            </a:solidFill>
            <a:ln w="9525">
              <a:solidFill>
                <a:schemeClr val="tx1"/>
              </a:solidFill>
              <a:miter lim="800000"/>
              <a:headEnd/>
              <a:tailEnd/>
            </a:ln>
            <a:effectLst/>
          </p:spPr>
          <p:txBody>
            <a:bodyPr wrap="none" anchor="ctr"/>
            <a:lstStyle/>
            <a:p>
              <a:endParaRPr lang="en-US" sz="700"/>
            </a:p>
          </p:txBody>
        </p:sp>
        <p:sp>
          <p:nvSpPr>
            <p:cNvPr id="15" name="Text Box 18"/>
            <p:cNvSpPr txBox="1">
              <a:spLocks noChangeArrowheads="1"/>
            </p:cNvSpPr>
            <p:nvPr/>
          </p:nvSpPr>
          <p:spPr bwMode="auto">
            <a:xfrm>
              <a:off x="1348837" y="3352284"/>
              <a:ext cx="282114" cy="200055"/>
            </a:xfrm>
            <a:prstGeom prst="rect">
              <a:avLst/>
            </a:prstGeom>
            <a:noFill/>
            <a:ln w="9525">
              <a:noFill/>
              <a:miter lim="800000"/>
              <a:headEnd/>
              <a:tailEnd/>
            </a:ln>
            <a:effectLst/>
          </p:spPr>
          <p:txBody>
            <a:bodyPr wrap="square">
              <a:spAutoFit/>
            </a:bodyPr>
            <a:lstStyle/>
            <a:p>
              <a:r>
                <a:rPr lang="en-US" sz="700" b="1" dirty="0" smtClean="0"/>
                <a:t>SL</a:t>
              </a:r>
              <a:endParaRPr lang="en-US" sz="700" b="1" dirty="0"/>
            </a:p>
          </p:txBody>
        </p:sp>
      </p:grpSp>
      <p:grpSp>
        <p:nvGrpSpPr>
          <p:cNvPr id="114" name="Group 113"/>
          <p:cNvGrpSpPr/>
          <p:nvPr/>
        </p:nvGrpSpPr>
        <p:grpSpPr>
          <a:xfrm rot="16200000">
            <a:off x="1888161" y="1957438"/>
            <a:ext cx="741485" cy="307777"/>
            <a:chOff x="4773516" y="3824179"/>
            <a:chExt cx="741485" cy="307777"/>
          </a:xfrm>
        </p:grpSpPr>
        <p:sp>
          <p:nvSpPr>
            <p:cNvPr id="16" name="Rectangle 19"/>
            <p:cNvSpPr>
              <a:spLocks noChangeArrowheads="1"/>
            </p:cNvSpPr>
            <p:nvPr/>
          </p:nvSpPr>
          <p:spPr bwMode="auto">
            <a:xfrm>
              <a:off x="4876800" y="3846876"/>
              <a:ext cx="532391" cy="267924"/>
            </a:xfrm>
            <a:prstGeom prst="rect">
              <a:avLst/>
            </a:prstGeom>
            <a:solidFill>
              <a:schemeClr val="accent1"/>
            </a:solidFill>
            <a:ln w="9525">
              <a:solidFill>
                <a:schemeClr val="tx1"/>
              </a:solidFill>
              <a:miter lim="800000"/>
              <a:headEnd/>
              <a:tailEnd/>
            </a:ln>
            <a:effectLst/>
          </p:spPr>
          <p:txBody>
            <a:bodyPr wrap="none" anchor="ctr"/>
            <a:lstStyle/>
            <a:p>
              <a:endParaRPr lang="en-US" sz="700"/>
            </a:p>
          </p:txBody>
        </p:sp>
        <p:sp>
          <p:nvSpPr>
            <p:cNvPr id="17" name="Text Box 20"/>
            <p:cNvSpPr txBox="1">
              <a:spLocks noChangeArrowheads="1"/>
            </p:cNvSpPr>
            <p:nvPr/>
          </p:nvSpPr>
          <p:spPr bwMode="auto">
            <a:xfrm>
              <a:off x="4773516" y="3824179"/>
              <a:ext cx="741485" cy="307777"/>
            </a:xfrm>
            <a:prstGeom prst="rect">
              <a:avLst/>
            </a:prstGeom>
            <a:noFill/>
            <a:ln w="9525">
              <a:noFill/>
              <a:miter lim="800000"/>
              <a:headEnd/>
              <a:tailEnd/>
            </a:ln>
            <a:effectLst/>
          </p:spPr>
          <p:txBody>
            <a:bodyPr wrap="square">
              <a:spAutoFit/>
            </a:bodyPr>
            <a:lstStyle/>
            <a:p>
              <a:pPr algn="ctr"/>
              <a:r>
                <a:rPr lang="en-US" sz="700" b="1" dirty="0" smtClean="0"/>
                <a:t>PLAN</a:t>
              </a:r>
            </a:p>
            <a:p>
              <a:pPr algn="ctr"/>
              <a:r>
                <a:rPr lang="en-US" sz="700" b="1" dirty="0" smtClean="0"/>
                <a:t>(PL DOES IPB)</a:t>
              </a:r>
              <a:endParaRPr lang="en-US" sz="700" b="1" dirty="0"/>
            </a:p>
          </p:txBody>
        </p:sp>
      </p:grpSp>
      <p:grpSp>
        <p:nvGrpSpPr>
          <p:cNvPr id="115" name="Group 114"/>
          <p:cNvGrpSpPr/>
          <p:nvPr/>
        </p:nvGrpSpPr>
        <p:grpSpPr>
          <a:xfrm rot="16200000">
            <a:off x="2415719" y="1941051"/>
            <a:ext cx="599292" cy="318275"/>
            <a:chOff x="4844127" y="4380276"/>
            <a:chExt cx="599292" cy="318275"/>
          </a:xfrm>
        </p:grpSpPr>
        <p:sp>
          <p:nvSpPr>
            <p:cNvPr id="18" name="Rectangle 21"/>
            <p:cNvSpPr>
              <a:spLocks noChangeArrowheads="1"/>
            </p:cNvSpPr>
            <p:nvPr/>
          </p:nvSpPr>
          <p:spPr bwMode="auto">
            <a:xfrm>
              <a:off x="4876800" y="4380276"/>
              <a:ext cx="532391" cy="267924"/>
            </a:xfrm>
            <a:prstGeom prst="rect">
              <a:avLst/>
            </a:prstGeom>
            <a:solidFill>
              <a:schemeClr val="accent1"/>
            </a:solidFill>
            <a:ln w="9525">
              <a:solidFill>
                <a:schemeClr val="tx1"/>
              </a:solidFill>
              <a:miter lim="800000"/>
              <a:headEnd/>
              <a:tailEnd/>
            </a:ln>
            <a:effectLst/>
          </p:spPr>
          <p:txBody>
            <a:bodyPr wrap="none" anchor="ctr"/>
            <a:lstStyle/>
            <a:p>
              <a:endParaRPr lang="en-US" sz="700"/>
            </a:p>
          </p:txBody>
        </p:sp>
        <p:sp>
          <p:nvSpPr>
            <p:cNvPr id="19" name="Text Box 22"/>
            <p:cNvSpPr txBox="1">
              <a:spLocks noChangeArrowheads="1"/>
            </p:cNvSpPr>
            <p:nvPr/>
          </p:nvSpPr>
          <p:spPr bwMode="auto">
            <a:xfrm>
              <a:off x="4844127" y="4390774"/>
              <a:ext cx="599292" cy="307777"/>
            </a:xfrm>
            <a:prstGeom prst="rect">
              <a:avLst/>
            </a:prstGeom>
            <a:noFill/>
            <a:ln w="9525">
              <a:noFill/>
              <a:miter lim="800000"/>
              <a:headEnd/>
              <a:tailEnd/>
            </a:ln>
            <a:effectLst/>
          </p:spPr>
          <p:txBody>
            <a:bodyPr wrap="square">
              <a:spAutoFit/>
            </a:bodyPr>
            <a:lstStyle/>
            <a:p>
              <a:r>
                <a:rPr lang="en-US" sz="700" b="1" dirty="0" smtClean="0"/>
                <a:t>BACKBRIEF</a:t>
              </a:r>
            </a:p>
            <a:p>
              <a:pPr algn="ctr"/>
              <a:r>
                <a:rPr lang="en-US" sz="700" b="1" dirty="0" smtClean="0"/>
                <a:t>CO</a:t>
              </a:r>
              <a:endParaRPr lang="en-US" sz="700" b="1" dirty="0"/>
            </a:p>
          </p:txBody>
        </p:sp>
      </p:grpSp>
      <p:sp>
        <p:nvSpPr>
          <p:cNvPr id="20" name="Oval 23"/>
          <p:cNvSpPr>
            <a:spLocks noChangeArrowheads="1"/>
          </p:cNvSpPr>
          <p:nvPr/>
        </p:nvSpPr>
        <p:spPr bwMode="auto">
          <a:xfrm>
            <a:off x="2486535" y="853705"/>
            <a:ext cx="1595907" cy="848248"/>
          </a:xfrm>
          <a:prstGeom prst="ellipse">
            <a:avLst/>
          </a:prstGeom>
          <a:solidFill>
            <a:schemeClr val="accent1"/>
          </a:solidFill>
          <a:ln w="9525">
            <a:solidFill>
              <a:schemeClr val="tx1"/>
            </a:solidFill>
            <a:round/>
            <a:headEnd/>
            <a:tailEnd/>
          </a:ln>
          <a:effectLst/>
        </p:spPr>
        <p:txBody>
          <a:bodyPr wrap="none" anchor="ctr"/>
          <a:lstStyle/>
          <a:p>
            <a:pPr algn="ctr"/>
            <a:r>
              <a:rPr lang="en-US" sz="700" b="1" dirty="0"/>
              <a:t>MAP W/ </a:t>
            </a:r>
            <a:r>
              <a:rPr lang="en-US" sz="700" b="1" dirty="0" smtClean="0"/>
              <a:t>GRAPHICS</a:t>
            </a:r>
          </a:p>
          <a:p>
            <a:pPr algn="ctr"/>
            <a:r>
              <a:rPr lang="en-US" sz="700" b="1" dirty="0" smtClean="0"/>
              <a:t>GTAO/MCOO</a:t>
            </a:r>
            <a:endParaRPr lang="en-US" sz="700" b="1" dirty="0"/>
          </a:p>
          <a:p>
            <a:pPr algn="ctr"/>
            <a:r>
              <a:rPr lang="en-US" sz="700" b="1" dirty="0" smtClean="0"/>
              <a:t>FIRES/SUSTAINMENT/AIR OVERLAYS</a:t>
            </a:r>
          </a:p>
          <a:p>
            <a:pPr algn="ctr"/>
            <a:r>
              <a:rPr lang="en-US" sz="700" b="1" dirty="0" smtClean="0"/>
              <a:t>SITTEMPS</a:t>
            </a:r>
            <a:endParaRPr lang="en-US" sz="700" b="1" dirty="0"/>
          </a:p>
          <a:p>
            <a:pPr algn="ctr"/>
            <a:r>
              <a:rPr lang="en-US" sz="700" b="1" dirty="0" smtClean="0"/>
              <a:t>GCM’s &amp; PLT </a:t>
            </a:r>
            <a:r>
              <a:rPr lang="en-US" sz="700" b="1" dirty="0"/>
              <a:t>SCHEME MANEUVER</a:t>
            </a:r>
          </a:p>
          <a:p>
            <a:pPr algn="ctr"/>
            <a:r>
              <a:rPr lang="en-US" sz="700" b="1" dirty="0"/>
              <a:t>CDR’S INTENT</a:t>
            </a:r>
          </a:p>
          <a:p>
            <a:pPr algn="ctr"/>
            <a:r>
              <a:rPr lang="en-US" sz="700" b="1" dirty="0" smtClean="0"/>
              <a:t>QUESTIONS</a:t>
            </a:r>
            <a:endParaRPr lang="en-US" sz="700" b="1" dirty="0"/>
          </a:p>
        </p:txBody>
      </p:sp>
      <p:grpSp>
        <p:nvGrpSpPr>
          <p:cNvPr id="116" name="Group 115"/>
          <p:cNvGrpSpPr/>
          <p:nvPr/>
        </p:nvGrpSpPr>
        <p:grpSpPr>
          <a:xfrm rot="16200000">
            <a:off x="2651167" y="1996854"/>
            <a:ext cx="818241" cy="308778"/>
            <a:chOff x="4724400" y="4872822"/>
            <a:chExt cx="818241" cy="308778"/>
          </a:xfrm>
        </p:grpSpPr>
        <p:sp>
          <p:nvSpPr>
            <p:cNvPr id="21" name="Rectangle 25"/>
            <p:cNvSpPr>
              <a:spLocks noChangeArrowheads="1"/>
            </p:cNvSpPr>
            <p:nvPr/>
          </p:nvSpPr>
          <p:spPr bwMode="auto">
            <a:xfrm>
              <a:off x="4724400" y="4913676"/>
              <a:ext cx="798587" cy="267924"/>
            </a:xfrm>
            <a:prstGeom prst="rect">
              <a:avLst/>
            </a:prstGeom>
            <a:solidFill>
              <a:schemeClr val="accent1"/>
            </a:solidFill>
            <a:ln w="9525">
              <a:solidFill>
                <a:schemeClr val="tx1"/>
              </a:solidFill>
              <a:miter lim="800000"/>
              <a:headEnd/>
              <a:tailEnd/>
            </a:ln>
            <a:effectLst/>
          </p:spPr>
          <p:txBody>
            <a:bodyPr wrap="none" anchor="ctr"/>
            <a:lstStyle/>
            <a:p>
              <a:endParaRPr lang="en-US" sz="700"/>
            </a:p>
          </p:txBody>
        </p:sp>
        <p:sp>
          <p:nvSpPr>
            <p:cNvPr id="22" name="Text Box 26"/>
            <p:cNvSpPr txBox="1">
              <a:spLocks noChangeArrowheads="1"/>
            </p:cNvSpPr>
            <p:nvPr/>
          </p:nvSpPr>
          <p:spPr bwMode="auto">
            <a:xfrm>
              <a:off x="4724400" y="4872822"/>
              <a:ext cx="818241" cy="307777"/>
            </a:xfrm>
            <a:prstGeom prst="rect">
              <a:avLst/>
            </a:prstGeom>
            <a:noFill/>
            <a:ln w="9525">
              <a:noFill/>
              <a:miter lim="800000"/>
              <a:headEnd/>
              <a:tailEnd/>
            </a:ln>
            <a:effectLst/>
          </p:spPr>
          <p:txBody>
            <a:bodyPr wrap="square">
              <a:spAutoFit/>
            </a:bodyPr>
            <a:lstStyle/>
            <a:p>
              <a:pPr algn="ctr"/>
              <a:r>
                <a:rPr lang="en-US" sz="700" b="1" dirty="0"/>
                <a:t>COMPLETE PLAN</a:t>
              </a:r>
            </a:p>
            <a:p>
              <a:pPr algn="ctr"/>
              <a:r>
                <a:rPr lang="en-US" sz="700" b="1" dirty="0"/>
                <a:t>WRITE ORDER</a:t>
              </a:r>
            </a:p>
          </p:txBody>
        </p:sp>
      </p:grpSp>
      <p:grpSp>
        <p:nvGrpSpPr>
          <p:cNvPr id="124" name="Group 123"/>
          <p:cNvGrpSpPr/>
          <p:nvPr/>
        </p:nvGrpSpPr>
        <p:grpSpPr>
          <a:xfrm rot="16200000">
            <a:off x="297425" y="4416685"/>
            <a:ext cx="640226" cy="307777"/>
            <a:chOff x="3604912" y="3809341"/>
            <a:chExt cx="640226" cy="307777"/>
          </a:xfrm>
        </p:grpSpPr>
        <p:sp>
          <p:nvSpPr>
            <p:cNvPr id="23" name="Rectangle 27"/>
            <p:cNvSpPr>
              <a:spLocks noChangeArrowheads="1"/>
            </p:cNvSpPr>
            <p:nvPr/>
          </p:nvSpPr>
          <p:spPr bwMode="auto">
            <a:xfrm>
              <a:off x="3657600" y="3846876"/>
              <a:ext cx="532391" cy="267924"/>
            </a:xfrm>
            <a:prstGeom prst="rect">
              <a:avLst/>
            </a:prstGeom>
            <a:solidFill>
              <a:schemeClr val="accent1"/>
            </a:solidFill>
            <a:ln w="9525">
              <a:solidFill>
                <a:schemeClr val="tx1"/>
              </a:solidFill>
              <a:miter lim="800000"/>
              <a:headEnd/>
              <a:tailEnd/>
            </a:ln>
            <a:effectLst/>
          </p:spPr>
          <p:txBody>
            <a:bodyPr wrap="none" anchor="ctr"/>
            <a:lstStyle/>
            <a:p>
              <a:endParaRPr lang="en-US" sz="700"/>
            </a:p>
          </p:txBody>
        </p:sp>
        <p:sp>
          <p:nvSpPr>
            <p:cNvPr id="24" name="Text Box 28"/>
            <p:cNvSpPr txBox="1">
              <a:spLocks noChangeArrowheads="1"/>
            </p:cNvSpPr>
            <p:nvPr/>
          </p:nvSpPr>
          <p:spPr bwMode="auto">
            <a:xfrm>
              <a:off x="3604912" y="3809341"/>
              <a:ext cx="640226" cy="307777"/>
            </a:xfrm>
            <a:prstGeom prst="rect">
              <a:avLst/>
            </a:prstGeom>
            <a:noFill/>
            <a:ln w="9525">
              <a:noFill/>
              <a:miter lim="800000"/>
              <a:headEnd/>
              <a:tailEnd/>
            </a:ln>
            <a:effectLst/>
          </p:spPr>
          <p:txBody>
            <a:bodyPr wrap="square">
              <a:spAutoFit/>
            </a:bodyPr>
            <a:lstStyle/>
            <a:p>
              <a:pPr algn="ctr"/>
              <a:r>
                <a:rPr lang="en-US" sz="700" b="1" dirty="0" smtClean="0"/>
                <a:t>INITIATE</a:t>
              </a:r>
              <a:endParaRPr lang="en-US" sz="700" b="1" dirty="0"/>
            </a:p>
            <a:p>
              <a:pPr algn="ctr"/>
              <a:r>
                <a:rPr lang="en-US" sz="700" b="1" dirty="0" smtClean="0"/>
                <a:t>MOVEMENT</a:t>
              </a:r>
              <a:endParaRPr lang="en-US" sz="700" b="1" dirty="0"/>
            </a:p>
          </p:txBody>
        </p:sp>
      </p:grpSp>
      <p:grpSp>
        <p:nvGrpSpPr>
          <p:cNvPr id="123" name="Group 122"/>
          <p:cNvGrpSpPr/>
          <p:nvPr/>
        </p:nvGrpSpPr>
        <p:grpSpPr>
          <a:xfrm rot="16200000">
            <a:off x="743032" y="4427768"/>
            <a:ext cx="532391" cy="311100"/>
            <a:chOff x="3657600" y="4337100"/>
            <a:chExt cx="532391" cy="311100"/>
          </a:xfrm>
        </p:grpSpPr>
        <p:sp>
          <p:nvSpPr>
            <p:cNvPr id="25" name="Rectangle 29"/>
            <p:cNvSpPr>
              <a:spLocks noChangeArrowheads="1"/>
            </p:cNvSpPr>
            <p:nvPr/>
          </p:nvSpPr>
          <p:spPr bwMode="auto">
            <a:xfrm>
              <a:off x="3657600" y="4380276"/>
              <a:ext cx="532391" cy="267924"/>
            </a:xfrm>
            <a:prstGeom prst="rect">
              <a:avLst/>
            </a:prstGeom>
            <a:solidFill>
              <a:schemeClr val="accent1"/>
            </a:solidFill>
            <a:ln w="9525">
              <a:solidFill>
                <a:schemeClr val="tx1"/>
              </a:solidFill>
              <a:miter lim="800000"/>
              <a:headEnd/>
              <a:tailEnd/>
            </a:ln>
            <a:effectLst/>
          </p:spPr>
          <p:txBody>
            <a:bodyPr wrap="none" anchor="ctr"/>
            <a:lstStyle/>
            <a:p>
              <a:endParaRPr lang="en-US" sz="700"/>
            </a:p>
          </p:txBody>
        </p:sp>
        <p:sp>
          <p:nvSpPr>
            <p:cNvPr id="26" name="Text Box 30"/>
            <p:cNvSpPr txBox="1">
              <a:spLocks noChangeArrowheads="1"/>
            </p:cNvSpPr>
            <p:nvPr/>
          </p:nvSpPr>
          <p:spPr bwMode="auto">
            <a:xfrm>
              <a:off x="3671667" y="4337100"/>
              <a:ext cx="513660" cy="307777"/>
            </a:xfrm>
            <a:prstGeom prst="rect">
              <a:avLst/>
            </a:prstGeom>
            <a:noFill/>
            <a:ln w="9525">
              <a:noFill/>
              <a:miter lim="800000"/>
              <a:headEnd/>
              <a:tailEnd/>
            </a:ln>
            <a:effectLst/>
          </p:spPr>
          <p:txBody>
            <a:bodyPr wrap="square">
              <a:spAutoFit/>
            </a:bodyPr>
            <a:lstStyle/>
            <a:p>
              <a:pPr algn="ctr"/>
              <a:r>
                <a:rPr lang="en-US" sz="700" b="1" dirty="0"/>
                <a:t>COORD</a:t>
              </a:r>
            </a:p>
            <a:p>
              <a:pPr algn="ctr"/>
              <a:r>
                <a:rPr lang="en-US" sz="700" b="1" dirty="0" smtClean="0"/>
                <a:t>1SG/XO</a:t>
              </a:r>
              <a:endParaRPr lang="en-US" sz="700" b="1" dirty="0"/>
            </a:p>
          </p:txBody>
        </p:sp>
      </p:grpSp>
      <p:grpSp>
        <p:nvGrpSpPr>
          <p:cNvPr id="128" name="Group 127"/>
          <p:cNvGrpSpPr/>
          <p:nvPr/>
        </p:nvGrpSpPr>
        <p:grpSpPr>
          <a:xfrm rot="16200000">
            <a:off x="274700" y="5500012"/>
            <a:ext cx="676714" cy="285955"/>
            <a:chOff x="1143000" y="3828845"/>
            <a:chExt cx="676714" cy="285955"/>
          </a:xfrm>
        </p:grpSpPr>
        <p:sp>
          <p:nvSpPr>
            <p:cNvPr id="29" name="Rectangle 33"/>
            <p:cNvSpPr>
              <a:spLocks noChangeArrowheads="1"/>
            </p:cNvSpPr>
            <p:nvPr/>
          </p:nvSpPr>
          <p:spPr bwMode="auto">
            <a:xfrm>
              <a:off x="1143000" y="3846876"/>
              <a:ext cx="532391" cy="267924"/>
            </a:xfrm>
            <a:prstGeom prst="rect">
              <a:avLst/>
            </a:prstGeom>
            <a:solidFill>
              <a:schemeClr val="accent1"/>
            </a:solidFill>
            <a:ln w="9525">
              <a:solidFill>
                <a:schemeClr val="tx1"/>
              </a:solidFill>
              <a:miter lim="800000"/>
              <a:headEnd/>
              <a:tailEnd/>
            </a:ln>
            <a:effectLst/>
          </p:spPr>
          <p:txBody>
            <a:bodyPr wrap="none" anchor="ctr"/>
            <a:lstStyle/>
            <a:p>
              <a:endParaRPr lang="en-US" sz="700"/>
            </a:p>
          </p:txBody>
        </p:sp>
        <p:sp>
          <p:nvSpPr>
            <p:cNvPr id="30" name="Text Box 34"/>
            <p:cNvSpPr txBox="1">
              <a:spLocks noChangeArrowheads="1"/>
            </p:cNvSpPr>
            <p:nvPr/>
          </p:nvSpPr>
          <p:spPr bwMode="auto">
            <a:xfrm>
              <a:off x="1172879" y="3828845"/>
              <a:ext cx="646835" cy="276999"/>
            </a:xfrm>
            <a:prstGeom prst="rect">
              <a:avLst/>
            </a:prstGeom>
            <a:noFill/>
            <a:ln w="9525">
              <a:noFill/>
              <a:miter lim="800000"/>
              <a:headEnd/>
              <a:tailEnd/>
            </a:ln>
            <a:effectLst/>
          </p:spPr>
          <p:txBody>
            <a:bodyPr wrap="square">
              <a:spAutoFit/>
            </a:bodyPr>
            <a:lstStyle/>
            <a:p>
              <a:r>
                <a:rPr lang="en-US" sz="700" b="1" dirty="0" smtClean="0"/>
                <a:t>WARNO</a:t>
              </a:r>
            </a:p>
            <a:p>
              <a:r>
                <a:rPr lang="en-US" sz="500" b="1" dirty="0" smtClean="0"/>
                <a:t>(same as PL)</a:t>
              </a:r>
              <a:endParaRPr lang="en-US" sz="500" b="1" dirty="0"/>
            </a:p>
          </p:txBody>
        </p:sp>
      </p:grpSp>
      <p:grpSp>
        <p:nvGrpSpPr>
          <p:cNvPr id="130" name="Group 129"/>
          <p:cNvGrpSpPr/>
          <p:nvPr/>
        </p:nvGrpSpPr>
        <p:grpSpPr>
          <a:xfrm rot="16200000">
            <a:off x="1006522" y="5231558"/>
            <a:ext cx="1032835" cy="1011704"/>
            <a:chOff x="1143002" y="4630794"/>
            <a:chExt cx="1058497" cy="910619"/>
          </a:xfrm>
        </p:grpSpPr>
        <p:sp>
          <p:nvSpPr>
            <p:cNvPr id="31" name="Rectangle 35"/>
            <p:cNvSpPr>
              <a:spLocks noChangeArrowheads="1"/>
            </p:cNvSpPr>
            <p:nvPr/>
          </p:nvSpPr>
          <p:spPr bwMode="auto">
            <a:xfrm>
              <a:off x="1143002" y="4630794"/>
              <a:ext cx="1058497" cy="910619"/>
            </a:xfrm>
            <a:prstGeom prst="rect">
              <a:avLst/>
            </a:prstGeom>
            <a:solidFill>
              <a:schemeClr val="accent1"/>
            </a:solidFill>
            <a:ln w="9525">
              <a:solidFill>
                <a:schemeClr val="tx1"/>
              </a:solidFill>
              <a:miter lim="800000"/>
              <a:headEnd/>
              <a:tailEnd/>
            </a:ln>
            <a:effectLst/>
          </p:spPr>
          <p:txBody>
            <a:bodyPr wrap="none" anchor="ctr"/>
            <a:lstStyle/>
            <a:p>
              <a:endParaRPr lang="en-US" sz="700"/>
            </a:p>
          </p:txBody>
        </p:sp>
        <p:sp>
          <p:nvSpPr>
            <p:cNvPr id="32" name="Text Box 36"/>
            <p:cNvSpPr txBox="1">
              <a:spLocks noChangeArrowheads="1"/>
            </p:cNvSpPr>
            <p:nvPr/>
          </p:nvSpPr>
          <p:spPr bwMode="auto">
            <a:xfrm>
              <a:off x="1270532" y="4672688"/>
              <a:ext cx="827919" cy="761819"/>
            </a:xfrm>
            <a:prstGeom prst="rect">
              <a:avLst/>
            </a:prstGeom>
            <a:noFill/>
            <a:ln w="9525">
              <a:noFill/>
              <a:miter lim="800000"/>
              <a:headEnd/>
              <a:tailEnd/>
            </a:ln>
            <a:effectLst/>
          </p:spPr>
          <p:txBody>
            <a:bodyPr wrap="square">
              <a:spAutoFit/>
            </a:bodyPr>
            <a:lstStyle/>
            <a:p>
              <a:pPr algn="ctr"/>
              <a:r>
                <a:rPr lang="en-US" sz="700" b="1" dirty="0"/>
                <a:t>CRITICAL TASKS</a:t>
              </a:r>
            </a:p>
            <a:p>
              <a:pPr algn="ctr"/>
              <a:r>
                <a:rPr lang="en-US" sz="700" b="1" dirty="0"/>
                <a:t>REHEARSALS</a:t>
              </a:r>
            </a:p>
            <a:p>
              <a:pPr algn="ctr"/>
              <a:r>
                <a:rPr lang="en-US" sz="700" b="1" dirty="0" smtClean="0"/>
                <a:t>PCC’S</a:t>
              </a:r>
            </a:p>
            <a:p>
              <a:pPr algn="ctr"/>
              <a:r>
                <a:rPr lang="en-US" sz="700" b="1" smtClean="0"/>
                <a:t>PLAN SEC SOM</a:t>
              </a:r>
              <a:endParaRPr lang="en-US" sz="700" b="1" dirty="0" smtClean="0"/>
            </a:p>
            <a:p>
              <a:pPr algn="ctr"/>
              <a:r>
                <a:rPr lang="en-US" sz="700" b="1" dirty="0" smtClean="0"/>
                <a:t>BACKBRIEF PL</a:t>
              </a:r>
            </a:p>
            <a:p>
              <a:pPr algn="ctr"/>
              <a:r>
                <a:rPr lang="en-US" sz="700" b="1" dirty="0" smtClean="0"/>
                <a:t>ADJACENT UNIT COORD</a:t>
              </a:r>
              <a:endParaRPr lang="en-US" sz="700" b="1" dirty="0"/>
            </a:p>
          </p:txBody>
        </p:sp>
      </p:grpSp>
      <p:grpSp>
        <p:nvGrpSpPr>
          <p:cNvPr id="122" name="Group 121"/>
          <p:cNvGrpSpPr/>
          <p:nvPr/>
        </p:nvGrpSpPr>
        <p:grpSpPr>
          <a:xfrm rot="16200000">
            <a:off x="1157762" y="4416185"/>
            <a:ext cx="553314" cy="308779"/>
            <a:chOff x="3653491" y="4872821"/>
            <a:chExt cx="553314" cy="308779"/>
          </a:xfrm>
        </p:grpSpPr>
        <p:sp>
          <p:nvSpPr>
            <p:cNvPr id="33" name="Rectangle 37"/>
            <p:cNvSpPr>
              <a:spLocks noChangeArrowheads="1"/>
            </p:cNvSpPr>
            <p:nvPr/>
          </p:nvSpPr>
          <p:spPr bwMode="auto">
            <a:xfrm>
              <a:off x="3657600" y="4913676"/>
              <a:ext cx="532391" cy="267924"/>
            </a:xfrm>
            <a:prstGeom prst="rect">
              <a:avLst/>
            </a:prstGeom>
            <a:solidFill>
              <a:schemeClr val="accent1"/>
            </a:solidFill>
            <a:ln w="9525">
              <a:solidFill>
                <a:schemeClr val="tx1"/>
              </a:solidFill>
              <a:miter lim="800000"/>
              <a:headEnd/>
              <a:tailEnd/>
            </a:ln>
            <a:effectLst/>
          </p:spPr>
          <p:txBody>
            <a:bodyPr wrap="none" anchor="ctr"/>
            <a:lstStyle/>
            <a:p>
              <a:endParaRPr lang="en-US" sz="700"/>
            </a:p>
          </p:txBody>
        </p:sp>
        <p:sp>
          <p:nvSpPr>
            <p:cNvPr id="34" name="Text Box 38"/>
            <p:cNvSpPr txBox="1">
              <a:spLocks noChangeArrowheads="1"/>
            </p:cNvSpPr>
            <p:nvPr/>
          </p:nvSpPr>
          <p:spPr bwMode="auto">
            <a:xfrm>
              <a:off x="3653491" y="4872821"/>
              <a:ext cx="553314" cy="307777"/>
            </a:xfrm>
            <a:prstGeom prst="rect">
              <a:avLst/>
            </a:prstGeom>
            <a:noFill/>
            <a:ln w="9525">
              <a:noFill/>
              <a:miter lim="800000"/>
              <a:headEnd/>
              <a:tailEnd/>
            </a:ln>
            <a:effectLst/>
          </p:spPr>
          <p:txBody>
            <a:bodyPr wrap="square">
              <a:spAutoFit/>
            </a:bodyPr>
            <a:lstStyle/>
            <a:p>
              <a:pPr algn="ctr"/>
              <a:r>
                <a:rPr lang="en-US" sz="700" b="1" dirty="0"/>
                <a:t>KEEP </a:t>
              </a:r>
              <a:r>
                <a:rPr lang="en-US" sz="700" b="1" dirty="0" smtClean="0"/>
                <a:t>PLT</a:t>
              </a:r>
              <a:endParaRPr lang="en-US" sz="700" b="1" dirty="0"/>
            </a:p>
            <a:p>
              <a:pPr algn="ctr"/>
              <a:r>
                <a:rPr lang="en-US" sz="700" b="1" dirty="0"/>
                <a:t>ON TIME</a:t>
              </a:r>
            </a:p>
          </p:txBody>
        </p:sp>
      </p:grpSp>
      <p:grpSp>
        <p:nvGrpSpPr>
          <p:cNvPr id="117" name="Group 116"/>
          <p:cNvGrpSpPr/>
          <p:nvPr/>
        </p:nvGrpSpPr>
        <p:grpSpPr>
          <a:xfrm rot="16200000">
            <a:off x="3225700" y="1972615"/>
            <a:ext cx="538519" cy="307777"/>
            <a:chOff x="4870672" y="5422996"/>
            <a:chExt cx="538519" cy="307777"/>
          </a:xfrm>
        </p:grpSpPr>
        <p:sp>
          <p:nvSpPr>
            <p:cNvPr id="35" name="Rectangle 39"/>
            <p:cNvSpPr>
              <a:spLocks noChangeArrowheads="1"/>
            </p:cNvSpPr>
            <p:nvPr/>
          </p:nvSpPr>
          <p:spPr bwMode="auto">
            <a:xfrm>
              <a:off x="4876800" y="5447076"/>
              <a:ext cx="532391" cy="267924"/>
            </a:xfrm>
            <a:prstGeom prst="rect">
              <a:avLst/>
            </a:prstGeom>
            <a:solidFill>
              <a:schemeClr val="accent1"/>
            </a:solidFill>
            <a:ln w="9525">
              <a:solidFill>
                <a:schemeClr val="tx1"/>
              </a:solidFill>
              <a:miter lim="800000"/>
              <a:headEnd/>
              <a:tailEnd/>
            </a:ln>
            <a:effectLst/>
          </p:spPr>
          <p:txBody>
            <a:bodyPr wrap="none" anchor="ctr"/>
            <a:lstStyle/>
            <a:p>
              <a:endParaRPr lang="en-US" sz="700"/>
            </a:p>
          </p:txBody>
        </p:sp>
        <p:sp>
          <p:nvSpPr>
            <p:cNvPr id="36" name="Text Box 40"/>
            <p:cNvSpPr txBox="1">
              <a:spLocks noChangeArrowheads="1"/>
            </p:cNvSpPr>
            <p:nvPr/>
          </p:nvSpPr>
          <p:spPr bwMode="auto">
            <a:xfrm>
              <a:off x="4870672" y="5422996"/>
              <a:ext cx="518854" cy="307777"/>
            </a:xfrm>
            <a:prstGeom prst="rect">
              <a:avLst/>
            </a:prstGeom>
            <a:noFill/>
            <a:ln w="9525">
              <a:noFill/>
              <a:miter lim="800000"/>
              <a:headEnd/>
              <a:tailEnd/>
            </a:ln>
            <a:effectLst/>
          </p:spPr>
          <p:txBody>
            <a:bodyPr wrap="square">
              <a:spAutoFit/>
            </a:bodyPr>
            <a:lstStyle/>
            <a:p>
              <a:pPr algn="ctr"/>
              <a:r>
                <a:rPr lang="en-US" sz="700" b="1" dirty="0"/>
                <a:t>ISSUE</a:t>
              </a:r>
            </a:p>
            <a:p>
              <a:pPr algn="ctr"/>
              <a:r>
                <a:rPr lang="en-US" sz="700" b="1" dirty="0"/>
                <a:t>ORDER</a:t>
              </a:r>
            </a:p>
          </p:txBody>
        </p:sp>
      </p:grpSp>
      <p:grpSp>
        <p:nvGrpSpPr>
          <p:cNvPr id="121" name="Group 120"/>
          <p:cNvGrpSpPr/>
          <p:nvPr/>
        </p:nvGrpSpPr>
        <p:grpSpPr>
          <a:xfrm rot="16200000">
            <a:off x="1570858" y="4388542"/>
            <a:ext cx="649456" cy="267924"/>
            <a:chOff x="3653491" y="5447076"/>
            <a:chExt cx="649456" cy="267924"/>
          </a:xfrm>
        </p:grpSpPr>
        <p:sp>
          <p:nvSpPr>
            <p:cNvPr id="37" name="Rectangle 41"/>
            <p:cNvSpPr>
              <a:spLocks noChangeArrowheads="1"/>
            </p:cNvSpPr>
            <p:nvPr/>
          </p:nvSpPr>
          <p:spPr bwMode="auto">
            <a:xfrm>
              <a:off x="3657600" y="5447076"/>
              <a:ext cx="532391" cy="267924"/>
            </a:xfrm>
            <a:prstGeom prst="rect">
              <a:avLst/>
            </a:prstGeom>
            <a:solidFill>
              <a:schemeClr val="accent1"/>
            </a:solidFill>
            <a:ln w="9525">
              <a:solidFill>
                <a:schemeClr val="tx1"/>
              </a:solidFill>
              <a:miter lim="800000"/>
              <a:headEnd/>
              <a:tailEnd/>
            </a:ln>
            <a:effectLst/>
          </p:spPr>
          <p:txBody>
            <a:bodyPr wrap="none" anchor="ctr"/>
            <a:lstStyle/>
            <a:p>
              <a:endParaRPr lang="en-US" sz="700"/>
            </a:p>
          </p:txBody>
        </p:sp>
        <p:sp>
          <p:nvSpPr>
            <p:cNvPr id="38" name="Text Box 42"/>
            <p:cNvSpPr txBox="1">
              <a:spLocks noChangeArrowheads="1"/>
            </p:cNvSpPr>
            <p:nvPr/>
          </p:nvSpPr>
          <p:spPr bwMode="auto">
            <a:xfrm>
              <a:off x="3653491" y="5469193"/>
              <a:ext cx="649456" cy="200055"/>
            </a:xfrm>
            <a:prstGeom prst="rect">
              <a:avLst/>
            </a:prstGeom>
            <a:noFill/>
            <a:ln w="9525">
              <a:noFill/>
              <a:miter lim="800000"/>
              <a:headEnd/>
              <a:tailEnd/>
            </a:ln>
            <a:effectLst/>
          </p:spPr>
          <p:txBody>
            <a:bodyPr wrap="square">
              <a:spAutoFit/>
            </a:bodyPr>
            <a:lstStyle/>
            <a:p>
              <a:r>
                <a:rPr lang="en-US" sz="700" b="1" dirty="0"/>
                <a:t>PARA 4&amp;5</a:t>
              </a:r>
            </a:p>
          </p:txBody>
        </p:sp>
      </p:grpSp>
      <p:grpSp>
        <p:nvGrpSpPr>
          <p:cNvPr id="132" name="Group 131"/>
          <p:cNvGrpSpPr/>
          <p:nvPr/>
        </p:nvGrpSpPr>
        <p:grpSpPr>
          <a:xfrm rot="16200000">
            <a:off x="3095081" y="2621798"/>
            <a:ext cx="808066" cy="267924"/>
            <a:chOff x="1447800" y="6132876"/>
            <a:chExt cx="808066" cy="267924"/>
          </a:xfrm>
        </p:grpSpPr>
        <p:sp>
          <p:nvSpPr>
            <p:cNvPr id="40" name="Rectangle 44"/>
            <p:cNvSpPr>
              <a:spLocks noChangeArrowheads="1"/>
            </p:cNvSpPr>
            <p:nvPr/>
          </p:nvSpPr>
          <p:spPr bwMode="auto">
            <a:xfrm>
              <a:off x="1447800" y="6132876"/>
              <a:ext cx="532391" cy="267924"/>
            </a:xfrm>
            <a:prstGeom prst="rect">
              <a:avLst/>
            </a:prstGeom>
            <a:solidFill>
              <a:schemeClr val="accent1"/>
            </a:solidFill>
            <a:ln w="9525">
              <a:solidFill>
                <a:schemeClr val="tx1"/>
              </a:solidFill>
              <a:miter lim="800000"/>
              <a:headEnd/>
              <a:tailEnd/>
            </a:ln>
            <a:effectLst/>
          </p:spPr>
          <p:txBody>
            <a:bodyPr wrap="none" anchor="ctr"/>
            <a:lstStyle/>
            <a:p>
              <a:endParaRPr lang="en-US" sz="700"/>
            </a:p>
          </p:txBody>
        </p:sp>
        <p:sp>
          <p:nvSpPr>
            <p:cNvPr id="42" name="Text Box 46"/>
            <p:cNvSpPr txBox="1">
              <a:spLocks noChangeArrowheads="1"/>
            </p:cNvSpPr>
            <p:nvPr/>
          </p:nvSpPr>
          <p:spPr bwMode="auto">
            <a:xfrm>
              <a:off x="1468232" y="6154245"/>
              <a:ext cx="787634" cy="200055"/>
            </a:xfrm>
            <a:prstGeom prst="rect">
              <a:avLst/>
            </a:prstGeom>
            <a:noFill/>
            <a:ln w="9525">
              <a:noFill/>
              <a:miter lim="800000"/>
              <a:headEnd/>
              <a:tailEnd/>
            </a:ln>
            <a:effectLst/>
          </p:spPr>
          <p:txBody>
            <a:bodyPr wrap="square">
              <a:spAutoFit/>
            </a:bodyPr>
            <a:lstStyle/>
            <a:p>
              <a:r>
                <a:rPr lang="en-US" sz="700" b="1" dirty="0"/>
                <a:t>PLT REH</a:t>
              </a:r>
            </a:p>
          </p:txBody>
        </p:sp>
      </p:grpSp>
      <p:grpSp>
        <p:nvGrpSpPr>
          <p:cNvPr id="133" name="Group 132"/>
          <p:cNvGrpSpPr/>
          <p:nvPr/>
        </p:nvGrpSpPr>
        <p:grpSpPr>
          <a:xfrm rot="16200000">
            <a:off x="3229282" y="3503739"/>
            <a:ext cx="532391" cy="307777"/>
            <a:chOff x="2514600" y="6107165"/>
            <a:chExt cx="532391" cy="307777"/>
          </a:xfrm>
        </p:grpSpPr>
        <p:sp>
          <p:nvSpPr>
            <p:cNvPr id="43" name="Rectangle 47"/>
            <p:cNvSpPr>
              <a:spLocks noChangeArrowheads="1"/>
            </p:cNvSpPr>
            <p:nvPr/>
          </p:nvSpPr>
          <p:spPr bwMode="auto">
            <a:xfrm>
              <a:off x="2514600" y="6132876"/>
              <a:ext cx="532391" cy="267924"/>
            </a:xfrm>
            <a:prstGeom prst="rect">
              <a:avLst/>
            </a:prstGeom>
            <a:solidFill>
              <a:schemeClr val="accent1"/>
            </a:solidFill>
            <a:ln w="9525">
              <a:solidFill>
                <a:schemeClr val="tx1"/>
              </a:solidFill>
              <a:miter lim="800000"/>
              <a:headEnd/>
              <a:tailEnd/>
            </a:ln>
            <a:effectLst/>
          </p:spPr>
          <p:txBody>
            <a:bodyPr wrap="none" anchor="ctr"/>
            <a:lstStyle/>
            <a:p>
              <a:endParaRPr lang="en-US" sz="700"/>
            </a:p>
          </p:txBody>
        </p:sp>
        <p:sp>
          <p:nvSpPr>
            <p:cNvPr id="44" name="Text Box 48"/>
            <p:cNvSpPr txBox="1">
              <a:spLocks noChangeArrowheads="1"/>
            </p:cNvSpPr>
            <p:nvPr/>
          </p:nvSpPr>
          <p:spPr bwMode="auto">
            <a:xfrm>
              <a:off x="2584873" y="6107165"/>
              <a:ext cx="382679" cy="307777"/>
            </a:xfrm>
            <a:prstGeom prst="rect">
              <a:avLst/>
            </a:prstGeom>
            <a:noFill/>
            <a:ln w="9525">
              <a:noFill/>
              <a:miter lim="800000"/>
              <a:headEnd/>
              <a:tailEnd/>
            </a:ln>
            <a:effectLst/>
          </p:spPr>
          <p:txBody>
            <a:bodyPr wrap="square">
              <a:spAutoFit/>
            </a:bodyPr>
            <a:lstStyle/>
            <a:p>
              <a:pPr algn="ctr"/>
              <a:r>
                <a:rPr lang="en-US" sz="700" b="1" dirty="0" smtClean="0"/>
                <a:t>PL PCI</a:t>
              </a:r>
              <a:endParaRPr lang="en-US" sz="700" b="1" dirty="0"/>
            </a:p>
          </p:txBody>
        </p:sp>
      </p:grpSp>
      <p:grpSp>
        <p:nvGrpSpPr>
          <p:cNvPr id="120" name="Group 119"/>
          <p:cNvGrpSpPr/>
          <p:nvPr/>
        </p:nvGrpSpPr>
        <p:grpSpPr>
          <a:xfrm rot="16200000">
            <a:off x="3212903" y="4237485"/>
            <a:ext cx="603232" cy="267924"/>
            <a:chOff x="3581400" y="6132876"/>
            <a:chExt cx="603232" cy="267924"/>
          </a:xfrm>
        </p:grpSpPr>
        <p:sp>
          <p:nvSpPr>
            <p:cNvPr id="45" name="Rectangle 49"/>
            <p:cNvSpPr>
              <a:spLocks noChangeArrowheads="1"/>
            </p:cNvSpPr>
            <p:nvPr/>
          </p:nvSpPr>
          <p:spPr bwMode="auto">
            <a:xfrm>
              <a:off x="3581400" y="6132876"/>
              <a:ext cx="532391" cy="267924"/>
            </a:xfrm>
            <a:prstGeom prst="rect">
              <a:avLst/>
            </a:prstGeom>
            <a:solidFill>
              <a:schemeClr val="accent1"/>
            </a:solidFill>
            <a:ln w="9525">
              <a:solidFill>
                <a:schemeClr val="tx1"/>
              </a:solidFill>
              <a:miter lim="800000"/>
              <a:headEnd/>
              <a:tailEnd/>
            </a:ln>
            <a:effectLst/>
          </p:spPr>
          <p:txBody>
            <a:bodyPr wrap="none" anchor="ctr"/>
            <a:lstStyle/>
            <a:p>
              <a:endParaRPr lang="en-US" sz="700"/>
            </a:p>
          </p:txBody>
        </p:sp>
        <p:sp>
          <p:nvSpPr>
            <p:cNvPr id="46" name="Text Box 50"/>
            <p:cNvSpPr txBox="1">
              <a:spLocks noChangeArrowheads="1"/>
            </p:cNvSpPr>
            <p:nvPr/>
          </p:nvSpPr>
          <p:spPr bwMode="auto">
            <a:xfrm>
              <a:off x="3601676" y="6161421"/>
              <a:ext cx="582956" cy="200055"/>
            </a:xfrm>
            <a:prstGeom prst="rect">
              <a:avLst/>
            </a:prstGeom>
            <a:noFill/>
            <a:ln w="9525">
              <a:noFill/>
              <a:miter lim="800000"/>
              <a:headEnd/>
              <a:tailEnd/>
            </a:ln>
            <a:effectLst/>
          </p:spPr>
          <p:txBody>
            <a:bodyPr wrap="square">
              <a:spAutoFit/>
            </a:bodyPr>
            <a:lstStyle/>
            <a:p>
              <a:r>
                <a:rPr lang="en-US" sz="700" b="1" dirty="0"/>
                <a:t>TEST FIRE</a:t>
              </a:r>
            </a:p>
          </p:txBody>
        </p:sp>
      </p:grpSp>
      <p:grpSp>
        <p:nvGrpSpPr>
          <p:cNvPr id="119" name="Group 118"/>
          <p:cNvGrpSpPr/>
          <p:nvPr/>
        </p:nvGrpSpPr>
        <p:grpSpPr>
          <a:xfrm rot="16200000">
            <a:off x="3233887" y="5004406"/>
            <a:ext cx="582273" cy="267924"/>
            <a:chOff x="4648200" y="6132876"/>
            <a:chExt cx="582273" cy="267924"/>
          </a:xfrm>
        </p:grpSpPr>
        <p:sp>
          <p:nvSpPr>
            <p:cNvPr id="47" name="Rectangle 51"/>
            <p:cNvSpPr>
              <a:spLocks noChangeArrowheads="1"/>
            </p:cNvSpPr>
            <p:nvPr/>
          </p:nvSpPr>
          <p:spPr bwMode="auto">
            <a:xfrm>
              <a:off x="4648200" y="6132876"/>
              <a:ext cx="532391" cy="267924"/>
            </a:xfrm>
            <a:prstGeom prst="rect">
              <a:avLst/>
            </a:prstGeom>
            <a:solidFill>
              <a:schemeClr val="accent1"/>
            </a:solidFill>
            <a:ln w="9525">
              <a:solidFill>
                <a:schemeClr val="tx1"/>
              </a:solidFill>
              <a:miter lim="800000"/>
              <a:headEnd/>
              <a:tailEnd/>
            </a:ln>
            <a:effectLst/>
          </p:spPr>
          <p:txBody>
            <a:bodyPr wrap="none" anchor="ctr"/>
            <a:lstStyle/>
            <a:p>
              <a:endParaRPr lang="en-US" sz="700"/>
            </a:p>
          </p:txBody>
        </p:sp>
        <p:sp>
          <p:nvSpPr>
            <p:cNvPr id="48" name="Text Box 52"/>
            <p:cNvSpPr txBox="1">
              <a:spLocks noChangeArrowheads="1"/>
            </p:cNvSpPr>
            <p:nvPr/>
          </p:nvSpPr>
          <p:spPr bwMode="auto">
            <a:xfrm>
              <a:off x="4680508" y="6170085"/>
              <a:ext cx="549965" cy="200055"/>
            </a:xfrm>
            <a:prstGeom prst="rect">
              <a:avLst/>
            </a:prstGeom>
            <a:noFill/>
            <a:ln w="9525">
              <a:noFill/>
              <a:miter lim="800000"/>
              <a:headEnd/>
              <a:tailEnd/>
            </a:ln>
            <a:effectLst/>
          </p:spPr>
          <p:txBody>
            <a:bodyPr wrap="square">
              <a:spAutoFit/>
            </a:bodyPr>
            <a:lstStyle/>
            <a:p>
              <a:r>
                <a:rPr lang="en-US" sz="700" b="1" dirty="0"/>
                <a:t>LINE UP</a:t>
              </a:r>
            </a:p>
          </p:txBody>
        </p:sp>
      </p:grpSp>
      <p:grpSp>
        <p:nvGrpSpPr>
          <p:cNvPr id="118" name="Group 117"/>
          <p:cNvGrpSpPr/>
          <p:nvPr/>
        </p:nvGrpSpPr>
        <p:grpSpPr>
          <a:xfrm rot="16200000">
            <a:off x="3237183" y="5793461"/>
            <a:ext cx="564223" cy="267924"/>
            <a:chOff x="5715000" y="6132876"/>
            <a:chExt cx="564223" cy="267924"/>
          </a:xfrm>
        </p:grpSpPr>
        <p:sp>
          <p:nvSpPr>
            <p:cNvPr id="49" name="Rectangle 53"/>
            <p:cNvSpPr>
              <a:spLocks noChangeArrowheads="1"/>
            </p:cNvSpPr>
            <p:nvPr/>
          </p:nvSpPr>
          <p:spPr bwMode="auto">
            <a:xfrm>
              <a:off x="5715000" y="6132876"/>
              <a:ext cx="532391" cy="267924"/>
            </a:xfrm>
            <a:prstGeom prst="rect">
              <a:avLst/>
            </a:prstGeom>
            <a:solidFill>
              <a:schemeClr val="accent1"/>
            </a:solidFill>
            <a:ln w="9525">
              <a:solidFill>
                <a:schemeClr val="tx1"/>
              </a:solidFill>
              <a:miter lim="800000"/>
              <a:headEnd/>
              <a:tailEnd/>
            </a:ln>
            <a:effectLst/>
          </p:spPr>
          <p:txBody>
            <a:bodyPr wrap="none" anchor="ctr"/>
            <a:lstStyle/>
            <a:p>
              <a:endParaRPr lang="en-US" sz="700"/>
            </a:p>
          </p:txBody>
        </p:sp>
        <p:sp>
          <p:nvSpPr>
            <p:cNvPr id="50" name="Text Box 54"/>
            <p:cNvSpPr txBox="1">
              <a:spLocks noChangeArrowheads="1"/>
            </p:cNvSpPr>
            <p:nvPr/>
          </p:nvSpPr>
          <p:spPr bwMode="auto">
            <a:xfrm>
              <a:off x="5715000" y="6172006"/>
              <a:ext cx="564223" cy="200055"/>
            </a:xfrm>
            <a:prstGeom prst="rect">
              <a:avLst/>
            </a:prstGeom>
            <a:noFill/>
            <a:ln w="9525">
              <a:noFill/>
              <a:miter lim="800000"/>
              <a:headEnd/>
              <a:tailEnd/>
            </a:ln>
            <a:effectLst/>
          </p:spPr>
          <p:txBody>
            <a:bodyPr wrap="square">
              <a:spAutoFit/>
            </a:bodyPr>
            <a:lstStyle/>
            <a:p>
              <a:r>
                <a:rPr lang="en-US" sz="700" b="1" dirty="0"/>
                <a:t>REDCON 1</a:t>
              </a:r>
            </a:p>
          </p:txBody>
        </p:sp>
      </p:grpSp>
      <p:grpSp>
        <p:nvGrpSpPr>
          <p:cNvPr id="142" name="Group 141"/>
          <p:cNvGrpSpPr/>
          <p:nvPr/>
        </p:nvGrpSpPr>
        <p:grpSpPr>
          <a:xfrm>
            <a:off x="3772360" y="5683471"/>
            <a:ext cx="267924" cy="532391"/>
            <a:chOff x="3767067" y="5677142"/>
            <a:chExt cx="267924" cy="532391"/>
          </a:xfrm>
        </p:grpSpPr>
        <p:sp>
          <p:nvSpPr>
            <p:cNvPr id="51" name="Rectangle 55"/>
            <p:cNvSpPr>
              <a:spLocks noChangeArrowheads="1"/>
            </p:cNvSpPr>
            <p:nvPr/>
          </p:nvSpPr>
          <p:spPr bwMode="auto">
            <a:xfrm rot="16200000">
              <a:off x="3634833" y="5809376"/>
              <a:ext cx="532391" cy="267924"/>
            </a:xfrm>
            <a:prstGeom prst="rect">
              <a:avLst/>
            </a:prstGeom>
            <a:solidFill>
              <a:schemeClr val="accent1"/>
            </a:solidFill>
            <a:ln w="9525">
              <a:solidFill>
                <a:schemeClr val="tx1"/>
              </a:solidFill>
              <a:miter lim="800000"/>
              <a:headEnd/>
              <a:tailEnd/>
            </a:ln>
            <a:effectLst/>
          </p:spPr>
          <p:txBody>
            <a:bodyPr wrap="none" anchor="ctr"/>
            <a:lstStyle/>
            <a:p>
              <a:endParaRPr lang="en-US" sz="700"/>
            </a:p>
          </p:txBody>
        </p:sp>
        <p:sp>
          <p:nvSpPr>
            <p:cNvPr id="52" name="Text Box 56"/>
            <p:cNvSpPr txBox="1">
              <a:spLocks noChangeArrowheads="1"/>
            </p:cNvSpPr>
            <p:nvPr/>
          </p:nvSpPr>
          <p:spPr bwMode="auto">
            <a:xfrm rot="16200000">
              <a:off x="3743059" y="5827394"/>
              <a:ext cx="315937" cy="200055"/>
            </a:xfrm>
            <a:prstGeom prst="rect">
              <a:avLst/>
            </a:prstGeom>
            <a:noFill/>
            <a:ln w="9525">
              <a:noFill/>
              <a:miter lim="800000"/>
              <a:headEnd/>
              <a:tailEnd/>
            </a:ln>
            <a:effectLst/>
          </p:spPr>
          <p:txBody>
            <a:bodyPr wrap="square">
              <a:spAutoFit/>
            </a:bodyPr>
            <a:lstStyle/>
            <a:p>
              <a:r>
                <a:rPr lang="en-US" sz="700" b="1" dirty="0"/>
                <a:t>SP</a:t>
              </a:r>
            </a:p>
          </p:txBody>
        </p:sp>
      </p:grpSp>
      <p:sp>
        <p:nvSpPr>
          <p:cNvPr id="56" name="Line 61"/>
          <p:cNvSpPr>
            <a:spLocks noChangeShapeType="1"/>
          </p:cNvSpPr>
          <p:nvPr/>
        </p:nvSpPr>
        <p:spPr bwMode="auto">
          <a:xfrm rot="16200000">
            <a:off x="2053383" y="2045869"/>
            <a:ext cx="0" cy="133962"/>
          </a:xfrm>
          <a:prstGeom prst="line">
            <a:avLst/>
          </a:prstGeom>
          <a:noFill/>
          <a:ln w="9525">
            <a:solidFill>
              <a:schemeClr val="tx1"/>
            </a:solidFill>
            <a:round/>
            <a:headEnd/>
            <a:tailEnd type="triangle" w="med" len="med"/>
          </a:ln>
          <a:effectLst/>
        </p:spPr>
        <p:txBody>
          <a:bodyPr/>
          <a:lstStyle/>
          <a:p>
            <a:endParaRPr lang="en-US" sz="700"/>
          </a:p>
        </p:txBody>
      </p:sp>
      <p:sp>
        <p:nvSpPr>
          <p:cNvPr id="57" name="Line 62"/>
          <p:cNvSpPr>
            <a:spLocks noChangeShapeType="1"/>
          </p:cNvSpPr>
          <p:nvPr/>
        </p:nvSpPr>
        <p:spPr bwMode="auto">
          <a:xfrm rot="16200000">
            <a:off x="2479943" y="2033209"/>
            <a:ext cx="0" cy="133962"/>
          </a:xfrm>
          <a:prstGeom prst="line">
            <a:avLst/>
          </a:prstGeom>
          <a:noFill/>
          <a:ln w="9525">
            <a:solidFill>
              <a:schemeClr val="tx1"/>
            </a:solidFill>
            <a:round/>
            <a:headEnd/>
            <a:tailEnd type="triangle" w="med" len="med"/>
          </a:ln>
          <a:effectLst/>
        </p:spPr>
        <p:txBody>
          <a:bodyPr/>
          <a:lstStyle/>
          <a:p>
            <a:endParaRPr lang="en-US" sz="700"/>
          </a:p>
        </p:txBody>
      </p:sp>
      <p:sp>
        <p:nvSpPr>
          <p:cNvPr id="59" name="Line 64"/>
          <p:cNvSpPr>
            <a:spLocks noChangeShapeType="1"/>
          </p:cNvSpPr>
          <p:nvPr/>
        </p:nvSpPr>
        <p:spPr bwMode="auto">
          <a:xfrm rot="9329482" flipV="1">
            <a:off x="98093" y="4853624"/>
            <a:ext cx="238017" cy="524627"/>
          </a:xfrm>
          <a:prstGeom prst="line">
            <a:avLst/>
          </a:prstGeom>
          <a:noFill/>
          <a:ln w="9525">
            <a:solidFill>
              <a:schemeClr val="tx1"/>
            </a:solidFill>
            <a:round/>
            <a:headEnd/>
            <a:tailEnd type="triangle" w="med" len="med"/>
          </a:ln>
          <a:effectLst/>
        </p:spPr>
        <p:txBody>
          <a:bodyPr/>
          <a:lstStyle/>
          <a:p>
            <a:endParaRPr lang="en-US" sz="700"/>
          </a:p>
        </p:txBody>
      </p:sp>
      <p:sp>
        <p:nvSpPr>
          <p:cNvPr id="60" name="Line 65"/>
          <p:cNvSpPr>
            <a:spLocks noChangeShapeType="1"/>
          </p:cNvSpPr>
          <p:nvPr/>
        </p:nvSpPr>
        <p:spPr bwMode="auto">
          <a:xfrm rot="16200000">
            <a:off x="2891473" y="2033208"/>
            <a:ext cx="0" cy="133962"/>
          </a:xfrm>
          <a:prstGeom prst="line">
            <a:avLst/>
          </a:prstGeom>
          <a:noFill/>
          <a:ln w="9525">
            <a:solidFill>
              <a:schemeClr val="tx1"/>
            </a:solidFill>
            <a:round/>
            <a:headEnd/>
            <a:tailEnd type="triangle" w="med" len="med"/>
          </a:ln>
          <a:effectLst/>
        </p:spPr>
        <p:txBody>
          <a:bodyPr/>
          <a:lstStyle/>
          <a:p>
            <a:endParaRPr lang="en-US" sz="700"/>
          </a:p>
        </p:txBody>
      </p:sp>
      <p:sp>
        <p:nvSpPr>
          <p:cNvPr id="61" name="Line 66"/>
          <p:cNvSpPr>
            <a:spLocks noChangeShapeType="1"/>
          </p:cNvSpPr>
          <p:nvPr/>
        </p:nvSpPr>
        <p:spPr bwMode="auto">
          <a:xfrm flipH="1">
            <a:off x="1569515" y="2389635"/>
            <a:ext cx="251439" cy="458373"/>
          </a:xfrm>
          <a:prstGeom prst="line">
            <a:avLst/>
          </a:prstGeom>
          <a:noFill/>
          <a:ln w="9525">
            <a:solidFill>
              <a:schemeClr val="tx1"/>
            </a:solidFill>
            <a:round/>
            <a:headEnd/>
            <a:tailEnd type="triangle" w="med" len="med"/>
          </a:ln>
          <a:effectLst/>
        </p:spPr>
        <p:txBody>
          <a:bodyPr/>
          <a:lstStyle/>
          <a:p>
            <a:endParaRPr lang="en-US" sz="700"/>
          </a:p>
        </p:txBody>
      </p:sp>
      <p:sp>
        <p:nvSpPr>
          <p:cNvPr id="62" name="Line 67"/>
          <p:cNvSpPr>
            <a:spLocks noChangeShapeType="1"/>
          </p:cNvSpPr>
          <p:nvPr/>
        </p:nvSpPr>
        <p:spPr bwMode="auto">
          <a:xfrm flipV="1">
            <a:off x="2704291" y="1638900"/>
            <a:ext cx="129870" cy="186609"/>
          </a:xfrm>
          <a:prstGeom prst="line">
            <a:avLst/>
          </a:prstGeom>
          <a:noFill/>
          <a:ln w="9525">
            <a:solidFill>
              <a:schemeClr val="tx1"/>
            </a:solidFill>
            <a:round/>
            <a:headEnd/>
            <a:tailEnd type="triangle" w="med" len="med"/>
          </a:ln>
          <a:effectLst/>
        </p:spPr>
        <p:txBody>
          <a:bodyPr/>
          <a:lstStyle/>
          <a:p>
            <a:endParaRPr lang="en-US" sz="700"/>
          </a:p>
        </p:txBody>
      </p:sp>
      <p:sp>
        <p:nvSpPr>
          <p:cNvPr id="63" name="Line 68"/>
          <p:cNvSpPr>
            <a:spLocks noChangeShapeType="1"/>
          </p:cNvSpPr>
          <p:nvPr/>
        </p:nvSpPr>
        <p:spPr bwMode="auto">
          <a:xfrm rot="303211" flipH="1">
            <a:off x="2090738" y="2362116"/>
            <a:ext cx="101143" cy="230835"/>
          </a:xfrm>
          <a:prstGeom prst="line">
            <a:avLst/>
          </a:prstGeom>
          <a:noFill/>
          <a:ln w="9525">
            <a:solidFill>
              <a:schemeClr val="tx1"/>
            </a:solidFill>
            <a:round/>
            <a:headEnd/>
            <a:tailEnd type="triangle" w="med" len="med"/>
          </a:ln>
          <a:effectLst/>
        </p:spPr>
        <p:txBody>
          <a:bodyPr/>
          <a:lstStyle/>
          <a:p>
            <a:endParaRPr lang="en-US" sz="700"/>
          </a:p>
        </p:txBody>
      </p:sp>
      <p:sp>
        <p:nvSpPr>
          <p:cNvPr id="64" name="Line 69"/>
          <p:cNvSpPr>
            <a:spLocks noChangeShapeType="1"/>
          </p:cNvSpPr>
          <p:nvPr/>
        </p:nvSpPr>
        <p:spPr bwMode="auto">
          <a:xfrm rot="16200000">
            <a:off x="1241169" y="4516336"/>
            <a:ext cx="0" cy="133962"/>
          </a:xfrm>
          <a:prstGeom prst="line">
            <a:avLst/>
          </a:prstGeom>
          <a:noFill/>
          <a:ln w="9525">
            <a:solidFill>
              <a:schemeClr val="tx1"/>
            </a:solidFill>
            <a:round/>
            <a:headEnd/>
            <a:tailEnd type="triangle" w="med" len="med"/>
          </a:ln>
          <a:effectLst/>
        </p:spPr>
        <p:txBody>
          <a:bodyPr/>
          <a:lstStyle/>
          <a:p>
            <a:endParaRPr lang="en-US" sz="700"/>
          </a:p>
        </p:txBody>
      </p:sp>
      <p:sp>
        <p:nvSpPr>
          <p:cNvPr id="66" name="Line 71"/>
          <p:cNvSpPr>
            <a:spLocks noChangeShapeType="1"/>
          </p:cNvSpPr>
          <p:nvPr/>
        </p:nvSpPr>
        <p:spPr bwMode="auto">
          <a:xfrm rot="16200000">
            <a:off x="3284489" y="2048176"/>
            <a:ext cx="0" cy="133962"/>
          </a:xfrm>
          <a:prstGeom prst="line">
            <a:avLst/>
          </a:prstGeom>
          <a:noFill/>
          <a:ln w="9525">
            <a:solidFill>
              <a:schemeClr val="tx1"/>
            </a:solidFill>
            <a:round/>
            <a:headEnd/>
            <a:tailEnd type="triangle" w="med" len="med"/>
          </a:ln>
          <a:effectLst/>
        </p:spPr>
        <p:txBody>
          <a:bodyPr/>
          <a:lstStyle/>
          <a:p>
            <a:endParaRPr lang="en-US" sz="700"/>
          </a:p>
        </p:txBody>
      </p:sp>
      <p:sp>
        <p:nvSpPr>
          <p:cNvPr id="67" name="Line 72"/>
          <p:cNvSpPr>
            <a:spLocks noChangeShapeType="1"/>
          </p:cNvSpPr>
          <p:nvPr/>
        </p:nvSpPr>
        <p:spPr bwMode="auto">
          <a:xfrm rot="16200000">
            <a:off x="820657" y="4503594"/>
            <a:ext cx="0" cy="133962"/>
          </a:xfrm>
          <a:prstGeom prst="line">
            <a:avLst/>
          </a:prstGeom>
          <a:noFill/>
          <a:ln w="9525">
            <a:solidFill>
              <a:schemeClr val="tx1"/>
            </a:solidFill>
            <a:round/>
            <a:headEnd/>
            <a:tailEnd type="triangle" w="med" len="med"/>
          </a:ln>
          <a:effectLst/>
        </p:spPr>
        <p:txBody>
          <a:bodyPr/>
          <a:lstStyle/>
          <a:p>
            <a:endParaRPr lang="en-US" sz="700"/>
          </a:p>
        </p:txBody>
      </p:sp>
      <p:sp>
        <p:nvSpPr>
          <p:cNvPr id="68" name="Line 73"/>
          <p:cNvSpPr>
            <a:spLocks noChangeShapeType="1"/>
          </p:cNvSpPr>
          <p:nvPr/>
        </p:nvSpPr>
        <p:spPr bwMode="auto">
          <a:xfrm rot="16200000">
            <a:off x="419965" y="4504820"/>
            <a:ext cx="0" cy="133962"/>
          </a:xfrm>
          <a:prstGeom prst="line">
            <a:avLst/>
          </a:prstGeom>
          <a:noFill/>
          <a:ln w="9525">
            <a:solidFill>
              <a:schemeClr val="tx1"/>
            </a:solidFill>
            <a:round/>
            <a:headEnd/>
            <a:tailEnd type="triangle" w="med" len="med"/>
          </a:ln>
          <a:effectLst/>
        </p:spPr>
        <p:txBody>
          <a:bodyPr/>
          <a:lstStyle/>
          <a:p>
            <a:endParaRPr lang="en-US" sz="700"/>
          </a:p>
        </p:txBody>
      </p:sp>
      <p:sp>
        <p:nvSpPr>
          <p:cNvPr id="72" name="Line 77"/>
          <p:cNvSpPr>
            <a:spLocks noChangeShapeType="1"/>
          </p:cNvSpPr>
          <p:nvPr/>
        </p:nvSpPr>
        <p:spPr bwMode="auto">
          <a:xfrm rot="302812">
            <a:off x="3480188" y="2400685"/>
            <a:ext cx="28806" cy="215279"/>
          </a:xfrm>
          <a:prstGeom prst="line">
            <a:avLst/>
          </a:prstGeom>
          <a:noFill/>
          <a:ln w="9525">
            <a:solidFill>
              <a:schemeClr val="tx1"/>
            </a:solidFill>
            <a:round/>
            <a:headEnd/>
            <a:tailEnd type="triangle" w="med" len="med"/>
          </a:ln>
          <a:effectLst/>
        </p:spPr>
        <p:txBody>
          <a:bodyPr/>
          <a:lstStyle/>
          <a:p>
            <a:endParaRPr lang="en-US" sz="700"/>
          </a:p>
        </p:txBody>
      </p:sp>
      <p:sp>
        <p:nvSpPr>
          <p:cNvPr id="73" name="Line 78"/>
          <p:cNvSpPr>
            <a:spLocks noChangeShapeType="1"/>
          </p:cNvSpPr>
          <p:nvPr/>
        </p:nvSpPr>
        <p:spPr bwMode="auto">
          <a:xfrm rot="16200000">
            <a:off x="1655790" y="4509946"/>
            <a:ext cx="0" cy="133962"/>
          </a:xfrm>
          <a:prstGeom prst="line">
            <a:avLst/>
          </a:prstGeom>
          <a:noFill/>
          <a:ln w="9525">
            <a:solidFill>
              <a:schemeClr val="tx1"/>
            </a:solidFill>
            <a:round/>
            <a:headEnd/>
            <a:tailEnd type="triangle" w="med" len="med"/>
          </a:ln>
          <a:effectLst/>
        </p:spPr>
        <p:txBody>
          <a:bodyPr/>
          <a:lstStyle/>
          <a:p>
            <a:endParaRPr lang="en-US" sz="700"/>
          </a:p>
        </p:txBody>
      </p:sp>
      <p:sp>
        <p:nvSpPr>
          <p:cNvPr id="77" name="Line 82"/>
          <p:cNvSpPr>
            <a:spLocks noChangeShapeType="1"/>
          </p:cNvSpPr>
          <p:nvPr/>
        </p:nvSpPr>
        <p:spPr bwMode="auto">
          <a:xfrm rot="16200000">
            <a:off x="419965" y="5636890"/>
            <a:ext cx="0" cy="133962"/>
          </a:xfrm>
          <a:prstGeom prst="line">
            <a:avLst/>
          </a:prstGeom>
          <a:noFill/>
          <a:ln w="9525">
            <a:solidFill>
              <a:schemeClr val="tx1"/>
            </a:solidFill>
            <a:round/>
            <a:headEnd/>
            <a:tailEnd type="triangle" w="med" len="med"/>
          </a:ln>
          <a:effectLst/>
        </p:spPr>
        <p:txBody>
          <a:bodyPr/>
          <a:lstStyle/>
          <a:p>
            <a:endParaRPr lang="en-US" sz="700"/>
          </a:p>
        </p:txBody>
      </p:sp>
      <p:sp>
        <p:nvSpPr>
          <p:cNvPr id="78" name="Line 83"/>
          <p:cNvSpPr>
            <a:spLocks noChangeShapeType="1"/>
          </p:cNvSpPr>
          <p:nvPr/>
        </p:nvSpPr>
        <p:spPr bwMode="auto">
          <a:xfrm rot="16200000">
            <a:off x="871063" y="5604372"/>
            <a:ext cx="21596" cy="220593"/>
          </a:xfrm>
          <a:prstGeom prst="line">
            <a:avLst/>
          </a:prstGeom>
          <a:noFill/>
          <a:ln w="9525">
            <a:solidFill>
              <a:schemeClr val="tx1"/>
            </a:solidFill>
            <a:round/>
            <a:headEnd/>
            <a:tailEnd type="triangle" w="med" len="med"/>
          </a:ln>
          <a:effectLst/>
        </p:spPr>
        <p:txBody>
          <a:bodyPr/>
          <a:lstStyle/>
          <a:p>
            <a:endParaRPr lang="en-US" sz="700"/>
          </a:p>
        </p:txBody>
      </p:sp>
      <p:sp>
        <p:nvSpPr>
          <p:cNvPr id="79" name="Line 84"/>
          <p:cNvSpPr>
            <a:spLocks noChangeShapeType="1"/>
          </p:cNvSpPr>
          <p:nvPr/>
        </p:nvSpPr>
        <p:spPr bwMode="auto">
          <a:xfrm rot="16200000">
            <a:off x="1550660" y="4912534"/>
            <a:ext cx="361331" cy="242804"/>
          </a:xfrm>
          <a:prstGeom prst="line">
            <a:avLst/>
          </a:prstGeom>
          <a:noFill/>
          <a:ln w="9525">
            <a:solidFill>
              <a:schemeClr val="tx1"/>
            </a:solidFill>
            <a:round/>
            <a:headEnd/>
            <a:tailEnd type="triangle" w="med" len="med"/>
          </a:ln>
          <a:effectLst/>
        </p:spPr>
        <p:txBody>
          <a:bodyPr/>
          <a:lstStyle/>
          <a:p>
            <a:endParaRPr lang="en-US" sz="700"/>
          </a:p>
        </p:txBody>
      </p:sp>
      <p:sp>
        <p:nvSpPr>
          <p:cNvPr id="81" name="Line 86"/>
          <p:cNvSpPr>
            <a:spLocks noChangeShapeType="1"/>
          </p:cNvSpPr>
          <p:nvPr/>
        </p:nvSpPr>
        <p:spPr bwMode="auto">
          <a:xfrm rot="16200000">
            <a:off x="3712582" y="5886454"/>
            <a:ext cx="3289" cy="110480"/>
          </a:xfrm>
          <a:prstGeom prst="line">
            <a:avLst/>
          </a:prstGeom>
          <a:noFill/>
          <a:ln w="9525">
            <a:solidFill>
              <a:schemeClr val="tx1"/>
            </a:solidFill>
            <a:round/>
            <a:headEnd/>
            <a:tailEnd type="triangle" w="med" len="med"/>
          </a:ln>
          <a:effectLst/>
        </p:spPr>
        <p:txBody>
          <a:bodyPr/>
          <a:lstStyle/>
          <a:p>
            <a:endParaRPr lang="en-US" sz="700"/>
          </a:p>
        </p:txBody>
      </p:sp>
      <p:grpSp>
        <p:nvGrpSpPr>
          <p:cNvPr id="111" name="Group 110"/>
          <p:cNvGrpSpPr/>
          <p:nvPr/>
        </p:nvGrpSpPr>
        <p:grpSpPr>
          <a:xfrm rot="16200000">
            <a:off x="1440749" y="634543"/>
            <a:ext cx="920968" cy="1223412"/>
            <a:chOff x="6753803" y="2446975"/>
            <a:chExt cx="887319" cy="1223412"/>
          </a:xfrm>
        </p:grpSpPr>
        <p:sp>
          <p:nvSpPr>
            <p:cNvPr id="99" name="Rectangle 9"/>
            <p:cNvSpPr>
              <a:spLocks noChangeArrowheads="1"/>
            </p:cNvSpPr>
            <p:nvPr/>
          </p:nvSpPr>
          <p:spPr bwMode="auto">
            <a:xfrm>
              <a:off x="6819156" y="2446975"/>
              <a:ext cx="754461" cy="1134426"/>
            </a:xfrm>
            <a:prstGeom prst="rect">
              <a:avLst/>
            </a:prstGeom>
            <a:solidFill>
              <a:schemeClr val="accent1"/>
            </a:solidFill>
            <a:ln w="9525">
              <a:solidFill>
                <a:schemeClr val="tx1"/>
              </a:solidFill>
              <a:miter lim="800000"/>
              <a:headEnd/>
              <a:tailEnd/>
            </a:ln>
            <a:effectLst/>
          </p:spPr>
          <p:txBody>
            <a:bodyPr wrap="none" anchor="ctr"/>
            <a:lstStyle/>
            <a:p>
              <a:endParaRPr lang="en-US" sz="700"/>
            </a:p>
          </p:txBody>
        </p:sp>
        <p:sp>
          <p:nvSpPr>
            <p:cNvPr id="100" name="TextBox 99"/>
            <p:cNvSpPr txBox="1"/>
            <p:nvPr/>
          </p:nvSpPr>
          <p:spPr>
            <a:xfrm>
              <a:off x="6753803" y="2500836"/>
              <a:ext cx="887319" cy="1169551"/>
            </a:xfrm>
            <a:prstGeom prst="rect">
              <a:avLst/>
            </a:prstGeom>
            <a:noFill/>
          </p:spPr>
          <p:txBody>
            <a:bodyPr wrap="square" rtlCol="0">
              <a:spAutoFit/>
            </a:bodyPr>
            <a:lstStyle/>
            <a:p>
              <a:pPr algn="ctr"/>
              <a:r>
                <a:rPr lang="en-US" sz="700" b="1" dirty="0" smtClean="0"/>
                <a:t>WARNO:</a:t>
              </a:r>
            </a:p>
            <a:p>
              <a:pPr algn="ctr"/>
              <a:r>
                <a:rPr lang="en-US" sz="700" b="1" dirty="0" smtClean="0"/>
                <a:t>BRIEF SITUATION</a:t>
              </a:r>
            </a:p>
            <a:p>
              <a:pPr algn="ctr"/>
              <a:r>
                <a:rPr lang="en-US" sz="700" b="1" dirty="0" smtClean="0"/>
                <a:t>TASK ORG</a:t>
              </a:r>
            </a:p>
            <a:p>
              <a:pPr algn="ctr"/>
              <a:r>
                <a:rPr lang="en-US" sz="700" b="1" dirty="0" smtClean="0"/>
                <a:t>MISSION STATEMENT/CCIR</a:t>
              </a:r>
            </a:p>
            <a:p>
              <a:pPr algn="ctr"/>
              <a:r>
                <a:rPr lang="en-US" sz="700" b="1" dirty="0" smtClean="0"/>
                <a:t>TIME LINE</a:t>
              </a:r>
            </a:p>
            <a:p>
              <a:pPr algn="ctr"/>
              <a:r>
                <a:rPr lang="en-US" sz="700" b="1" dirty="0" smtClean="0"/>
                <a:t>EQUIP LIST FOR PCI</a:t>
              </a:r>
            </a:p>
            <a:p>
              <a:pPr algn="ctr"/>
              <a:r>
                <a:rPr lang="en-US" sz="700" b="1" dirty="0" smtClean="0"/>
                <a:t>CRITICAL TASKS</a:t>
              </a:r>
            </a:p>
            <a:p>
              <a:pPr algn="ctr"/>
              <a:r>
                <a:rPr lang="en-US" sz="700" b="1" dirty="0" smtClean="0"/>
                <a:t>REHEARSALS</a:t>
              </a:r>
            </a:p>
            <a:p>
              <a:pPr algn="ctr"/>
              <a:endParaRPr lang="en-US" sz="700" dirty="0"/>
            </a:p>
          </p:txBody>
        </p:sp>
      </p:grpSp>
      <p:sp>
        <p:nvSpPr>
          <p:cNvPr id="101" name="Line 63"/>
          <p:cNvSpPr>
            <a:spLocks noChangeShapeType="1"/>
          </p:cNvSpPr>
          <p:nvPr/>
        </p:nvSpPr>
        <p:spPr bwMode="auto">
          <a:xfrm flipV="1">
            <a:off x="1856740" y="1615572"/>
            <a:ext cx="1843" cy="226367"/>
          </a:xfrm>
          <a:prstGeom prst="line">
            <a:avLst/>
          </a:prstGeom>
          <a:noFill/>
          <a:ln w="9525">
            <a:solidFill>
              <a:schemeClr val="tx1"/>
            </a:solidFill>
            <a:round/>
            <a:headEnd/>
            <a:tailEnd type="triangle" w="med" len="med"/>
          </a:ln>
          <a:effectLst/>
        </p:spPr>
        <p:txBody>
          <a:bodyPr/>
          <a:lstStyle/>
          <a:p>
            <a:endParaRPr lang="en-US" sz="700"/>
          </a:p>
        </p:txBody>
      </p:sp>
      <p:sp>
        <p:nvSpPr>
          <p:cNvPr id="102" name="Slide Number Placeholder 1"/>
          <p:cNvSpPr txBox="1">
            <a:spLocks/>
          </p:cNvSpPr>
          <p:nvPr/>
        </p:nvSpPr>
        <p:spPr>
          <a:xfrm rot="16200000">
            <a:off x="6592581" y="6507510"/>
            <a:ext cx="1242247" cy="213967"/>
          </a:xfrm>
          <a:prstGeom prst="rect">
            <a:avLst/>
          </a:prstGeom>
        </p:spPr>
        <p:txBody>
          <a:bodyPr vert="horz" lIns="91440" tIns="45720" rIns="91440" bIns="45720" rtlCol="0" anchor="ctr"/>
          <a:lstStyle>
            <a:defPPr>
              <a:defRPr lang="en-US"/>
            </a:defPPr>
            <a:lvl1pPr marL="0" algn="r" defTabSz="600586" rtl="0" eaLnBrk="1" latinLnBrk="0" hangingPunct="1">
              <a:defRPr sz="700" kern="1200">
                <a:solidFill>
                  <a:schemeClr val="tx1"/>
                </a:solidFill>
                <a:latin typeface="+mn-lt"/>
                <a:ea typeface="+mn-ea"/>
                <a:cs typeface="+mn-cs"/>
              </a:defRPr>
            </a:lvl1pPr>
            <a:lvl2pPr marL="300294" algn="l" defTabSz="600586" rtl="0" eaLnBrk="1" latinLnBrk="0" hangingPunct="1">
              <a:defRPr sz="1183" kern="1200">
                <a:solidFill>
                  <a:schemeClr val="tx1"/>
                </a:solidFill>
                <a:latin typeface="+mn-lt"/>
                <a:ea typeface="+mn-ea"/>
                <a:cs typeface="+mn-cs"/>
              </a:defRPr>
            </a:lvl2pPr>
            <a:lvl3pPr marL="600586" algn="l" defTabSz="600586" rtl="0" eaLnBrk="1" latinLnBrk="0" hangingPunct="1">
              <a:defRPr sz="1183" kern="1200">
                <a:solidFill>
                  <a:schemeClr val="tx1"/>
                </a:solidFill>
                <a:latin typeface="+mn-lt"/>
                <a:ea typeface="+mn-ea"/>
                <a:cs typeface="+mn-cs"/>
              </a:defRPr>
            </a:lvl3pPr>
            <a:lvl4pPr marL="900878" algn="l" defTabSz="600586" rtl="0" eaLnBrk="1" latinLnBrk="0" hangingPunct="1">
              <a:defRPr sz="1183" kern="1200">
                <a:solidFill>
                  <a:schemeClr val="tx1"/>
                </a:solidFill>
                <a:latin typeface="+mn-lt"/>
                <a:ea typeface="+mn-ea"/>
                <a:cs typeface="+mn-cs"/>
              </a:defRPr>
            </a:lvl4pPr>
            <a:lvl5pPr marL="1201173" algn="l" defTabSz="600586" rtl="0" eaLnBrk="1" latinLnBrk="0" hangingPunct="1">
              <a:defRPr sz="1183" kern="1200">
                <a:solidFill>
                  <a:schemeClr val="tx1"/>
                </a:solidFill>
                <a:latin typeface="+mn-lt"/>
                <a:ea typeface="+mn-ea"/>
                <a:cs typeface="+mn-cs"/>
              </a:defRPr>
            </a:lvl5pPr>
            <a:lvl6pPr marL="1501467" algn="l" defTabSz="600586" rtl="0" eaLnBrk="1" latinLnBrk="0" hangingPunct="1">
              <a:defRPr sz="1183" kern="1200">
                <a:solidFill>
                  <a:schemeClr val="tx1"/>
                </a:solidFill>
                <a:latin typeface="+mn-lt"/>
                <a:ea typeface="+mn-ea"/>
                <a:cs typeface="+mn-cs"/>
              </a:defRPr>
            </a:lvl6pPr>
            <a:lvl7pPr marL="1801759" algn="l" defTabSz="600586" rtl="0" eaLnBrk="1" latinLnBrk="0" hangingPunct="1">
              <a:defRPr sz="1183" kern="1200">
                <a:solidFill>
                  <a:schemeClr val="tx1"/>
                </a:solidFill>
                <a:latin typeface="+mn-lt"/>
                <a:ea typeface="+mn-ea"/>
                <a:cs typeface="+mn-cs"/>
              </a:defRPr>
            </a:lvl7pPr>
            <a:lvl8pPr marL="2102051" algn="l" defTabSz="600586" rtl="0" eaLnBrk="1" latinLnBrk="0" hangingPunct="1">
              <a:defRPr sz="1183" kern="1200">
                <a:solidFill>
                  <a:schemeClr val="tx1"/>
                </a:solidFill>
                <a:latin typeface="+mn-lt"/>
                <a:ea typeface="+mn-ea"/>
                <a:cs typeface="+mn-cs"/>
              </a:defRPr>
            </a:lvl8pPr>
            <a:lvl9pPr marL="2402345" algn="l" defTabSz="600586" rtl="0" eaLnBrk="1" latinLnBrk="0" hangingPunct="1">
              <a:defRPr sz="1183" kern="1200">
                <a:solidFill>
                  <a:schemeClr val="tx1"/>
                </a:solidFill>
                <a:latin typeface="+mn-lt"/>
                <a:ea typeface="+mn-ea"/>
                <a:cs typeface="+mn-cs"/>
              </a:defRPr>
            </a:lvl9pPr>
          </a:lstStyle>
          <a:p>
            <a:fld id="{FBD6692E-A900-423F-AB1F-9EF7BF1C589A}" type="slidenum">
              <a:rPr lang="en-US" sz="100" smtClean="0"/>
              <a:pPr/>
              <a:t>46</a:t>
            </a:fld>
            <a:endParaRPr lang="en-US" sz="100"/>
          </a:p>
        </p:txBody>
      </p:sp>
      <p:grpSp>
        <p:nvGrpSpPr>
          <p:cNvPr id="135" name="Group 134"/>
          <p:cNvGrpSpPr/>
          <p:nvPr/>
        </p:nvGrpSpPr>
        <p:grpSpPr>
          <a:xfrm>
            <a:off x="369973" y="1700756"/>
            <a:ext cx="1669947" cy="919186"/>
            <a:chOff x="325665" y="1269981"/>
            <a:chExt cx="1669947" cy="919186"/>
          </a:xfrm>
        </p:grpSpPr>
        <p:grpSp>
          <p:nvGrpSpPr>
            <p:cNvPr id="113" name="Group 112"/>
            <p:cNvGrpSpPr/>
            <p:nvPr/>
          </p:nvGrpSpPr>
          <p:grpSpPr>
            <a:xfrm rot="16200000">
              <a:off x="1575528" y="1522208"/>
              <a:ext cx="532391" cy="307777"/>
              <a:chOff x="4876800" y="3299536"/>
              <a:chExt cx="532391" cy="307777"/>
            </a:xfrm>
          </p:grpSpPr>
          <p:sp>
            <p:nvSpPr>
              <p:cNvPr id="8" name="Rectangle 11"/>
              <p:cNvSpPr>
                <a:spLocks noChangeArrowheads="1"/>
              </p:cNvSpPr>
              <p:nvPr/>
            </p:nvSpPr>
            <p:spPr bwMode="auto">
              <a:xfrm>
                <a:off x="4876800" y="3313476"/>
                <a:ext cx="532391" cy="267924"/>
              </a:xfrm>
              <a:prstGeom prst="rect">
                <a:avLst/>
              </a:prstGeom>
              <a:solidFill>
                <a:schemeClr val="accent1"/>
              </a:solidFill>
              <a:ln w="9525">
                <a:solidFill>
                  <a:schemeClr val="tx1"/>
                </a:solidFill>
                <a:miter lim="800000"/>
                <a:headEnd/>
                <a:tailEnd/>
              </a:ln>
              <a:effectLst/>
            </p:spPr>
            <p:txBody>
              <a:bodyPr wrap="none" anchor="ctr"/>
              <a:lstStyle/>
              <a:p>
                <a:endParaRPr lang="en-US" sz="700"/>
              </a:p>
            </p:txBody>
          </p:sp>
          <p:sp>
            <p:nvSpPr>
              <p:cNvPr id="9" name="Text Box 12"/>
              <p:cNvSpPr txBox="1">
                <a:spLocks noChangeArrowheads="1"/>
              </p:cNvSpPr>
              <p:nvPr/>
            </p:nvSpPr>
            <p:spPr bwMode="auto">
              <a:xfrm>
                <a:off x="4898141" y="3299536"/>
                <a:ext cx="506944" cy="307777"/>
              </a:xfrm>
              <a:prstGeom prst="rect">
                <a:avLst/>
              </a:prstGeom>
              <a:noFill/>
              <a:ln w="9525">
                <a:noFill/>
                <a:miter lim="800000"/>
                <a:headEnd/>
                <a:tailEnd/>
              </a:ln>
              <a:effectLst/>
            </p:spPr>
            <p:txBody>
              <a:bodyPr wrap="square">
                <a:spAutoFit/>
              </a:bodyPr>
              <a:lstStyle/>
              <a:p>
                <a:pPr algn="ctr"/>
                <a:r>
                  <a:rPr lang="en-US" sz="700" b="1" dirty="0" smtClean="0"/>
                  <a:t>ISSUE </a:t>
                </a:r>
              </a:p>
              <a:p>
                <a:pPr algn="ctr"/>
                <a:r>
                  <a:rPr lang="en-US" sz="700" b="1" dirty="0" smtClean="0"/>
                  <a:t>WARNO</a:t>
                </a:r>
                <a:endParaRPr lang="en-US" sz="700" b="1" dirty="0"/>
              </a:p>
            </p:txBody>
          </p:sp>
        </p:grpSp>
        <p:sp>
          <p:nvSpPr>
            <p:cNvPr id="54" name="Line 59"/>
            <p:cNvSpPr>
              <a:spLocks noChangeShapeType="1"/>
            </p:cNvSpPr>
            <p:nvPr/>
          </p:nvSpPr>
          <p:spPr bwMode="auto">
            <a:xfrm rot="16200000">
              <a:off x="799209" y="1626124"/>
              <a:ext cx="0" cy="133962"/>
            </a:xfrm>
            <a:prstGeom prst="line">
              <a:avLst/>
            </a:prstGeom>
            <a:noFill/>
            <a:ln w="9525">
              <a:solidFill>
                <a:schemeClr val="tx1"/>
              </a:solidFill>
              <a:round/>
              <a:headEnd/>
              <a:tailEnd type="triangle" w="med" len="med"/>
            </a:ln>
            <a:effectLst/>
          </p:spPr>
          <p:txBody>
            <a:bodyPr/>
            <a:lstStyle/>
            <a:p>
              <a:endParaRPr lang="en-US" sz="700"/>
            </a:p>
          </p:txBody>
        </p:sp>
        <p:sp>
          <p:nvSpPr>
            <p:cNvPr id="55" name="Line 60"/>
            <p:cNvSpPr>
              <a:spLocks noChangeShapeType="1"/>
            </p:cNvSpPr>
            <p:nvPr/>
          </p:nvSpPr>
          <p:spPr bwMode="auto">
            <a:xfrm rot="16200000">
              <a:off x="1639214" y="1626124"/>
              <a:ext cx="0" cy="133962"/>
            </a:xfrm>
            <a:prstGeom prst="line">
              <a:avLst/>
            </a:prstGeom>
            <a:noFill/>
            <a:ln w="9525">
              <a:solidFill>
                <a:schemeClr val="tx1"/>
              </a:solidFill>
              <a:round/>
              <a:headEnd/>
              <a:tailEnd type="triangle" w="med" len="med"/>
            </a:ln>
            <a:effectLst/>
          </p:spPr>
          <p:txBody>
            <a:bodyPr/>
            <a:lstStyle/>
            <a:p>
              <a:endParaRPr lang="en-US" sz="700"/>
            </a:p>
          </p:txBody>
        </p:sp>
        <p:grpSp>
          <p:nvGrpSpPr>
            <p:cNvPr id="134" name="Group 133"/>
            <p:cNvGrpSpPr/>
            <p:nvPr/>
          </p:nvGrpSpPr>
          <p:grpSpPr>
            <a:xfrm>
              <a:off x="325665" y="1269981"/>
              <a:ext cx="1255019" cy="919186"/>
              <a:chOff x="359707" y="721957"/>
              <a:chExt cx="1255019" cy="919186"/>
            </a:xfrm>
          </p:grpSpPr>
          <p:grpSp>
            <p:nvGrpSpPr>
              <p:cNvPr id="5" name="Group 4"/>
              <p:cNvGrpSpPr/>
              <p:nvPr/>
            </p:nvGrpSpPr>
            <p:grpSpPr>
              <a:xfrm rot="16200000">
                <a:off x="372437" y="1021718"/>
                <a:ext cx="532391" cy="267924"/>
                <a:chOff x="4831751" y="1326598"/>
                <a:chExt cx="914400" cy="457200"/>
              </a:xfrm>
            </p:grpSpPr>
            <p:sp>
              <p:nvSpPr>
                <p:cNvPr id="6" name="Rectangle 5"/>
                <p:cNvSpPr>
                  <a:spLocks noChangeArrowheads="1"/>
                </p:cNvSpPr>
                <p:nvPr/>
              </p:nvSpPr>
              <p:spPr bwMode="auto">
                <a:xfrm>
                  <a:off x="4831751" y="1326598"/>
                  <a:ext cx="914400" cy="457200"/>
                </a:xfrm>
                <a:prstGeom prst="rect">
                  <a:avLst/>
                </a:prstGeom>
                <a:solidFill>
                  <a:srgbClr val="FF3300"/>
                </a:solidFill>
                <a:ln w="9525">
                  <a:solidFill>
                    <a:schemeClr val="tx1"/>
                  </a:solidFill>
                  <a:miter lim="800000"/>
                  <a:headEnd/>
                  <a:tailEnd/>
                </a:ln>
                <a:effectLst/>
              </p:spPr>
              <p:txBody>
                <a:bodyPr wrap="none" anchor="ctr"/>
                <a:lstStyle/>
                <a:p>
                  <a:endParaRPr lang="en-US" sz="700"/>
                </a:p>
              </p:txBody>
            </p:sp>
            <p:sp>
              <p:nvSpPr>
                <p:cNvPr id="7" name="Text Box 6"/>
                <p:cNvSpPr txBox="1">
                  <a:spLocks noChangeArrowheads="1"/>
                </p:cNvSpPr>
                <p:nvPr/>
              </p:nvSpPr>
              <p:spPr bwMode="auto">
                <a:xfrm>
                  <a:off x="5068337" y="1410669"/>
                  <a:ext cx="271228" cy="200054"/>
                </a:xfrm>
                <a:prstGeom prst="rect">
                  <a:avLst/>
                </a:prstGeom>
                <a:noFill/>
                <a:ln w="9525">
                  <a:noFill/>
                  <a:miter lim="800000"/>
                  <a:headEnd/>
                  <a:tailEnd/>
                </a:ln>
                <a:effectLst/>
              </p:spPr>
              <p:txBody>
                <a:bodyPr wrap="none">
                  <a:spAutoFit/>
                </a:bodyPr>
                <a:lstStyle/>
                <a:p>
                  <a:r>
                    <a:rPr lang="en-US" sz="700" b="1" dirty="0"/>
                    <a:t>PL</a:t>
                  </a:r>
                </a:p>
              </p:txBody>
            </p:sp>
          </p:grpSp>
          <p:sp>
            <p:nvSpPr>
              <p:cNvPr id="53" name="Line 57"/>
              <p:cNvSpPr>
                <a:spLocks noChangeShapeType="1"/>
              </p:cNvSpPr>
              <p:nvPr/>
            </p:nvSpPr>
            <p:spPr bwMode="auto">
              <a:xfrm rot="16200000">
                <a:off x="426688" y="1071682"/>
                <a:ext cx="0" cy="133962"/>
              </a:xfrm>
              <a:prstGeom prst="line">
                <a:avLst/>
              </a:prstGeom>
              <a:noFill/>
              <a:ln w="9525">
                <a:solidFill>
                  <a:schemeClr val="tx1"/>
                </a:solidFill>
                <a:round/>
                <a:headEnd/>
                <a:tailEnd type="triangle" w="med" len="med"/>
              </a:ln>
              <a:effectLst/>
            </p:spPr>
            <p:txBody>
              <a:bodyPr/>
              <a:lstStyle/>
              <a:p>
                <a:endParaRPr lang="en-US" sz="700"/>
              </a:p>
            </p:txBody>
          </p:sp>
          <p:grpSp>
            <p:nvGrpSpPr>
              <p:cNvPr id="88" name="Group 87"/>
              <p:cNvGrpSpPr/>
              <p:nvPr/>
            </p:nvGrpSpPr>
            <p:grpSpPr>
              <a:xfrm rot="16200000">
                <a:off x="780091" y="1011671"/>
                <a:ext cx="532392" cy="267924"/>
                <a:chOff x="4864720" y="1947565"/>
                <a:chExt cx="914400" cy="457200"/>
              </a:xfrm>
            </p:grpSpPr>
            <p:sp>
              <p:nvSpPr>
                <p:cNvPr id="89" name="Rectangle 9"/>
                <p:cNvSpPr>
                  <a:spLocks noChangeArrowheads="1"/>
                </p:cNvSpPr>
                <p:nvPr/>
              </p:nvSpPr>
              <p:spPr bwMode="auto">
                <a:xfrm>
                  <a:off x="4864720" y="1947565"/>
                  <a:ext cx="914400" cy="457200"/>
                </a:xfrm>
                <a:prstGeom prst="rect">
                  <a:avLst/>
                </a:prstGeom>
                <a:solidFill>
                  <a:schemeClr val="accent1"/>
                </a:solidFill>
                <a:ln w="9525">
                  <a:solidFill>
                    <a:schemeClr val="tx1"/>
                  </a:solidFill>
                  <a:miter lim="800000"/>
                  <a:headEnd/>
                  <a:tailEnd/>
                </a:ln>
                <a:effectLst/>
              </p:spPr>
              <p:txBody>
                <a:bodyPr wrap="none" anchor="ctr"/>
                <a:lstStyle/>
                <a:p>
                  <a:endParaRPr lang="en-US" sz="700"/>
                </a:p>
              </p:txBody>
            </p:sp>
            <p:sp>
              <p:nvSpPr>
                <p:cNvPr id="90" name="Text Box 10"/>
                <p:cNvSpPr txBox="1">
                  <a:spLocks noChangeArrowheads="1"/>
                </p:cNvSpPr>
                <p:nvPr/>
              </p:nvSpPr>
              <p:spPr bwMode="auto">
                <a:xfrm>
                  <a:off x="4894882" y="1998818"/>
                  <a:ext cx="524503" cy="200055"/>
                </a:xfrm>
                <a:prstGeom prst="rect">
                  <a:avLst/>
                </a:prstGeom>
                <a:noFill/>
                <a:ln w="9525">
                  <a:noFill/>
                  <a:miter lim="800000"/>
                  <a:headEnd/>
                  <a:tailEnd/>
                </a:ln>
                <a:effectLst/>
              </p:spPr>
              <p:txBody>
                <a:bodyPr wrap="none">
                  <a:spAutoFit/>
                </a:bodyPr>
                <a:lstStyle/>
                <a:p>
                  <a:r>
                    <a:rPr lang="en-US" sz="700" b="1" dirty="0"/>
                    <a:t>ANALYZE</a:t>
                  </a:r>
                </a:p>
              </p:txBody>
            </p:sp>
          </p:grpSp>
          <p:grpSp>
            <p:nvGrpSpPr>
              <p:cNvPr id="103" name="Group 102"/>
              <p:cNvGrpSpPr/>
              <p:nvPr/>
            </p:nvGrpSpPr>
            <p:grpSpPr>
              <a:xfrm rot="16200000">
                <a:off x="1001245" y="1027661"/>
                <a:ext cx="919186" cy="307777"/>
                <a:chOff x="4798334" y="2490363"/>
                <a:chExt cx="1578733" cy="525207"/>
              </a:xfrm>
            </p:grpSpPr>
            <p:sp>
              <p:nvSpPr>
                <p:cNvPr id="104" name="Rectangle 9"/>
                <p:cNvSpPr>
                  <a:spLocks noChangeArrowheads="1"/>
                </p:cNvSpPr>
                <p:nvPr/>
              </p:nvSpPr>
              <p:spPr bwMode="auto">
                <a:xfrm>
                  <a:off x="4798334" y="2534535"/>
                  <a:ext cx="1578733" cy="457200"/>
                </a:xfrm>
                <a:prstGeom prst="rect">
                  <a:avLst/>
                </a:prstGeom>
                <a:solidFill>
                  <a:schemeClr val="accent1"/>
                </a:solidFill>
                <a:ln w="9525">
                  <a:solidFill>
                    <a:schemeClr val="tx1"/>
                  </a:solidFill>
                  <a:miter lim="800000"/>
                  <a:headEnd/>
                  <a:tailEnd/>
                </a:ln>
                <a:effectLst/>
              </p:spPr>
              <p:txBody>
                <a:bodyPr wrap="none" anchor="ctr"/>
                <a:lstStyle/>
                <a:p>
                  <a:endParaRPr lang="en-US" sz="700"/>
                </a:p>
              </p:txBody>
            </p:sp>
            <p:sp>
              <p:nvSpPr>
                <p:cNvPr id="105" name="Text Box 10"/>
                <p:cNvSpPr txBox="1">
                  <a:spLocks noChangeArrowheads="1"/>
                </p:cNvSpPr>
                <p:nvPr/>
              </p:nvSpPr>
              <p:spPr bwMode="auto">
                <a:xfrm>
                  <a:off x="4892701" y="2490363"/>
                  <a:ext cx="1401773" cy="525207"/>
                </a:xfrm>
                <a:prstGeom prst="rect">
                  <a:avLst/>
                </a:prstGeom>
                <a:noFill/>
                <a:ln w="9525">
                  <a:noFill/>
                  <a:miter lim="800000"/>
                  <a:headEnd/>
                  <a:tailEnd/>
                </a:ln>
                <a:effectLst/>
              </p:spPr>
              <p:txBody>
                <a:bodyPr wrap="square">
                  <a:spAutoFit/>
                </a:bodyPr>
                <a:lstStyle/>
                <a:p>
                  <a:r>
                    <a:rPr lang="en-US" sz="700" b="1" dirty="0" smtClean="0"/>
                    <a:t>CONFIRMATION </a:t>
                  </a:r>
                </a:p>
                <a:p>
                  <a:pPr algn="ctr"/>
                  <a:r>
                    <a:rPr lang="en-US" sz="700" b="1" dirty="0" smtClean="0"/>
                    <a:t>BRIEF WITH CO</a:t>
                  </a:r>
                  <a:endParaRPr lang="en-US" sz="700" b="1" dirty="0"/>
                </a:p>
              </p:txBody>
            </p:sp>
          </p:grpSp>
          <p:sp>
            <p:nvSpPr>
              <p:cNvPr id="106" name="Line 59"/>
              <p:cNvSpPr>
                <a:spLocks noChangeShapeType="1"/>
              </p:cNvSpPr>
              <p:nvPr/>
            </p:nvSpPr>
            <p:spPr bwMode="auto">
              <a:xfrm rot="16200000">
                <a:off x="1247229" y="1071682"/>
                <a:ext cx="0" cy="133962"/>
              </a:xfrm>
              <a:prstGeom prst="line">
                <a:avLst/>
              </a:prstGeom>
              <a:noFill/>
              <a:ln w="9525">
                <a:solidFill>
                  <a:schemeClr val="tx1"/>
                </a:solidFill>
                <a:round/>
                <a:headEnd/>
                <a:tailEnd type="triangle" w="med" len="med"/>
              </a:ln>
              <a:effectLst/>
            </p:spPr>
            <p:txBody>
              <a:bodyPr/>
              <a:lstStyle/>
              <a:p>
                <a:endParaRPr lang="en-US" sz="700"/>
              </a:p>
            </p:txBody>
          </p:sp>
        </p:grpSp>
      </p:grpSp>
      <p:sp>
        <p:nvSpPr>
          <p:cNvPr id="107" name="Line 63"/>
          <p:cNvSpPr>
            <a:spLocks noChangeShapeType="1"/>
          </p:cNvSpPr>
          <p:nvPr/>
        </p:nvSpPr>
        <p:spPr bwMode="auto">
          <a:xfrm flipV="1">
            <a:off x="2004970" y="2400674"/>
            <a:ext cx="324107" cy="1882677"/>
          </a:xfrm>
          <a:prstGeom prst="line">
            <a:avLst/>
          </a:prstGeom>
          <a:noFill/>
          <a:ln w="9525">
            <a:solidFill>
              <a:schemeClr val="tx1"/>
            </a:solidFill>
            <a:round/>
            <a:headEnd/>
            <a:tailEnd type="triangle" w="med" len="med"/>
          </a:ln>
          <a:effectLst/>
        </p:spPr>
        <p:txBody>
          <a:bodyPr/>
          <a:lstStyle/>
          <a:p>
            <a:endParaRPr lang="en-US" sz="700"/>
          </a:p>
        </p:txBody>
      </p:sp>
      <p:grpSp>
        <p:nvGrpSpPr>
          <p:cNvPr id="108" name="Group 107"/>
          <p:cNvGrpSpPr/>
          <p:nvPr/>
        </p:nvGrpSpPr>
        <p:grpSpPr>
          <a:xfrm rot="16200000">
            <a:off x="1480422" y="2873503"/>
            <a:ext cx="919186" cy="307777"/>
            <a:chOff x="6553200" y="3659183"/>
            <a:chExt cx="1578733" cy="525207"/>
          </a:xfrm>
        </p:grpSpPr>
        <p:sp>
          <p:nvSpPr>
            <p:cNvPr id="109" name="Rectangle 9"/>
            <p:cNvSpPr>
              <a:spLocks noChangeArrowheads="1"/>
            </p:cNvSpPr>
            <p:nvPr/>
          </p:nvSpPr>
          <p:spPr bwMode="auto">
            <a:xfrm>
              <a:off x="6553200" y="3677817"/>
              <a:ext cx="1578733" cy="457200"/>
            </a:xfrm>
            <a:prstGeom prst="rect">
              <a:avLst/>
            </a:prstGeom>
            <a:solidFill>
              <a:schemeClr val="accent1"/>
            </a:solidFill>
            <a:ln w="9525">
              <a:solidFill>
                <a:schemeClr val="tx1"/>
              </a:solidFill>
              <a:miter lim="800000"/>
              <a:headEnd/>
              <a:tailEnd/>
            </a:ln>
            <a:effectLst/>
          </p:spPr>
          <p:txBody>
            <a:bodyPr wrap="none" anchor="ctr"/>
            <a:lstStyle/>
            <a:p>
              <a:endParaRPr lang="en-US" sz="700"/>
            </a:p>
          </p:txBody>
        </p:sp>
        <p:sp>
          <p:nvSpPr>
            <p:cNvPr id="110" name="Text Box 10"/>
            <p:cNvSpPr txBox="1">
              <a:spLocks noChangeArrowheads="1"/>
            </p:cNvSpPr>
            <p:nvPr/>
          </p:nvSpPr>
          <p:spPr bwMode="auto">
            <a:xfrm>
              <a:off x="6674358" y="3659183"/>
              <a:ext cx="1427776" cy="525207"/>
            </a:xfrm>
            <a:prstGeom prst="rect">
              <a:avLst/>
            </a:prstGeom>
            <a:noFill/>
            <a:ln w="9525">
              <a:noFill/>
              <a:miter lim="800000"/>
              <a:headEnd/>
              <a:tailEnd/>
            </a:ln>
            <a:effectLst/>
          </p:spPr>
          <p:txBody>
            <a:bodyPr wrap="square">
              <a:spAutoFit/>
            </a:bodyPr>
            <a:lstStyle/>
            <a:p>
              <a:r>
                <a:rPr lang="en-US" sz="700" b="1" dirty="0" smtClean="0"/>
                <a:t>MINIONS CREATE</a:t>
              </a:r>
            </a:p>
            <a:p>
              <a:pPr algn="ctr"/>
              <a:r>
                <a:rPr lang="en-US" sz="700" b="1" dirty="0" smtClean="0"/>
                <a:t>TERRAIN MODEL</a:t>
              </a:r>
              <a:endParaRPr lang="en-US" sz="700" b="1" dirty="0"/>
            </a:p>
          </p:txBody>
        </p:sp>
      </p:grpSp>
      <p:sp>
        <p:nvSpPr>
          <p:cNvPr id="136" name="Line 66"/>
          <p:cNvSpPr>
            <a:spLocks noChangeShapeType="1"/>
          </p:cNvSpPr>
          <p:nvPr/>
        </p:nvSpPr>
        <p:spPr bwMode="auto">
          <a:xfrm flipH="1" flipV="1">
            <a:off x="124293" y="2836697"/>
            <a:ext cx="1419337" cy="9326"/>
          </a:xfrm>
          <a:prstGeom prst="line">
            <a:avLst/>
          </a:prstGeom>
          <a:noFill/>
          <a:ln w="9525">
            <a:solidFill>
              <a:schemeClr val="tx1"/>
            </a:solidFill>
            <a:round/>
            <a:headEnd/>
            <a:tailEnd type="triangle" w="med" len="med"/>
          </a:ln>
          <a:effectLst/>
        </p:spPr>
        <p:txBody>
          <a:bodyPr/>
          <a:lstStyle/>
          <a:p>
            <a:endParaRPr lang="en-US" sz="700"/>
          </a:p>
        </p:txBody>
      </p:sp>
      <p:sp>
        <p:nvSpPr>
          <p:cNvPr id="137" name="Line 66"/>
          <p:cNvSpPr>
            <a:spLocks noChangeShapeType="1"/>
          </p:cNvSpPr>
          <p:nvPr/>
        </p:nvSpPr>
        <p:spPr bwMode="auto">
          <a:xfrm>
            <a:off x="147745" y="2880468"/>
            <a:ext cx="38163" cy="1387340"/>
          </a:xfrm>
          <a:prstGeom prst="line">
            <a:avLst/>
          </a:prstGeom>
          <a:noFill/>
          <a:ln w="9525">
            <a:solidFill>
              <a:schemeClr val="tx1"/>
            </a:solidFill>
            <a:round/>
            <a:headEnd/>
            <a:tailEnd type="triangle" w="med" len="med"/>
          </a:ln>
          <a:effectLst/>
        </p:spPr>
        <p:txBody>
          <a:bodyPr/>
          <a:lstStyle/>
          <a:p>
            <a:endParaRPr lang="en-US" sz="700"/>
          </a:p>
        </p:txBody>
      </p:sp>
      <p:sp>
        <p:nvSpPr>
          <p:cNvPr id="138" name="Line 77"/>
          <p:cNvSpPr>
            <a:spLocks noChangeShapeType="1"/>
          </p:cNvSpPr>
          <p:nvPr/>
        </p:nvSpPr>
        <p:spPr bwMode="auto">
          <a:xfrm rot="302812">
            <a:off x="3484245" y="3162116"/>
            <a:ext cx="28806" cy="215279"/>
          </a:xfrm>
          <a:prstGeom prst="line">
            <a:avLst/>
          </a:prstGeom>
          <a:noFill/>
          <a:ln w="9525">
            <a:solidFill>
              <a:schemeClr val="tx1"/>
            </a:solidFill>
            <a:round/>
            <a:headEnd/>
            <a:tailEnd type="triangle" w="med" len="med"/>
          </a:ln>
          <a:effectLst/>
        </p:spPr>
        <p:txBody>
          <a:bodyPr/>
          <a:lstStyle/>
          <a:p>
            <a:endParaRPr lang="en-US" sz="700"/>
          </a:p>
        </p:txBody>
      </p:sp>
      <p:sp>
        <p:nvSpPr>
          <p:cNvPr id="139" name="Line 77"/>
          <p:cNvSpPr>
            <a:spLocks noChangeShapeType="1"/>
          </p:cNvSpPr>
          <p:nvPr/>
        </p:nvSpPr>
        <p:spPr bwMode="auto">
          <a:xfrm rot="302812">
            <a:off x="3493839" y="3924673"/>
            <a:ext cx="28806" cy="215279"/>
          </a:xfrm>
          <a:prstGeom prst="line">
            <a:avLst/>
          </a:prstGeom>
          <a:noFill/>
          <a:ln w="9525">
            <a:solidFill>
              <a:schemeClr val="tx1"/>
            </a:solidFill>
            <a:round/>
            <a:headEnd/>
            <a:tailEnd type="triangle" w="med" len="med"/>
          </a:ln>
          <a:effectLst/>
        </p:spPr>
        <p:txBody>
          <a:bodyPr/>
          <a:lstStyle/>
          <a:p>
            <a:endParaRPr lang="en-US" sz="700"/>
          </a:p>
        </p:txBody>
      </p:sp>
      <p:sp>
        <p:nvSpPr>
          <p:cNvPr id="140" name="Line 77"/>
          <p:cNvSpPr>
            <a:spLocks noChangeShapeType="1"/>
          </p:cNvSpPr>
          <p:nvPr/>
        </p:nvSpPr>
        <p:spPr bwMode="auto">
          <a:xfrm rot="302812">
            <a:off x="3504004" y="4684128"/>
            <a:ext cx="28806" cy="215279"/>
          </a:xfrm>
          <a:prstGeom prst="line">
            <a:avLst/>
          </a:prstGeom>
          <a:noFill/>
          <a:ln w="9525">
            <a:solidFill>
              <a:schemeClr val="tx1"/>
            </a:solidFill>
            <a:round/>
            <a:headEnd/>
            <a:tailEnd type="triangle" w="med" len="med"/>
          </a:ln>
          <a:effectLst/>
        </p:spPr>
        <p:txBody>
          <a:bodyPr/>
          <a:lstStyle/>
          <a:p>
            <a:endParaRPr lang="en-US" sz="700"/>
          </a:p>
        </p:txBody>
      </p:sp>
      <p:sp>
        <p:nvSpPr>
          <p:cNvPr id="141" name="Line 77"/>
          <p:cNvSpPr>
            <a:spLocks noChangeShapeType="1"/>
          </p:cNvSpPr>
          <p:nvPr/>
        </p:nvSpPr>
        <p:spPr bwMode="auto">
          <a:xfrm rot="302812">
            <a:off x="3517325" y="5437516"/>
            <a:ext cx="24589" cy="222977"/>
          </a:xfrm>
          <a:prstGeom prst="line">
            <a:avLst/>
          </a:prstGeom>
          <a:noFill/>
          <a:ln w="9525">
            <a:solidFill>
              <a:schemeClr val="tx1"/>
            </a:solidFill>
            <a:round/>
            <a:headEnd/>
            <a:tailEnd type="triangle" w="med" len="med"/>
          </a:ln>
          <a:effectLst/>
        </p:spPr>
        <p:txBody>
          <a:bodyPr/>
          <a:lstStyle/>
          <a:p>
            <a:endParaRPr lang="en-US" sz="700"/>
          </a:p>
        </p:txBody>
      </p:sp>
      <p:grpSp>
        <p:nvGrpSpPr>
          <p:cNvPr id="144" name="Group 143"/>
          <p:cNvGrpSpPr/>
          <p:nvPr/>
        </p:nvGrpSpPr>
        <p:grpSpPr>
          <a:xfrm rot="16200000">
            <a:off x="407997" y="3052613"/>
            <a:ext cx="1284868" cy="1016027"/>
            <a:chOff x="3548309" y="4380277"/>
            <a:chExt cx="755702" cy="267924"/>
          </a:xfrm>
        </p:grpSpPr>
        <p:sp>
          <p:nvSpPr>
            <p:cNvPr id="145" name="Rectangle 29"/>
            <p:cNvSpPr>
              <a:spLocks noChangeArrowheads="1"/>
            </p:cNvSpPr>
            <p:nvPr/>
          </p:nvSpPr>
          <p:spPr bwMode="auto">
            <a:xfrm>
              <a:off x="3551419" y="4380277"/>
              <a:ext cx="729479" cy="267924"/>
            </a:xfrm>
            <a:prstGeom prst="rect">
              <a:avLst/>
            </a:prstGeom>
            <a:solidFill>
              <a:schemeClr val="accent1"/>
            </a:solidFill>
            <a:ln w="9525">
              <a:solidFill>
                <a:schemeClr val="tx1"/>
              </a:solidFill>
              <a:miter lim="800000"/>
              <a:headEnd/>
              <a:tailEnd/>
            </a:ln>
            <a:effectLst/>
          </p:spPr>
          <p:txBody>
            <a:bodyPr wrap="none" anchor="ctr"/>
            <a:lstStyle/>
            <a:p>
              <a:endParaRPr lang="en-US" sz="700"/>
            </a:p>
          </p:txBody>
        </p:sp>
        <p:sp>
          <p:nvSpPr>
            <p:cNvPr id="146" name="Text Box 30"/>
            <p:cNvSpPr txBox="1">
              <a:spLocks noChangeArrowheads="1"/>
            </p:cNvSpPr>
            <p:nvPr/>
          </p:nvSpPr>
          <p:spPr bwMode="auto">
            <a:xfrm>
              <a:off x="3548309" y="4391068"/>
              <a:ext cx="755702" cy="251596"/>
            </a:xfrm>
            <a:prstGeom prst="rect">
              <a:avLst/>
            </a:prstGeom>
            <a:noFill/>
            <a:ln w="9525">
              <a:noFill/>
              <a:miter lim="800000"/>
              <a:headEnd/>
              <a:tailEnd/>
            </a:ln>
            <a:effectLst/>
          </p:spPr>
          <p:txBody>
            <a:bodyPr wrap="square">
              <a:spAutoFit/>
            </a:bodyPr>
            <a:lstStyle/>
            <a:p>
              <a:pPr algn="ctr"/>
              <a:r>
                <a:rPr lang="en-US" sz="700" b="1" dirty="0" smtClean="0"/>
                <a:t>ADJUST SECURITY</a:t>
              </a:r>
            </a:p>
            <a:p>
              <a:pPr algn="ctr"/>
              <a:r>
                <a:rPr lang="en-US" sz="700" b="1" dirty="0" smtClean="0"/>
                <a:t>ASSIGN PRIORITIES OF WORK</a:t>
              </a:r>
            </a:p>
            <a:p>
              <a:pPr algn="ctr"/>
              <a:r>
                <a:rPr lang="en-US" sz="700" b="1" dirty="0" smtClean="0"/>
                <a:t>ENSURE PLT UNDERSTANDS TASK ORG</a:t>
              </a:r>
            </a:p>
            <a:p>
              <a:pPr algn="ctr"/>
              <a:r>
                <a:rPr lang="en-US" sz="700" b="1" dirty="0" smtClean="0"/>
                <a:t>SPOT CHECK PLT</a:t>
              </a:r>
            </a:p>
            <a:p>
              <a:pPr algn="ctr"/>
              <a:r>
                <a:rPr lang="en-US" sz="700" b="1" dirty="0" smtClean="0"/>
                <a:t>ENSURE REHEARSALS ARE CONDUCTED</a:t>
              </a:r>
            </a:p>
            <a:p>
              <a:pPr algn="ctr"/>
              <a:r>
                <a:rPr lang="en-US" sz="700" b="1" dirty="0" smtClean="0"/>
                <a:t>SUPERVISE TERRAIN MODEL</a:t>
              </a:r>
              <a:endParaRPr lang="en-US" sz="700" b="1" dirty="0"/>
            </a:p>
          </p:txBody>
        </p:sp>
      </p:grpSp>
      <p:sp>
        <p:nvSpPr>
          <p:cNvPr id="143" name="Line 84"/>
          <p:cNvSpPr>
            <a:spLocks noChangeShapeType="1"/>
          </p:cNvSpPr>
          <p:nvPr/>
        </p:nvSpPr>
        <p:spPr bwMode="auto">
          <a:xfrm rot="16200000">
            <a:off x="598605" y="4241741"/>
            <a:ext cx="118495" cy="30558"/>
          </a:xfrm>
          <a:prstGeom prst="line">
            <a:avLst/>
          </a:prstGeom>
          <a:noFill/>
          <a:ln w="9525">
            <a:solidFill>
              <a:schemeClr val="tx1"/>
            </a:solidFill>
            <a:round/>
            <a:headEnd/>
            <a:tailEnd type="triangle" w="med" len="med"/>
          </a:ln>
          <a:effectLst/>
        </p:spPr>
        <p:txBody>
          <a:bodyPr/>
          <a:lstStyle/>
          <a:p>
            <a:endParaRPr lang="en-US" sz="700"/>
          </a:p>
        </p:txBody>
      </p:sp>
      <p:sp>
        <p:nvSpPr>
          <p:cNvPr id="147" name="Line 64"/>
          <p:cNvSpPr>
            <a:spLocks noChangeShapeType="1"/>
          </p:cNvSpPr>
          <p:nvPr/>
        </p:nvSpPr>
        <p:spPr bwMode="auto">
          <a:xfrm rot="9329482" flipV="1">
            <a:off x="180880" y="4949693"/>
            <a:ext cx="504219" cy="382334"/>
          </a:xfrm>
          <a:prstGeom prst="line">
            <a:avLst/>
          </a:prstGeom>
          <a:noFill/>
          <a:ln w="9525">
            <a:solidFill>
              <a:schemeClr val="tx1"/>
            </a:solidFill>
            <a:round/>
            <a:headEnd/>
            <a:tailEnd type="triangle" w="med" len="med"/>
          </a:ln>
          <a:effectLst/>
        </p:spPr>
        <p:txBody>
          <a:bodyPr/>
          <a:lstStyle/>
          <a:p>
            <a:endParaRPr lang="en-US" sz="700"/>
          </a:p>
        </p:txBody>
      </p:sp>
      <p:grpSp>
        <p:nvGrpSpPr>
          <p:cNvPr id="149" name="Group 148"/>
          <p:cNvGrpSpPr/>
          <p:nvPr/>
        </p:nvGrpSpPr>
        <p:grpSpPr>
          <a:xfrm rot="16200000">
            <a:off x="2163468" y="3173061"/>
            <a:ext cx="1284868" cy="846385"/>
            <a:chOff x="3548310" y="4372512"/>
            <a:chExt cx="755702" cy="280072"/>
          </a:xfrm>
        </p:grpSpPr>
        <p:sp>
          <p:nvSpPr>
            <p:cNvPr id="150" name="Rectangle 29"/>
            <p:cNvSpPr>
              <a:spLocks noChangeArrowheads="1"/>
            </p:cNvSpPr>
            <p:nvPr/>
          </p:nvSpPr>
          <p:spPr bwMode="auto">
            <a:xfrm>
              <a:off x="3551419" y="4380277"/>
              <a:ext cx="729479" cy="267924"/>
            </a:xfrm>
            <a:prstGeom prst="rect">
              <a:avLst/>
            </a:prstGeom>
            <a:solidFill>
              <a:schemeClr val="accent1"/>
            </a:solidFill>
            <a:ln w="9525">
              <a:solidFill>
                <a:schemeClr val="tx1"/>
              </a:solidFill>
              <a:miter lim="800000"/>
              <a:headEnd/>
              <a:tailEnd/>
            </a:ln>
            <a:effectLst/>
          </p:spPr>
          <p:txBody>
            <a:bodyPr wrap="none" anchor="ctr"/>
            <a:lstStyle/>
            <a:p>
              <a:endParaRPr lang="en-US" sz="700"/>
            </a:p>
          </p:txBody>
        </p:sp>
        <p:sp>
          <p:nvSpPr>
            <p:cNvPr id="151" name="Text Box 30"/>
            <p:cNvSpPr txBox="1">
              <a:spLocks noChangeArrowheads="1"/>
            </p:cNvSpPr>
            <p:nvPr/>
          </p:nvSpPr>
          <p:spPr bwMode="auto">
            <a:xfrm>
              <a:off x="3548310" y="4372512"/>
              <a:ext cx="755702" cy="280072"/>
            </a:xfrm>
            <a:prstGeom prst="rect">
              <a:avLst/>
            </a:prstGeom>
            <a:noFill/>
            <a:ln w="9525">
              <a:noFill/>
              <a:miter lim="800000"/>
              <a:headEnd/>
              <a:tailEnd/>
            </a:ln>
            <a:effectLst/>
          </p:spPr>
          <p:txBody>
            <a:bodyPr wrap="square">
              <a:spAutoFit/>
            </a:bodyPr>
            <a:lstStyle/>
            <a:p>
              <a:pPr algn="ctr"/>
              <a:r>
                <a:rPr lang="en-US" sz="700" b="1" dirty="0" smtClean="0"/>
                <a:t>KNOWLEDGE OF MISSION (mission statement, friction points, CCIR, timeline, CRG/CSG, </a:t>
              </a:r>
              <a:r>
                <a:rPr lang="en-US" sz="700" b="1" dirty="0" err="1" smtClean="0"/>
                <a:t>AoC</a:t>
              </a:r>
              <a:r>
                <a:rPr lang="en-US" sz="700" b="1" dirty="0" smtClean="0"/>
                <a:t>, casualties, </a:t>
              </a:r>
              <a:r>
                <a:rPr lang="en-US" sz="700" b="1" dirty="0" err="1" smtClean="0"/>
                <a:t>commo</a:t>
              </a:r>
              <a:r>
                <a:rPr lang="en-US" sz="700" b="1" dirty="0" smtClean="0"/>
                <a:t>/PACE, enemy, </a:t>
              </a:r>
              <a:r>
                <a:rPr lang="en-US" sz="700" b="1" dirty="0" err="1" smtClean="0"/>
                <a:t>etc</a:t>
              </a:r>
              <a:r>
                <a:rPr lang="en-US" sz="700" b="1" dirty="0" smtClean="0"/>
                <a:t>)</a:t>
              </a:r>
            </a:p>
            <a:p>
              <a:pPr algn="ctr"/>
              <a:r>
                <a:rPr lang="en-US" sz="700" b="1" dirty="0" smtClean="0"/>
                <a:t>MISSION ESSENTIAL EQUIPMENT</a:t>
              </a:r>
              <a:endParaRPr lang="en-US" sz="700" b="1" dirty="0"/>
            </a:p>
          </p:txBody>
        </p:sp>
      </p:grpSp>
      <p:sp>
        <p:nvSpPr>
          <p:cNvPr id="148" name="Line 77"/>
          <p:cNvSpPr>
            <a:spLocks noChangeShapeType="1"/>
          </p:cNvSpPr>
          <p:nvPr/>
        </p:nvSpPr>
        <p:spPr bwMode="auto">
          <a:xfrm rot="302812" flipH="1" flipV="1">
            <a:off x="3213368" y="3649540"/>
            <a:ext cx="152090" cy="290"/>
          </a:xfrm>
          <a:prstGeom prst="line">
            <a:avLst/>
          </a:prstGeom>
          <a:noFill/>
          <a:ln w="9525">
            <a:solidFill>
              <a:schemeClr val="tx1"/>
            </a:solidFill>
            <a:round/>
            <a:headEnd/>
            <a:tailEnd type="triangle" w="med" len="med"/>
          </a:ln>
          <a:effectLst/>
        </p:spPr>
        <p:txBody>
          <a:bodyPr/>
          <a:lstStyle/>
          <a:p>
            <a:endParaRPr lang="en-US" sz="700"/>
          </a:p>
        </p:txBody>
      </p:sp>
      <p:sp>
        <p:nvSpPr>
          <p:cNvPr id="152" name="Oval 151"/>
          <p:cNvSpPr/>
          <p:nvPr/>
        </p:nvSpPr>
        <p:spPr>
          <a:xfrm>
            <a:off x="1328598" y="5565556"/>
            <a:ext cx="105706" cy="3547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Line 84"/>
          <p:cNvSpPr>
            <a:spLocks noChangeShapeType="1"/>
          </p:cNvSpPr>
          <p:nvPr/>
        </p:nvSpPr>
        <p:spPr bwMode="auto">
          <a:xfrm rot="16200000">
            <a:off x="1253563" y="5430818"/>
            <a:ext cx="257728" cy="5356"/>
          </a:xfrm>
          <a:prstGeom prst="line">
            <a:avLst/>
          </a:prstGeom>
          <a:noFill/>
          <a:ln w="9525">
            <a:solidFill>
              <a:schemeClr val="tx1"/>
            </a:solidFill>
            <a:round/>
            <a:headEnd/>
            <a:tailEnd type="triangle" w="med" len="med"/>
          </a:ln>
          <a:effectLst/>
        </p:spPr>
        <p:txBody>
          <a:bodyPr/>
          <a:lstStyle/>
          <a:p>
            <a:endParaRPr lang="en-US" sz="700"/>
          </a:p>
        </p:txBody>
      </p:sp>
      <p:sp>
        <p:nvSpPr>
          <p:cNvPr id="154" name="Line 84"/>
          <p:cNvSpPr>
            <a:spLocks noChangeShapeType="1"/>
          </p:cNvSpPr>
          <p:nvPr/>
        </p:nvSpPr>
        <p:spPr bwMode="auto">
          <a:xfrm rot="16200000">
            <a:off x="1848048" y="4922733"/>
            <a:ext cx="22046" cy="861552"/>
          </a:xfrm>
          <a:prstGeom prst="line">
            <a:avLst/>
          </a:prstGeom>
          <a:noFill/>
          <a:ln w="9525">
            <a:solidFill>
              <a:schemeClr val="tx1"/>
            </a:solidFill>
            <a:round/>
            <a:headEnd/>
            <a:tailEnd type="triangle" w="med" len="med"/>
          </a:ln>
          <a:effectLst/>
        </p:spPr>
        <p:txBody>
          <a:bodyPr/>
          <a:lstStyle/>
          <a:p>
            <a:endParaRPr lang="en-US" sz="700"/>
          </a:p>
        </p:txBody>
      </p:sp>
      <p:sp>
        <p:nvSpPr>
          <p:cNvPr id="155" name="Line 84"/>
          <p:cNvSpPr>
            <a:spLocks noChangeShapeType="1"/>
          </p:cNvSpPr>
          <p:nvPr/>
        </p:nvSpPr>
        <p:spPr bwMode="auto">
          <a:xfrm rot="16200000">
            <a:off x="1993704" y="4556459"/>
            <a:ext cx="1094160" cy="482166"/>
          </a:xfrm>
          <a:prstGeom prst="line">
            <a:avLst/>
          </a:prstGeom>
          <a:noFill/>
          <a:ln w="9525">
            <a:solidFill>
              <a:schemeClr val="tx1"/>
            </a:solidFill>
            <a:round/>
            <a:headEnd/>
            <a:tailEnd type="triangle" w="med" len="med"/>
          </a:ln>
          <a:effectLst/>
        </p:spPr>
        <p:txBody>
          <a:bodyPr/>
          <a:lstStyle/>
          <a:p>
            <a:endParaRPr lang="en-US" sz="700"/>
          </a:p>
        </p:txBody>
      </p:sp>
      <p:grpSp>
        <p:nvGrpSpPr>
          <p:cNvPr id="3" name="Group 2"/>
          <p:cNvGrpSpPr/>
          <p:nvPr/>
        </p:nvGrpSpPr>
        <p:grpSpPr>
          <a:xfrm>
            <a:off x="90447" y="1700755"/>
            <a:ext cx="269383" cy="841897"/>
            <a:chOff x="83600" y="809590"/>
            <a:chExt cx="269383" cy="841897"/>
          </a:xfrm>
        </p:grpSpPr>
        <p:sp>
          <p:nvSpPr>
            <p:cNvPr id="126" name="Rectangle 7"/>
            <p:cNvSpPr>
              <a:spLocks noChangeArrowheads="1"/>
            </p:cNvSpPr>
            <p:nvPr/>
          </p:nvSpPr>
          <p:spPr bwMode="auto">
            <a:xfrm rot="16200000">
              <a:off x="-156577" y="1106012"/>
              <a:ext cx="749738" cy="269383"/>
            </a:xfrm>
            <a:prstGeom prst="rect">
              <a:avLst/>
            </a:prstGeom>
            <a:solidFill>
              <a:srgbClr val="FFC000"/>
            </a:solidFill>
            <a:ln w="9525">
              <a:solidFill>
                <a:schemeClr val="tx1"/>
              </a:solidFill>
              <a:miter lim="800000"/>
              <a:headEnd/>
              <a:tailEnd/>
            </a:ln>
            <a:effectLst/>
          </p:spPr>
          <p:txBody>
            <a:bodyPr wrap="none" anchor="ctr"/>
            <a:lstStyle/>
            <a:p>
              <a:endParaRPr lang="en-US" sz="700"/>
            </a:p>
          </p:txBody>
        </p:sp>
        <p:sp>
          <p:nvSpPr>
            <p:cNvPr id="129" name="Text Box 8"/>
            <p:cNvSpPr txBox="1">
              <a:spLocks noChangeArrowheads="1"/>
            </p:cNvSpPr>
            <p:nvPr/>
          </p:nvSpPr>
          <p:spPr bwMode="auto">
            <a:xfrm rot="16200000">
              <a:off x="-213187" y="1130511"/>
              <a:ext cx="841897" cy="200055"/>
            </a:xfrm>
            <a:prstGeom prst="rect">
              <a:avLst/>
            </a:prstGeom>
            <a:noFill/>
            <a:ln w="9525">
              <a:noFill/>
              <a:miter lim="800000"/>
              <a:headEnd/>
              <a:tailEnd/>
            </a:ln>
            <a:effectLst/>
          </p:spPr>
          <p:txBody>
            <a:bodyPr wrap="none">
              <a:spAutoFit/>
            </a:bodyPr>
            <a:lstStyle/>
            <a:p>
              <a:r>
                <a:rPr lang="en-US" sz="700" b="1" dirty="0" smtClean="0"/>
                <a:t>RECEIVE MISSION</a:t>
              </a:r>
              <a:endParaRPr lang="en-US" sz="700" b="1" dirty="0"/>
            </a:p>
          </p:txBody>
        </p:sp>
      </p:grpSp>
      <p:sp>
        <p:nvSpPr>
          <p:cNvPr id="2" name="Slide Number Placeholder 1"/>
          <p:cNvSpPr>
            <a:spLocks noGrp="1"/>
          </p:cNvSpPr>
          <p:nvPr>
            <p:ph type="sldNum" sz="quarter" idx="12"/>
          </p:nvPr>
        </p:nvSpPr>
        <p:spPr/>
        <p:txBody>
          <a:bodyPr/>
          <a:lstStyle/>
          <a:p>
            <a:fld id="{1A05E389-BD0C-4476-81A1-636280216220}" type="slidenum">
              <a:rPr lang="en-US" smtClean="0"/>
              <a:t>46</a:t>
            </a:fld>
            <a:endParaRPr lang="en-US"/>
          </a:p>
        </p:txBody>
      </p:sp>
      <p:sp>
        <p:nvSpPr>
          <p:cNvPr id="4" name="Oval 3"/>
          <p:cNvSpPr/>
          <p:nvPr/>
        </p:nvSpPr>
        <p:spPr>
          <a:xfrm>
            <a:off x="3759045" y="1868283"/>
            <a:ext cx="314922" cy="357204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rot="16200000">
            <a:off x="3194448" y="3488567"/>
            <a:ext cx="1446230" cy="274370"/>
          </a:xfrm>
          <a:prstGeom prst="rect">
            <a:avLst/>
          </a:prstGeom>
          <a:noFill/>
        </p:spPr>
        <p:txBody>
          <a:bodyPr wrap="none" rtlCol="0">
            <a:spAutoFit/>
          </a:bodyPr>
          <a:lstStyle/>
          <a:p>
            <a:r>
              <a:rPr lang="en-US" dirty="0" smtClean="0"/>
              <a:t>Supervise and refine</a:t>
            </a:r>
            <a:endParaRPr lang="en-US" dirty="0"/>
          </a:p>
        </p:txBody>
      </p:sp>
      <p:sp>
        <p:nvSpPr>
          <p:cNvPr id="158" name="Line 77"/>
          <p:cNvSpPr>
            <a:spLocks noChangeShapeType="1"/>
          </p:cNvSpPr>
          <p:nvPr/>
        </p:nvSpPr>
        <p:spPr bwMode="auto">
          <a:xfrm rot="302812" flipH="1" flipV="1">
            <a:off x="3646193" y="2178017"/>
            <a:ext cx="176166" cy="15936"/>
          </a:xfrm>
          <a:prstGeom prst="line">
            <a:avLst/>
          </a:prstGeom>
          <a:noFill/>
          <a:ln w="9525">
            <a:solidFill>
              <a:schemeClr val="tx1"/>
            </a:solidFill>
            <a:round/>
            <a:headEnd/>
            <a:tailEnd type="triangle" w="med" len="med"/>
          </a:ln>
          <a:effectLst/>
        </p:spPr>
        <p:txBody>
          <a:bodyPr/>
          <a:lstStyle/>
          <a:p>
            <a:endParaRPr lang="en-US" sz="700"/>
          </a:p>
        </p:txBody>
      </p:sp>
      <p:sp>
        <p:nvSpPr>
          <p:cNvPr id="159" name="Line 77"/>
          <p:cNvSpPr>
            <a:spLocks noChangeShapeType="1"/>
          </p:cNvSpPr>
          <p:nvPr/>
        </p:nvSpPr>
        <p:spPr bwMode="auto">
          <a:xfrm rot="302812" flipH="1" flipV="1">
            <a:off x="3638389" y="2911214"/>
            <a:ext cx="152090" cy="290"/>
          </a:xfrm>
          <a:prstGeom prst="line">
            <a:avLst/>
          </a:prstGeom>
          <a:noFill/>
          <a:ln w="9525">
            <a:solidFill>
              <a:schemeClr val="tx1"/>
            </a:solidFill>
            <a:round/>
            <a:headEnd/>
            <a:tailEnd type="triangle" w="med" len="med"/>
          </a:ln>
          <a:effectLst/>
        </p:spPr>
        <p:txBody>
          <a:bodyPr/>
          <a:lstStyle/>
          <a:p>
            <a:endParaRPr lang="en-US" sz="700"/>
          </a:p>
        </p:txBody>
      </p:sp>
      <p:sp>
        <p:nvSpPr>
          <p:cNvPr id="160" name="Line 77"/>
          <p:cNvSpPr>
            <a:spLocks noChangeShapeType="1"/>
          </p:cNvSpPr>
          <p:nvPr/>
        </p:nvSpPr>
        <p:spPr bwMode="auto">
          <a:xfrm rot="302812" flipH="1" flipV="1">
            <a:off x="3647446" y="3676366"/>
            <a:ext cx="152090" cy="290"/>
          </a:xfrm>
          <a:prstGeom prst="line">
            <a:avLst/>
          </a:prstGeom>
          <a:noFill/>
          <a:ln w="9525">
            <a:solidFill>
              <a:schemeClr val="tx1"/>
            </a:solidFill>
            <a:round/>
            <a:headEnd/>
            <a:tailEnd type="triangle" w="med" len="med"/>
          </a:ln>
          <a:effectLst/>
        </p:spPr>
        <p:txBody>
          <a:bodyPr/>
          <a:lstStyle/>
          <a:p>
            <a:endParaRPr lang="en-US" sz="700"/>
          </a:p>
        </p:txBody>
      </p:sp>
      <p:sp>
        <p:nvSpPr>
          <p:cNvPr id="161" name="Line 77"/>
          <p:cNvSpPr>
            <a:spLocks noChangeShapeType="1"/>
          </p:cNvSpPr>
          <p:nvPr/>
        </p:nvSpPr>
        <p:spPr bwMode="auto">
          <a:xfrm rot="302812" flipH="1" flipV="1">
            <a:off x="3641194" y="4449889"/>
            <a:ext cx="152090" cy="290"/>
          </a:xfrm>
          <a:prstGeom prst="line">
            <a:avLst/>
          </a:prstGeom>
          <a:noFill/>
          <a:ln w="9525">
            <a:solidFill>
              <a:schemeClr val="tx1"/>
            </a:solidFill>
            <a:round/>
            <a:headEnd/>
            <a:tailEnd type="triangle" w="med" len="med"/>
          </a:ln>
          <a:effectLst/>
        </p:spPr>
        <p:txBody>
          <a:bodyPr/>
          <a:lstStyle/>
          <a:p>
            <a:endParaRPr lang="en-US" sz="700"/>
          </a:p>
        </p:txBody>
      </p:sp>
      <p:sp>
        <p:nvSpPr>
          <p:cNvPr id="162" name="Line 77"/>
          <p:cNvSpPr>
            <a:spLocks noChangeShapeType="1"/>
          </p:cNvSpPr>
          <p:nvPr/>
        </p:nvSpPr>
        <p:spPr bwMode="auto">
          <a:xfrm rot="302812" flipH="1">
            <a:off x="3633952" y="5058364"/>
            <a:ext cx="195204" cy="28508"/>
          </a:xfrm>
          <a:prstGeom prst="line">
            <a:avLst/>
          </a:prstGeom>
          <a:noFill/>
          <a:ln w="9525">
            <a:solidFill>
              <a:schemeClr val="tx1"/>
            </a:solidFill>
            <a:round/>
            <a:headEnd/>
            <a:tailEnd type="triangle" w="med" len="med"/>
          </a:ln>
          <a:effectLst/>
        </p:spPr>
        <p:txBody>
          <a:bodyPr/>
          <a:lstStyle/>
          <a:p>
            <a:endParaRPr lang="en-US" sz="700"/>
          </a:p>
        </p:txBody>
      </p:sp>
      <p:sp>
        <p:nvSpPr>
          <p:cNvPr id="163" name="Line 77"/>
          <p:cNvSpPr>
            <a:spLocks noChangeShapeType="1"/>
          </p:cNvSpPr>
          <p:nvPr/>
        </p:nvSpPr>
        <p:spPr bwMode="auto">
          <a:xfrm rot="302812" flipH="1">
            <a:off x="3679877" y="5357249"/>
            <a:ext cx="156610" cy="203780"/>
          </a:xfrm>
          <a:prstGeom prst="line">
            <a:avLst/>
          </a:prstGeom>
          <a:noFill/>
          <a:ln w="9525">
            <a:solidFill>
              <a:schemeClr val="tx1"/>
            </a:solidFill>
            <a:round/>
            <a:headEnd/>
            <a:tailEnd type="triangle" w="med" len="med"/>
          </a:ln>
          <a:effectLst/>
        </p:spPr>
        <p:txBody>
          <a:bodyPr/>
          <a:lstStyle/>
          <a:p>
            <a:endParaRPr lang="en-US" sz="700"/>
          </a:p>
        </p:txBody>
      </p:sp>
      <p:sp>
        <p:nvSpPr>
          <p:cNvPr id="164" name="Line 77"/>
          <p:cNvSpPr>
            <a:spLocks noChangeShapeType="1"/>
          </p:cNvSpPr>
          <p:nvPr/>
        </p:nvSpPr>
        <p:spPr bwMode="auto">
          <a:xfrm rot="302812">
            <a:off x="2408763" y="2386445"/>
            <a:ext cx="238377" cy="238539"/>
          </a:xfrm>
          <a:prstGeom prst="line">
            <a:avLst/>
          </a:prstGeom>
          <a:noFill/>
          <a:ln w="9525">
            <a:solidFill>
              <a:schemeClr val="tx1"/>
            </a:solidFill>
            <a:round/>
            <a:headEnd/>
            <a:tailEnd type="triangle" w="med" len="med"/>
          </a:ln>
          <a:effectLst/>
        </p:spPr>
        <p:txBody>
          <a:bodyPr/>
          <a:lstStyle/>
          <a:p>
            <a:endParaRPr lang="en-US" sz="700"/>
          </a:p>
        </p:txBody>
      </p:sp>
      <p:sp>
        <p:nvSpPr>
          <p:cNvPr id="27" name="Rectangle 26"/>
          <p:cNvSpPr/>
          <p:nvPr/>
        </p:nvSpPr>
        <p:spPr>
          <a:xfrm>
            <a:off x="2383744" y="2643575"/>
            <a:ext cx="854536" cy="267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374527" y="2625637"/>
            <a:ext cx="901209" cy="276999"/>
          </a:xfrm>
          <a:prstGeom prst="rect">
            <a:avLst/>
          </a:prstGeom>
          <a:noFill/>
        </p:spPr>
        <p:txBody>
          <a:bodyPr wrap="none" rtlCol="0">
            <a:spAutoFit/>
          </a:bodyPr>
          <a:lstStyle/>
          <a:p>
            <a:pPr algn="ctr"/>
            <a:r>
              <a:rPr lang="en-US" sz="600" b="1" dirty="0" smtClean="0"/>
              <a:t>CONDUCT RECON</a:t>
            </a:r>
          </a:p>
          <a:p>
            <a:pPr algn="ctr"/>
            <a:r>
              <a:rPr lang="en-US" sz="600" b="1" dirty="0" smtClean="0"/>
              <a:t>ON MAP, OF SP, OF LD</a:t>
            </a:r>
            <a:endParaRPr lang="en-US" sz="600" b="1" dirty="0"/>
          </a:p>
        </p:txBody>
      </p:sp>
    </p:spTree>
    <p:extLst>
      <p:ext uri="{BB962C8B-B14F-4D97-AF65-F5344CB8AC3E}">
        <p14:creationId xmlns:p14="http://schemas.microsoft.com/office/powerpoint/2010/main" val="25243026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CCIR</a:t>
            </a: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765" y="4804725"/>
            <a:ext cx="3329940" cy="1403350"/>
          </a:xfrm>
          <a:prstGeom prst="rect">
            <a:avLst/>
          </a:prstGeom>
          <a:noFill/>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611" y="2764470"/>
            <a:ext cx="3355975" cy="2040255"/>
          </a:xfrm>
          <a:prstGeom prst="rect">
            <a:avLst/>
          </a:prstGeom>
          <a:noFill/>
        </p:spPr>
      </p:pic>
      <p:pic>
        <p:nvPicPr>
          <p:cNvPr id="7" name="Picture 6"/>
          <p:cNvPicPr/>
          <p:nvPr/>
        </p:nvPicPr>
        <p:blipFill>
          <a:blip r:embed="rId4"/>
          <a:stretch>
            <a:fillRect/>
          </a:stretch>
        </p:blipFill>
        <p:spPr>
          <a:xfrm>
            <a:off x="763528" y="1188400"/>
            <a:ext cx="2558415" cy="1576070"/>
          </a:xfrm>
          <a:prstGeom prst="rect">
            <a:avLst/>
          </a:prstGeom>
        </p:spPr>
      </p:pic>
      <p:sp>
        <p:nvSpPr>
          <p:cNvPr id="3" name="Slide Number Placeholder 2"/>
          <p:cNvSpPr>
            <a:spLocks noGrp="1"/>
          </p:cNvSpPr>
          <p:nvPr>
            <p:ph type="sldNum" sz="quarter" idx="12"/>
          </p:nvPr>
        </p:nvSpPr>
        <p:spPr/>
        <p:txBody>
          <a:bodyPr/>
          <a:lstStyle/>
          <a:p>
            <a:fld id="{1A05E389-BD0C-4476-81A1-636280216220}" type="slidenum">
              <a:rPr lang="en-US" smtClean="0"/>
              <a:t>47</a:t>
            </a:fld>
            <a:endParaRPr lang="en-US"/>
          </a:p>
        </p:txBody>
      </p:sp>
    </p:spTree>
    <p:extLst>
      <p:ext uri="{BB962C8B-B14F-4D97-AF65-F5344CB8AC3E}">
        <p14:creationId xmlns:p14="http://schemas.microsoft.com/office/powerpoint/2010/main" val="16073413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CCIR</a:t>
            </a:r>
            <a:endParaRPr lang="en-US" dirty="0"/>
          </a:p>
        </p:txBody>
      </p:sp>
      <p:sp>
        <p:nvSpPr>
          <p:cNvPr id="3" name="Content Placeholder 2"/>
          <p:cNvSpPr>
            <a:spLocks noGrp="1"/>
          </p:cNvSpPr>
          <p:nvPr>
            <p:ph idx="1"/>
          </p:nvPr>
        </p:nvSpPr>
        <p:spPr>
          <a:xfrm>
            <a:off x="0" y="1117854"/>
            <a:ext cx="4114799" cy="5241591"/>
          </a:xfrm>
        </p:spPr>
        <p:txBody>
          <a:bodyPr>
            <a:normAutofit fontScale="70000" lnSpcReduction="20000"/>
          </a:bodyPr>
          <a:lstStyle/>
          <a:p>
            <a:r>
              <a:rPr lang="en-US" dirty="0" smtClean="0"/>
              <a:t>Commanders </a:t>
            </a:r>
            <a:r>
              <a:rPr lang="en-US" dirty="0"/>
              <a:t>base their initial information requirements on known decision points and the critical gaps identified during IPB in the mission analysis step of the MDMP.</a:t>
            </a:r>
          </a:p>
          <a:p>
            <a:r>
              <a:rPr lang="en-US" dirty="0"/>
              <a:t> </a:t>
            </a:r>
            <a:r>
              <a:rPr lang="en-US" dirty="0" smtClean="0"/>
              <a:t>Early </a:t>
            </a:r>
            <a:r>
              <a:rPr lang="en-US" dirty="0"/>
              <a:t>employment of reconnaissance assets oriented on the BCT’s PIR will aid the brigade commander in understanding and visualizing the operating environment and inform course of action (COA) development and the targeting process as the BCT staff continues their MDMP.</a:t>
            </a:r>
          </a:p>
          <a:p>
            <a:r>
              <a:rPr lang="en-US" dirty="0"/>
              <a:t> </a:t>
            </a:r>
            <a:r>
              <a:rPr lang="en-US" dirty="0" smtClean="0"/>
              <a:t>Commanders </a:t>
            </a:r>
            <a:r>
              <a:rPr lang="en-US" dirty="0"/>
              <a:t>limit the number of PIRs and link them to decision points to focus the efforts of limited information collection assets. CCIRs tie directly to the scheme of maneuver and decision points.</a:t>
            </a:r>
          </a:p>
          <a:p>
            <a:r>
              <a:rPr lang="en-US" dirty="0"/>
              <a:t> </a:t>
            </a:r>
            <a:r>
              <a:rPr lang="en-US" b="1" u="sng" dirty="0" smtClean="0"/>
              <a:t>IR</a:t>
            </a:r>
            <a:r>
              <a:rPr lang="en-US" i="1" dirty="0" smtClean="0"/>
              <a:t> </a:t>
            </a:r>
            <a:r>
              <a:rPr lang="en-US" dirty="0"/>
              <a:t>is any information element the commander and staff require to successfully conduct operations.</a:t>
            </a:r>
          </a:p>
          <a:p>
            <a:r>
              <a:rPr lang="en-US" dirty="0"/>
              <a:t> </a:t>
            </a:r>
            <a:r>
              <a:rPr lang="en-US" b="1" u="sng" dirty="0" smtClean="0"/>
              <a:t>PIR</a:t>
            </a:r>
            <a:r>
              <a:rPr lang="en-US" i="1" dirty="0" smtClean="0"/>
              <a:t> </a:t>
            </a:r>
            <a:r>
              <a:rPr lang="en-US" dirty="0"/>
              <a:t>is an intelligence requirement, stated as a priority for intelligence support that the commander and staff need to understand the adversary or other aspects of the operational </a:t>
            </a:r>
            <a:r>
              <a:rPr lang="en-US" dirty="0" smtClean="0"/>
              <a:t>environment.  Always linked to a decision point for the Commander.</a:t>
            </a:r>
            <a:endParaRPr lang="en-US" dirty="0"/>
          </a:p>
          <a:p>
            <a:r>
              <a:rPr lang="en-US" b="1" dirty="0"/>
              <a:t> </a:t>
            </a:r>
            <a:r>
              <a:rPr lang="en-US" b="1" u="sng" dirty="0" smtClean="0"/>
              <a:t>Friendly </a:t>
            </a:r>
            <a:r>
              <a:rPr lang="en-US" b="1" u="sng" dirty="0"/>
              <a:t>force information requirements</a:t>
            </a:r>
            <a:r>
              <a:rPr lang="en-US" dirty="0"/>
              <a:t> identify the information the commander considers most important about the mission, troops and support available, and time available for friendly forces.</a:t>
            </a:r>
          </a:p>
          <a:p>
            <a:r>
              <a:rPr lang="en-US" dirty="0"/>
              <a:t> </a:t>
            </a:r>
            <a:r>
              <a:rPr lang="en-US" b="1" u="sng" dirty="0" smtClean="0"/>
              <a:t>Essential </a:t>
            </a:r>
            <a:r>
              <a:rPr lang="en-US" b="1" u="sng" dirty="0"/>
              <a:t>elements of friendly information</a:t>
            </a:r>
            <a:r>
              <a:rPr lang="en-US" dirty="0"/>
              <a:t> are what commanders describe as information they want protected.  An essential element of friendly information is a critical aspect of a friendly operation that, if known by the enemy, would subsequently compromise, lead to failure, or limit success of the operation and therefore protected from enemy detection.  Although EEFIs are not CCIRs they have the </a:t>
            </a:r>
            <a:r>
              <a:rPr lang="en-US" u="sng" dirty="0"/>
              <a:t>same priority.</a:t>
            </a:r>
            <a:endParaRPr lang="en-US" dirty="0"/>
          </a:p>
          <a:p>
            <a:r>
              <a:rPr lang="en-US" dirty="0"/>
              <a:t> </a:t>
            </a:r>
            <a:r>
              <a:rPr lang="en-US" b="1" u="sng" dirty="0" smtClean="0"/>
              <a:t>Indicators</a:t>
            </a:r>
            <a:r>
              <a:rPr lang="en-US" dirty="0" smtClean="0"/>
              <a:t> </a:t>
            </a:r>
            <a:r>
              <a:rPr lang="en-US" dirty="0"/>
              <a:t>in intelligence usage, is an item of information which reflects the intention </a:t>
            </a:r>
            <a:r>
              <a:rPr lang="en-US" dirty="0" smtClean="0"/>
              <a:t>or capability </a:t>
            </a:r>
            <a:r>
              <a:rPr lang="en-US" dirty="0"/>
              <a:t>of an adversary to adopt or reject a course of action (JP 2-0). Indicators are positive or negative information regarding threat activity or any characteristic of the AO that—</a:t>
            </a:r>
          </a:p>
          <a:p>
            <a:pPr lvl="1"/>
            <a:r>
              <a:rPr lang="en-US" dirty="0" smtClean="0"/>
              <a:t>Points </a:t>
            </a:r>
            <a:r>
              <a:rPr lang="en-US" dirty="0"/>
              <a:t>toward threat capabilities and vulnerabilities.</a:t>
            </a:r>
          </a:p>
          <a:p>
            <a:pPr lvl="1"/>
            <a:r>
              <a:rPr lang="en-US" dirty="0" smtClean="0"/>
              <a:t>Points </a:t>
            </a:r>
            <a:r>
              <a:rPr lang="en-US" dirty="0"/>
              <a:t>toward the adoption or rejection by the threat of a particular course of action or activity.</a:t>
            </a:r>
          </a:p>
          <a:p>
            <a:pPr lvl="1"/>
            <a:r>
              <a:rPr lang="en-US" dirty="0" smtClean="0"/>
              <a:t>May </a:t>
            </a:r>
            <a:r>
              <a:rPr lang="en-US" dirty="0"/>
              <a:t>influence the commander’s selection of a course of action.</a:t>
            </a:r>
          </a:p>
          <a:p>
            <a:r>
              <a:rPr lang="en-US" dirty="0"/>
              <a:t> </a:t>
            </a:r>
            <a:r>
              <a:rPr lang="en-US" b="1" u="sng" dirty="0" smtClean="0"/>
              <a:t>SIRs</a:t>
            </a:r>
            <a:r>
              <a:rPr lang="en-US" dirty="0" smtClean="0"/>
              <a:t> </a:t>
            </a:r>
            <a:r>
              <a:rPr lang="en-US" dirty="0"/>
              <a:t>are developed for each information collection asset based on the </a:t>
            </a:r>
            <a:r>
              <a:rPr lang="en-US" u="sng" dirty="0"/>
              <a:t>capabilities of the asset</a:t>
            </a:r>
            <a:r>
              <a:rPr lang="en-US" dirty="0"/>
              <a:t> and the expected threat activity. SIRs provide specific information about specific threat activity (or lack thereof) at specific locations. SIRs help collection assets provide information specific and timely enough to make a difference in answering the PIRs.</a:t>
            </a:r>
          </a:p>
          <a:p>
            <a:r>
              <a:rPr lang="en-US" dirty="0"/>
              <a:t> </a:t>
            </a:r>
            <a:r>
              <a:rPr lang="en-US" dirty="0" smtClean="0"/>
              <a:t>The </a:t>
            </a:r>
            <a:r>
              <a:rPr lang="en-US" b="1" u="sng" dirty="0"/>
              <a:t>NAI</a:t>
            </a:r>
            <a:r>
              <a:rPr lang="en-US" dirty="0"/>
              <a:t> is the geographical area in which an indicator and its associated SIR to resides. NAIs must link to at least one PIR.</a:t>
            </a:r>
          </a:p>
          <a:p>
            <a:r>
              <a:rPr lang="en-US" dirty="0"/>
              <a:t> </a:t>
            </a:r>
            <a:r>
              <a:rPr lang="en-US" b="1" u="sng" dirty="0" smtClean="0"/>
              <a:t>LTIOV</a:t>
            </a:r>
            <a:r>
              <a:rPr lang="en-US" dirty="0" smtClean="0"/>
              <a:t> </a:t>
            </a:r>
            <a:r>
              <a:rPr lang="en-US" dirty="0"/>
              <a:t>is time by which an intel organization or staff must deliver information to the requester in order to provide decision makers with timely intelligence. This must include the time anticipated for processing and disseminating that information as well as for making the decision.</a:t>
            </a:r>
          </a:p>
          <a:p>
            <a:endParaRPr lang="en-US" dirty="0"/>
          </a:p>
        </p:txBody>
      </p:sp>
      <p:sp>
        <p:nvSpPr>
          <p:cNvPr id="5" name="Slide Number Placeholder 4"/>
          <p:cNvSpPr>
            <a:spLocks noGrp="1"/>
          </p:cNvSpPr>
          <p:nvPr>
            <p:ph type="sldNum" sz="quarter" idx="12"/>
          </p:nvPr>
        </p:nvSpPr>
        <p:spPr/>
        <p:txBody>
          <a:bodyPr/>
          <a:lstStyle/>
          <a:p>
            <a:fld id="{1A05E389-BD0C-4476-81A1-636280216220}" type="slidenum">
              <a:rPr lang="en-US" smtClean="0"/>
              <a:t>48</a:t>
            </a:fld>
            <a:endParaRPr lang="en-US"/>
          </a:p>
        </p:txBody>
      </p:sp>
    </p:spTree>
    <p:extLst>
      <p:ext uri="{BB962C8B-B14F-4D97-AF65-F5344CB8AC3E}">
        <p14:creationId xmlns:p14="http://schemas.microsoft.com/office/powerpoint/2010/main" val="3997130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87" y="900572"/>
            <a:ext cx="3744898" cy="384754"/>
          </a:xfrm>
        </p:spPr>
        <p:txBody>
          <a:bodyPr>
            <a:normAutofit fontScale="90000"/>
          </a:bodyPr>
          <a:lstStyle/>
          <a:p>
            <a:r>
              <a:rPr lang="en-US" dirty="0" smtClean="0"/>
              <a:t>Commander’s Reconnaissance Guidance</a:t>
            </a:r>
            <a:endParaRPr lang="en-US" dirty="0"/>
          </a:p>
        </p:txBody>
      </p:sp>
      <p:pic>
        <p:nvPicPr>
          <p:cNvPr id="5" name="Picture 4"/>
          <p:cNvPicPr>
            <a:picLocks noChangeAspect="1"/>
          </p:cNvPicPr>
          <p:nvPr/>
        </p:nvPicPr>
        <p:blipFill>
          <a:blip r:embed="rId2"/>
          <a:stretch>
            <a:fillRect/>
          </a:stretch>
        </p:blipFill>
        <p:spPr>
          <a:xfrm>
            <a:off x="148107" y="1672217"/>
            <a:ext cx="3818586" cy="2095327"/>
          </a:xfrm>
          <a:prstGeom prst="rect">
            <a:avLst/>
          </a:prstGeom>
        </p:spPr>
      </p:pic>
      <p:sp>
        <p:nvSpPr>
          <p:cNvPr id="3" name="Slide Number Placeholder 2"/>
          <p:cNvSpPr>
            <a:spLocks noGrp="1"/>
          </p:cNvSpPr>
          <p:nvPr>
            <p:ph type="sldNum" sz="quarter" idx="12"/>
          </p:nvPr>
        </p:nvSpPr>
        <p:spPr/>
        <p:txBody>
          <a:bodyPr/>
          <a:lstStyle/>
          <a:p>
            <a:fld id="{1A05E389-BD0C-4476-81A1-636280216220}" type="slidenum">
              <a:rPr lang="en-US" smtClean="0"/>
              <a:t>4</a:t>
            </a:fld>
            <a:endParaRPr lang="en-US"/>
          </a:p>
        </p:txBody>
      </p:sp>
    </p:spTree>
    <p:extLst>
      <p:ext uri="{BB962C8B-B14F-4D97-AF65-F5344CB8AC3E}">
        <p14:creationId xmlns:p14="http://schemas.microsoft.com/office/powerpoint/2010/main" val="40691063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16200000">
            <a:off x="-718545" y="1567451"/>
            <a:ext cx="5551899" cy="4114799"/>
          </a:xfrm>
          <a:prstGeom prst="rect">
            <a:avLst/>
          </a:prstGeom>
        </p:spPr>
      </p:pic>
      <p:sp>
        <p:nvSpPr>
          <p:cNvPr id="2" name="Slide Number Placeholder 1"/>
          <p:cNvSpPr>
            <a:spLocks noGrp="1"/>
          </p:cNvSpPr>
          <p:nvPr>
            <p:ph type="sldNum" sz="quarter" idx="12"/>
          </p:nvPr>
        </p:nvSpPr>
        <p:spPr/>
        <p:txBody>
          <a:bodyPr/>
          <a:lstStyle/>
          <a:p>
            <a:fld id="{1A05E389-BD0C-4476-81A1-636280216220}" type="slidenum">
              <a:rPr lang="en-US" smtClean="0"/>
              <a:t>49</a:t>
            </a:fld>
            <a:endParaRPr lang="en-US"/>
          </a:p>
        </p:txBody>
      </p:sp>
    </p:spTree>
    <p:extLst>
      <p:ext uri="{BB962C8B-B14F-4D97-AF65-F5344CB8AC3E}">
        <p14:creationId xmlns:p14="http://schemas.microsoft.com/office/powerpoint/2010/main" val="14960491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rot="16200000">
            <a:off x="-734862" y="1551136"/>
            <a:ext cx="5584525" cy="4114801"/>
          </a:xfrm>
          <a:prstGeom prst="rect">
            <a:avLst/>
          </a:prstGeom>
        </p:spPr>
      </p:pic>
      <p:sp>
        <p:nvSpPr>
          <p:cNvPr id="2" name="Slide Number Placeholder 1"/>
          <p:cNvSpPr>
            <a:spLocks noGrp="1"/>
          </p:cNvSpPr>
          <p:nvPr>
            <p:ph type="sldNum" sz="quarter" idx="12"/>
          </p:nvPr>
        </p:nvSpPr>
        <p:spPr/>
        <p:txBody>
          <a:bodyPr/>
          <a:lstStyle/>
          <a:p>
            <a:fld id="{1A05E389-BD0C-4476-81A1-636280216220}" type="slidenum">
              <a:rPr lang="en-US" smtClean="0"/>
              <a:t>50</a:t>
            </a:fld>
            <a:endParaRPr lang="en-US"/>
          </a:p>
        </p:txBody>
      </p:sp>
    </p:spTree>
    <p:extLst>
      <p:ext uri="{BB962C8B-B14F-4D97-AF65-F5344CB8AC3E}">
        <p14:creationId xmlns:p14="http://schemas.microsoft.com/office/powerpoint/2010/main" val="10409716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&amp; Blue reports (operations)</a:t>
            </a:r>
            <a:endParaRPr lang="en-US" dirty="0"/>
          </a:p>
        </p:txBody>
      </p:sp>
      <p:sp>
        <p:nvSpPr>
          <p:cNvPr id="5" name="TextBox 4"/>
          <p:cNvSpPr txBox="1"/>
          <p:nvPr/>
        </p:nvSpPr>
        <p:spPr>
          <a:xfrm>
            <a:off x="20128" y="1281683"/>
            <a:ext cx="4094672" cy="677108"/>
          </a:xfrm>
          <a:prstGeom prst="rect">
            <a:avLst/>
          </a:prstGeom>
          <a:noFill/>
        </p:spPr>
        <p:txBody>
          <a:bodyPr wrap="square" rtlCol="0">
            <a:spAutoFit/>
          </a:bodyPr>
          <a:lstStyle/>
          <a:p>
            <a:r>
              <a:rPr lang="en-US" sz="600" dirty="0"/>
              <a:t>A contact report is issued immediately upon contact with a threat </a:t>
            </a:r>
            <a:r>
              <a:rPr lang="en-US" sz="600" dirty="0" smtClean="0"/>
              <a:t>or unknown </a:t>
            </a:r>
            <a:r>
              <a:rPr lang="en-US" sz="600" dirty="0"/>
              <a:t>force in the area of operations. This alert, which can be very brief, </a:t>
            </a:r>
            <a:r>
              <a:rPr lang="en-US" sz="600" dirty="0" smtClean="0"/>
              <a:t>takes priority </a:t>
            </a:r>
            <a:r>
              <a:rPr lang="en-US" sz="600" dirty="0"/>
              <a:t>over all other communications traffic and is primarily sent by radio. </a:t>
            </a:r>
          </a:p>
          <a:p>
            <a:r>
              <a:rPr lang="en-US" sz="600" dirty="0"/>
              <a:t> </a:t>
            </a:r>
          </a:p>
          <a:p>
            <a:r>
              <a:rPr lang="en-US" sz="600" dirty="0"/>
              <a:t>State “CONTACT,” followed by a description of the threat or unknown force, distance, and </a:t>
            </a:r>
            <a:r>
              <a:rPr lang="en-US" sz="600" dirty="0" smtClean="0"/>
              <a:t>the cardinal </a:t>
            </a:r>
            <a:r>
              <a:rPr lang="en-US" sz="600" dirty="0"/>
              <a:t>direction from the Call Sign sending</a:t>
            </a:r>
            <a:r>
              <a:rPr lang="en-US" sz="600" dirty="0" smtClean="0"/>
              <a:t>.  </a:t>
            </a:r>
            <a:r>
              <a:rPr lang="en-US" sz="700" b="1" u="sng" dirty="0" smtClean="0"/>
              <a:t>A BLUE 1 will be sent within 1 minute of initial contact report.</a:t>
            </a:r>
            <a:endParaRPr lang="en-US" sz="700" b="1" u="sng" dirty="0"/>
          </a:p>
          <a:p>
            <a:endParaRPr lang="en-US" sz="700" dirty="0"/>
          </a:p>
        </p:txBody>
      </p:sp>
      <p:sp>
        <p:nvSpPr>
          <p:cNvPr id="6" name="TextBox 5"/>
          <p:cNvSpPr txBox="1"/>
          <p:nvPr/>
        </p:nvSpPr>
        <p:spPr>
          <a:xfrm>
            <a:off x="1362873" y="1092457"/>
            <a:ext cx="1129809" cy="274370"/>
          </a:xfrm>
          <a:prstGeom prst="rect">
            <a:avLst/>
          </a:prstGeom>
          <a:noFill/>
        </p:spPr>
        <p:txBody>
          <a:bodyPr wrap="square" rtlCol="0">
            <a:spAutoFit/>
          </a:bodyPr>
          <a:lstStyle/>
          <a:p>
            <a:r>
              <a:rPr lang="en-US" b="1" dirty="0" smtClean="0"/>
              <a:t>Contact report</a:t>
            </a:r>
            <a:endParaRPr lang="en-US" b="1" dirty="0"/>
          </a:p>
        </p:txBody>
      </p:sp>
      <p:sp>
        <p:nvSpPr>
          <p:cNvPr id="7" name="TextBox 6"/>
          <p:cNvSpPr txBox="1"/>
          <p:nvPr/>
        </p:nvSpPr>
        <p:spPr>
          <a:xfrm>
            <a:off x="1030738" y="1953342"/>
            <a:ext cx="1794081" cy="274370"/>
          </a:xfrm>
          <a:prstGeom prst="rect">
            <a:avLst/>
          </a:prstGeom>
          <a:noFill/>
        </p:spPr>
        <p:txBody>
          <a:bodyPr wrap="none" rtlCol="0">
            <a:spAutoFit/>
          </a:bodyPr>
          <a:lstStyle/>
          <a:p>
            <a:r>
              <a:rPr lang="en-US" b="1" dirty="0" smtClean="0"/>
              <a:t>BLUE 1/SPOTREP/SALUTE</a:t>
            </a:r>
            <a:endParaRPr lang="en-US" b="1" dirty="0"/>
          </a:p>
        </p:txBody>
      </p:sp>
      <p:cxnSp>
        <p:nvCxnSpPr>
          <p:cNvPr id="9" name="Straight Connector 8"/>
          <p:cNvCxnSpPr/>
          <p:nvPr/>
        </p:nvCxnSpPr>
        <p:spPr>
          <a:xfrm flipV="1">
            <a:off x="0" y="1972574"/>
            <a:ext cx="4094672" cy="9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0" y="1143897"/>
            <a:ext cx="4094672" cy="9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948" y="2181147"/>
            <a:ext cx="4082724" cy="4108817"/>
          </a:xfrm>
          <a:prstGeom prst="rect">
            <a:avLst/>
          </a:prstGeom>
          <a:noFill/>
        </p:spPr>
        <p:txBody>
          <a:bodyPr wrap="square" rtlCol="0">
            <a:spAutoFit/>
          </a:bodyPr>
          <a:lstStyle/>
          <a:p>
            <a:r>
              <a:rPr lang="en-US" sz="700" b="1" dirty="0" smtClean="0"/>
              <a:t>LINE ALPHA: </a:t>
            </a:r>
            <a:endParaRPr lang="en-US" sz="700" dirty="0" smtClean="0"/>
          </a:p>
          <a:p>
            <a:pPr lvl="1"/>
            <a:r>
              <a:rPr lang="en-US" sz="700" dirty="0" err="1" smtClean="0"/>
              <a:t>Callsign</a:t>
            </a:r>
            <a:r>
              <a:rPr lang="en-US" sz="700" dirty="0" smtClean="0"/>
              <a:t>: </a:t>
            </a:r>
            <a:r>
              <a:rPr lang="en-US" sz="700" b="1" dirty="0" smtClean="0"/>
              <a:t>_________________________________________________________________________</a:t>
            </a:r>
          </a:p>
          <a:p>
            <a:endParaRPr lang="en-US" sz="700" b="1" dirty="0" smtClean="0"/>
          </a:p>
          <a:p>
            <a:r>
              <a:rPr lang="en-US" sz="700" b="1" dirty="0" smtClean="0"/>
              <a:t>LINE BRAVO:</a:t>
            </a:r>
          </a:p>
          <a:p>
            <a:pPr lvl="1"/>
            <a:r>
              <a:rPr lang="en-US" sz="700" dirty="0" smtClean="0"/>
              <a:t>Size</a:t>
            </a:r>
            <a:r>
              <a:rPr lang="en-US" sz="1000" dirty="0" smtClean="0"/>
              <a:t>:_____________________________________________________________________________________________________________</a:t>
            </a:r>
            <a:endParaRPr lang="en-US" sz="1000" dirty="0"/>
          </a:p>
          <a:p>
            <a:pPr lvl="1"/>
            <a:endParaRPr lang="en-US" sz="700" dirty="0" smtClean="0"/>
          </a:p>
          <a:p>
            <a:pPr lvl="1"/>
            <a:r>
              <a:rPr lang="en-US" sz="700" dirty="0" smtClean="0"/>
              <a:t>Activity</a:t>
            </a:r>
            <a:r>
              <a:rPr lang="en-US" sz="1000" dirty="0" smtClean="0"/>
              <a:t>:___________________________________________________________________________________________________________</a:t>
            </a:r>
            <a:endParaRPr lang="en-US" sz="1000" dirty="0"/>
          </a:p>
          <a:p>
            <a:pPr lvl="1"/>
            <a:endParaRPr lang="en-US" sz="700" dirty="0" smtClean="0"/>
          </a:p>
          <a:p>
            <a:pPr lvl="1"/>
            <a:r>
              <a:rPr lang="en-US" sz="700" dirty="0" smtClean="0"/>
              <a:t>Location</a:t>
            </a:r>
            <a:r>
              <a:rPr lang="en-US" sz="1000" dirty="0" smtClean="0"/>
              <a:t>:___________________________________________________________________________________________________________</a:t>
            </a:r>
            <a:endParaRPr lang="en-US" sz="1000" dirty="0"/>
          </a:p>
          <a:p>
            <a:pPr lvl="1"/>
            <a:endParaRPr lang="en-US" sz="700" dirty="0" smtClean="0"/>
          </a:p>
          <a:p>
            <a:pPr lvl="1"/>
            <a:r>
              <a:rPr lang="en-US" sz="700" dirty="0" smtClean="0"/>
              <a:t>Unit</a:t>
            </a:r>
            <a:r>
              <a:rPr lang="en-US" sz="1000" dirty="0" smtClean="0"/>
              <a:t>:_____________________________________________________________________________________________________________</a:t>
            </a:r>
            <a:endParaRPr lang="en-US" sz="1000" dirty="0"/>
          </a:p>
          <a:p>
            <a:pPr lvl="1"/>
            <a:endParaRPr lang="en-US" sz="700" dirty="0" smtClean="0"/>
          </a:p>
          <a:p>
            <a:pPr lvl="1"/>
            <a:r>
              <a:rPr lang="en-US" sz="700" dirty="0" smtClean="0"/>
              <a:t>Time</a:t>
            </a:r>
            <a:r>
              <a:rPr lang="en-US" sz="700" b="1" dirty="0" smtClean="0"/>
              <a:t>:____________________________________________________________________________</a:t>
            </a:r>
            <a:endParaRPr lang="en-US" sz="700" b="1" dirty="0"/>
          </a:p>
          <a:p>
            <a:pPr lvl="1"/>
            <a:endParaRPr lang="en-US" sz="700" dirty="0" smtClean="0"/>
          </a:p>
          <a:p>
            <a:pPr lvl="1"/>
            <a:r>
              <a:rPr lang="en-US" sz="700" dirty="0" smtClean="0"/>
              <a:t>Equipment</a:t>
            </a:r>
            <a:r>
              <a:rPr lang="en-US" sz="1000" dirty="0" smtClean="0"/>
              <a:t>:_________________________________________________________________________________________________________</a:t>
            </a:r>
            <a:endParaRPr lang="en-US" sz="700" dirty="0" smtClean="0"/>
          </a:p>
          <a:p>
            <a:r>
              <a:rPr lang="en-US" sz="700" b="1" dirty="0" smtClean="0"/>
              <a:t>LINE CHARLIE:</a:t>
            </a:r>
            <a:endParaRPr lang="en-US" sz="700" dirty="0" smtClean="0"/>
          </a:p>
          <a:p>
            <a:pPr lvl="1"/>
            <a:r>
              <a:rPr lang="en-US" sz="700" dirty="0" smtClean="0"/>
              <a:t>Your actions: </a:t>
            </a:r>
            <a:r>
              <a:rPr lang="en-US" sz="700" b="1" dirty="0" smtClean="0"/>
              <a:t>________________________________________________________________________________________________________________________________________________________________________________________________________________________________________________</a:t>
            </a:r>
            <a:endParaRPr lang="en-US" sz="700" b="1" dirty="0"/>
          </a:p>
          <a:p>
            <a:pPr lvl="1"/>
            <a:endParaRPr lang="en-US" sz="700" dirty="0" smtClean="0"/>
          </a:p>
          <a:p>
            <a:pPr lvl="1"/>
            <a:r>
              <a:rPr lang="en-US" sz="700" dirty="0" smtClean="0"/>
              <a:t>Your recommendations: </a:t>
            </a:r>
            <a:r>
              <a:rPr lang="en-US" sz="700" b="1" dirty="0" smtClean="0"/>
              <a:t>________________________________________________________________________________________________________________________________________________________________________________________________________________________________________________</a:t>
            </a:r>
          </a:p>
          <a:p>
            <a:pPr lvl="1"/>
            <a:endParaRPr lang="en-US" sz="700" dirty="0"/>
          </a:p>
          <a:p>
            <a:r>
              <a:rPr lang="en-US" sz="700" b="1" dirty="0" smtClean="0"/>
              <a:t>LINE DELTA:</a:t>
            </a:r>
          </a:p>
          <a:p>
            <a:pPr lvl="1"/>
            <a:r>
              <a:rPr lang="en-US" sz="700" dirty="0" smtClean="0"/>
              <a:t>Self authentication:  </a:t>
            </a:r>
            <a:r>
              <a:rPr lang="en-US" sz="700" b="1" dirty="0" smtClean="0"/>
              <a:t>________________________________________________________________</a:t>
            </a:r>
          </a:p>
        </p:txBody>
      </p:sp>
      <p:sp>
        <p:nvSpPr>
          <p:cNvPr id="3" name="Slide Number Placeholder 2"/>
          <p:cNvSpPr>
            <a:spLocks noGrp="1"/>
          </p:cNvSpPr>
          <p:nvPr>
            <p:ph type="sldNum" sz="quarter" idx="12"/>
          </p:nvPr>
        </p:nvSpPr>
        <p:spPr/>
        <p:txBody>
          <a:bodyPr/>
          <a:lstStyle/>
          <a:p>
            <a:fld id="{1A05E389-BD0C-4476-81A1-636280216220}" type="slidenum">
              <a:rPr lang="en-US" smtClean="0"/>
              <a:t>51</a:t>
            </a:fld>
            <a:endParaRPr lang="en-US"/>
          </a:p>
        </p:txBody>
      </p:sp>
    </p:spTree>
    <p:extLst>
      <p:ext uri="{BB962C8B-B14F-4D97-AF65-F5344CB8AC3E}">
        <p14:creationId xmlns:p14="http://schemas.microsoft.com/office/powerpoint/2010/main" val="35792829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&amp; Blue reports (operations)</a:t>
            </a:r>
          </a:p>
        </p:txBody>
      </p:sp>
      <p:cxnSp>
        <p:nvCxnSpPr>
          <p:cNvPr id="5" name="Straight Connector 4"/>
          <p:cNvCxnSpPr/>
          <p:nvPr/>
        </p:nvCxnSpPr>
        <p:spPr>
          <a:xfrm flipV="1">
            <a:off x="-4601" y="1189703"/>
            <a:ext cx="4094672" cy="9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96723" y="1198951"/>
            <a:ext cx="2884124" cy="382092"/>
          </a:xfrm>
          <a:prstGeom prst="rect">
            <a:avLst/>
          </a:prstGeom>
          <a:noFill/>
        </p:spPr>
        <p:txBody>
          <a:bodyPr wrap="none" rtlCol="0">
            <a:spAutoFit/>
          </a:bodyPr>
          <a:lstStyle/>
          <a:p>
            <a:pPr algn="ctr"/>
            <a:r>
              <a:rPr lang="en-US" b="1" dirty="0" smtClean="0"/>
              <a:t>BLUE 2/SITREP</a:t>
            </a:r>
          </a:p>
          <a:p>
            <a:pPr algn="ctr"/>
            <a:r>
              <a:rPr lang="en-US" sz="700" dirty="0" smtClean="0"/>
              <a:t>(Only update line 1/8 &amp; and the line that changed when sending a BLUE 2)</a:t>
            </a:r>
            <a:endParaRPr lang="en-US" sz="700" dirty="0"/>
          </a:p>
        </p:txBody>
      </p:sp>
      <p:sp>
        <p:nvSpPr>
          <p:cNvPr id="7" name="TextBox 6"/>
          <p:cNvSpPr txBox="1"/>
          <p:nvPr/>
        </p:nvSpPr>
        <p:spPr>
          <a:xfrm>
            <a:off x="-12517" y="1530502"/>
            <a:ext cx="4102588" cy="4970591"/>
          </a:xfrm>
          <a:prstGeom prst="rect">
            <a:avLst/>
          </a:prstGeom>
          <a:noFill/>
        </p:spPr>
        <p:txBody>
          <a:bodyPr wrap="square" rtlCol="0">
            <a:spAutoFit/>
          </a:bodyPr>
          <a:lstStyle/>
          <a:p>
            <a:r>
              <a:rPr lang="en-US" sz="700" b="1" dirty="0"/>
              <a:t>LINE 1</a:t>
            </a:r>
            <a:r>
              <a:rPr lang="en-US" sz="700" dirty="0"/>
              <a:t> (As of DTG</a:t>
            </a:r>
            <a:r>
              <a:rPr lang="en-US" sz="700" dirty="0" smtClean="0"/>
              <a:t>): ________________________________________________________________________</a:t>
            </a:r>
          </a:p>
          <a:p>
            <a:endParaRPr lang="en-US" sz="700" dirty="0"/>
          </a:p>
          <a:p>
            <a:endParaRPr lang="en-US" sz="700" dirty="0"/>
          </a:p>
          <a:p>
            <a:r>
              <a:rPr lang="en-US" sz="700" b="1" dirty="0"/>
              <a:t>LINE 2 </a:t>
            </a:r>
            <a:r>
              <a:rPr lang="en-US" sz="700" dirty="0"/>
              <a:t>(Enemy </a:t>
            </a:r>
            <a:r>
              <a:rPr lang="en-US" sz="700" dirty="0" smtClean="0"/>
              <a:t>Activity): </a:t>
            </a:r>
            <a:r>
              <a:rPr lang="en-US" sz="1100" dirty="0" smtClean="0"/>
              <a:t>________________________________________________________________________________________________________________________________________________________________________________________________________________________________</a:t>
            </a:r>
            <a:endParaRPr lang="en-US" sz="1100" dirty="0"/>
          </a:p>
          <a:p>
            <a:endParaRPr lang="en-US" sz="700" dirty="0"/>
          </a:p>
          <a:p>
            <a:r>
              <a:rPr lang="en-US" sz="700" b="1" dirty="0" smtClean="0"/>
              <a:t>LINE </a:t>
            </a:r>
            <a:r>
              <a:rPr lang="en-US" sz="700" b="1" dirty="0"/>
              <a:t>3 </a:t>
            </a:r>
            <a:r>
              <a:rPr lang="en-US" sz="700" dirty="0"/>
              <a:t>(Friendly Locations</a:t>
            </a:r>
            <a:r>
              <a:rPr lang="en-US" sz="700" dirty="0" smtClean="0"/>
              <a:t>): </a:t>
            </a:r>
            <a:r>
              <a:rPr lang="en-US" sz="1000" dirty="0" smtClean="0"/>
              <a:t>____________________________________________________________________________________________________________________________________________________________________________________________________________________________________________________</a:t>
            </a:r>
          </a:p>
          <a:p>
            <a:endParaRPr lang="en-US" sz="1000" dirty="0"/>
          </a:p>
          <a:p>
            <a:r>
              <a:rPr lang="en-US" sz="700" b="1" dirty="0" smtClean="0"/>
              <a:t>LINE 4 </a:t>
            </a:r>
            <a:r>
              <a:rPr lang="en-US" sz="700" dirty="0" smtClean="0"/>
              <a:t>(Combat Vehicles): </a:t>
            </a:r>
            <a:r>
              <a:rPr lang="en-US" sz="700" b="1" dirty="0" smtClean="0"/>
              <a:t>________________________________________________________________________________________________________________________________________________________________________________</a:t>
            </a:r>
            <a:endParaRPr lang="en-US" sz="700" b="1" dirty="0"/>
          </a:p>
          <a:p>
            <a:endParaRPr lang="en-US" sz="700" dirty="0" smtClean="0"/>
          </a:p>
          <a:p>
            <a:endParaRPr lang="en-US" sz="700" dirty="0"/>
          </a:p>
          <a:p>
            <a:r>
              <a:rPr lang="en-US" sz="700" b="1" dirty="0" smtClean="0"/>
              <a:t>LINE </a:t>
            </a:r>
            <a:r>
              <a:rPr lang="en-US" sz="700" b="1" dirty="0"/>
              <a:t>5 </a:t>
            </a:r>
            <a:r>
              <a:rPr lang="en-US" sz="700" dirty="0"/>
              <a:t>(Defense Obstacles</a:t>
            </a:r>
            <a:r>
              <a:rPr lang="en-US" sz="700" dirty="0" smtClean="0"/>
              <a:t>): </a:t>
            </a:r>
            <a:endParaRPr lang="en-US" sz="700" dirty="0"/>
          </a:p>
          <a:p>
            <a:r>
              <a:rPr lang="en-US" sz="900" b="1" dirty="0" smtClean="0"/>
              <a:t>________________________________________________________________________________________________________________________________________</a:t>
            </a:r>
            <a:endParaRPr lang="en-US" sz="900" b="1" dirty="0"/>
          </a:p>
          <a:p>
            <a:endParaRPr lang="en-US" sz="700" dirty="0"/>
          </a:p>
          <a:p>
            <a:r>
              <a:rPr lang="en-US" sz="700" b="1" dirty="0" smtClean="0"/>
              <a:t>LINE </a:t>
            </a:r>
            <a:r>
              <a:rPr lang="en-US" sz="700" b="1" dirty="0"/>
              <a:t>6 </a:t>
            </a:r>
            <a:r>
              <a:rPr lang="en-US" sz="700" dirty="0"/>
              <a:t>(Personnel Status</a:t>
            </a:r>
            <a:r>
              <a:rPr lang="en-US" sz="700" dirty="0" smtClean="0"/>
              <a:t>):  </a:t>
            </a:r>
            <a:r>
              <a:rPr lang="en-US" sz="700" b="1" dirty="0" smtClean="0"/>
              <a:t>GREEN- 100%-90% / AMBER 89%-80% / RED 79%-60% / BLACK 59% &amp; BELOW</a:t>
            </a:r>
          </a:p>
          <a:p>
            <a:endParaRPr lang="en-US" sz="700" dirty="0"/>
          </a:p>
          <a:p>
            <a:r>
              <a:rPr lang="en-US" sz="700" b="1" dirty="0" smtClean="0"/>
              <a:t>LINE 7 </a:t>
            </a:r>
            <a:r>
              <a:rPr lang="en-US" sz="700" dirty="0" smtClean="0"/>
              <a:t>(Class 3 and Class 5 by color code): </a:t>
            </a:r>
            <a:endParaRPr lang="en-US" sz="700" dirty="0"/>
          </a:p>
          <a:p>
            <a:endParaRPr lang="en-US" sz="700" dirty="0"/>
          </a:p>
          <a:p>
            <a:r>
              <a:rPr lang="en-US" sz="700" b="1" dirty="0" smtClean="0"/>
              <a:t>LINE 8 </a:t>
            </a:r>
            <a:r>
              <a:rPr lang="en-US" sz="700" dirty="0" smtClean="0"/>
              <a:t>(Summary of intentions): </a:t>
            </a:r>
            <a:r>
              <a:rPr lang="en-US" sz="1000" dirty="0" smtClean="0"/>
              <a:t>____________________________________________________________________________________________________________________________________________________________________________________________________________________________________________________</a:t>
            </a:r>
          </a:p>
          <a:p>
            <a:r>
              <a:rPr lang="en-US" sz="1000" dirty="0" smtClean="0"/>
              <a:t>_____________________________________________________________</a:t>
            </a:r>
          </a:p>
          <a:p>
            <a:r>
              <a:rPr lang="en-US" sz="1000" dirty="0" smtClean="0"/>
              <a:t>_____________________________________________________________</a:t>
            </a:r>
          </a:p>
          <a:p>
            <a:r>
              <a:rPr lang="en-US" sz="1000" dirty="0" smtClean="0"/>
              <a:t>_____________________________________________________________</a:t>
            </a:r>
            <a:endParaRPr lang="en-US" sz="1000" dirty="0"/>
          </a:p>
        </p:txBody>
      </p:sp>
      <p:sp>
        <p:nvSpPr>
          <p:cNvPr id="3" name="Slide Number Placeholder 2"/>
          <p:cNvSpPr>
            <a:spLocks noGrp="1"/>
          </p:cNvSpPr>
          <p:nvPr>
            <p:ph type="sldNum" sz="quarter" idx="12"/>
          </p:nvPr>
        </p:nvSpPr>
        <p:spPr/>
        <p:txBody>
          <a:bodyPr/>
          <a:lstStyle/>
          <a:p>
            <a:fld id="{1A05E389-BD0C-4476-81A1-636280216220}" type="slidenum">
              <a:rPr lang="en-US" smtClean="0"/>
              <a:t>52</a:t>
            </a:fld>
            <a:endParaRPr lang="en-US"/>
          </a:p>
        </p:txBody>
      </p:sp>
    </p:spTree>
    <p:extLst>
      <p:ext uri="{BB962C8B-B14F-4D97-AF65-F5344CB8AC3E}">
        <p14:creationId xmlns:p14="http://schemas.microsoft.com/office/powerpoint/2010/main" val="25374362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Contact &amp; Blue reports (operations)</a:t>
            </a:r>
          </a:p>
        </p:txBody>
      </p:sp>
      <p:cxnSp>
        <p:nvCxnSpPr>
          <p:cNvPr id="6" name="Straight Connector 5"/>
          <p:cNvCxnSpPr/>
          <p:nvPr/>
        </p:nvCxnSpPr>
        <p:spPr>
          <a:xfrm flipV="1">
            <a:off x="-4601" y="1189703"/>
            <a:ext cx="4094672" cy="9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2069" y="1198676"/>
            <a:ext cx="3993401" cy="261610"/>
          </a:xfrm>
          <a:prstGeom prst="rect">
            <a:avLst/>
          </a:prstGeom>
          <a:noFill/>
        </p:spPr>
        <p:txBody>
          <a:bodyPr wrap="none" rtlCol="0">
            <a:spAutoFit/>
          </a:bodyPr>
          <a:lstStyle/>
          <a:p>
            <a:r>
              <a:rPr lang="en-US" sz="1100" b="1" dirty="0" smtClean="0"/>
              <a:t>BLUE 4/BRIDGEREP (bridge, overpass, culvert, underpass, tunnel)</a:t>
            </a:r>
            <a:endParaRPr lang="en-US" sz="1100" b="1" dirty="0"/>
          </a:p>
        </p:txBody>
      </p:sp>
      <p:sp>
        <p:nvSpPr>
          <p:cNvPr id="8" name="TextBox 7"/>
          <p:cNvSpPr txBox="1"/>
          <p:nvPr/>
        </p:nvSpPr>
        <p:spPr>
          <a:xfrm>
            <a:off x="-4601" y="1473321"/>
            <a:ext cx="4090071" cy="5109091"/>
          </a:xfrm>
          <a:prstGeom prst="rect">
            <a:avLst/>
          </a:prstGeom>
          <a:noFill/>
        </p:spPr>
        <p:txBody>
          <a:bodyPr wrap="square" rtlCol="0">
            <a:spAutoFit/>
          </a:bodyPr>
          <a:lstStyle/>
          <a:p>
            <a:r>
              <a:rPr lang="en-US" sz="700" b="1" dirty="0" smtClean="0"/>
              <a:t>LINE ALPHA </a:t>
            </a:r>
            <a:r>
              <a:rPr lang="en-US" sz="700" dirty="0" smtClean="0"/>
              <a:t>(Type </a:t>
            </a:r>
            <a:r>
              <a:rPr lang="en-US" sz="700" dirty="0"/>
              <a:t>and location </a:t>
            </a:r>
            <a:r>
              <a:rPr lang="en-US" sz="700" dirty="0" smtClean="0"/>
              <a:t>[for </a:t>
            </a:r>
            <a:r>
              <a:rPr lang="en-US" sz="700" dirty="0"/>
              <a:t>a long tunnel, include both entrance and exit </a:t>
            </a:r>
            <a:r>
              <a:rPr lang="en-US" sz="700" dirty="0" smtClean="0"/>
              <a:t>locations].</a:t>
            </a:r>
            <a:endParaRPr lang="en-US" sz="700" dirty="0"/>
          </a:p>
          <a:p>
            <a:r>
              <a:rPr lang="en-US" sz="700" dirty="0"/>
              <a:t>Use either a TIRS point or grid </a:t>
            </a:r>
            <a:r>
              <a:rPr lang="en-US" sz="700" dirty="0" smtClean="0"/>
              <a:t>coordinates):</a:t>
            </a:r>
          </a:p>
          <a:p>
            <a:r>
              <a:rPr lang="en-US" sz="1000" dirty="0" smtClean="0"/>
              <a:t>_______________________________________________________________________________________________________________________________________________________________________________________</a:t>
            </a:r>
          </a:p>
          <a:p>
            <a:endParaRPr lang="en-US" sz="800" dirty="0"/>
          </a:p>
          <a:p>
            <a:r>
              <a:rPr lang="en-US" sz="700" b="1" dirty="0" smtClean="0"/>
              <a:t>LINE BRAVO </a:t>
            </a:r>
            <a:r>
              <a:rPr lang="en-US" sz="700" dirty="0" smtClean="0"/>
              <a:t>(Overall length):</a:t>
            </a:r>
          </a:p>
          <a:p>
            <a:r>
              <a:rPr lang="en-US" sz="1000" dirty="0" smtClean="0"/>
              <a:t>_______________________________________________________________________________________________________________________________________________________________________________________</a:t>
            </a:r>
          </a:p>
          <a:p>
            <a:endParaRPr lang="en-US" sz="700" dirty="0"/>
          </a:p>
          <a:p>
            <a:r>
              <a:rPr lang="en-US" sz="700" b="1" dirty="0" smtClean="0"/>
              <a:t>LINE CHARLIE </a:t>
            </a:r>
            <a:r>
              <a:rPr lang="en-US" sz="700" dirty="0" smtClean="0"/>
              <a:t>(Width </a:t>
            </a:r>
            <a:r>
              <a:rPr lang="en-US" sz="700" dirty="0"/>
              <a:t>of </a:t>
            </a:r>
            <a:r>
              <a:rPr lang="en-US" sz="700" dirty="0" smtClean="0"/>
              <a:t>roadway):</a:t>
            </a:r>
          </a:p>
          <a:p>
            <a:r>
              <a:rPr lang="en-US" sz="1000" dirty="0" smtClean="0"/>
              <a:t>_______________________________________________________________________________________________________________________________________________________________________________________</a:t>
            </a:r>
          </a:p>
          <a:p>
            <a:endParaRPr lang="en-US" sz="700" dirty="0"/>
          </a:p>
          <a:p>
            <a:r>
              <a:rPr lang="en-US" sz="700" b="1" dirty="0" smtClean="0"/>
              <a:t>LINE DELTA </a:t>
            </a:r>
            <a:r>
              <a:rPr lang="en-US" sz="700" dirty="0" smtClean="0"/>
              <a:t>(Height restrictions):</a:t>
            </a:r>
          </a:p>
          <a:p>
            <a:r>
              <a:rPr lang="en-US" sz="1000" dirty="0" smtClean="0"/>
              <a:t>_______________________________________________________________________________________________________________________________________________________________________________________</a:t>
            </a:r>
          </a:p>
          <a:p>
            <a:endParaRPr lang="en-US" sz="700" dirty="0"/>
          </a:p>
          <a:p>
            <a:r>
              <a:rPr lang="en-US" sz="700" b="1" dirty="0" smtClean="0"/>
              <a:t>LINE ECHO </a:t>
            </a:r>
            <a:r>
              <a:rPr lang="en-US" sz="700" dirty="0" smtClean="0"/>
              <a:t>(Length </a:t>
            </a:r>
            <a:r>
              <a:rPr lang="en-US" sz="700" dirty="0"/>
              <a:t>and number of </a:t>
            </a:r>
            <a:r>
              <a:rPr lang="en-US" sz="700" dirty="0" smtClean="0"/>
              <a:t>spans):</a:t>
            </a:r>
          </a:p>
          <a:p>
            <a:r>
              <a:rPr lang="en-US" sz="1000" dirty="0" smtClean="0"/>
              <a:t>_______________________________________________________________________________________________________________________________________________________________________________________</a:t>
            </a:r>
          </a:p>
          <a:p>
            <a:endParaRPr lang="en-US" sz="700" dirty="0"/>
          </a:p>
          <a:p>
            <a:r>
              <a:rPr lang="en-US" sz="700" b="1" dirty="0" smtClean="0"/>
              <a:t>LINE FOXTROT </a:t>
            </a:r>
            <a:r>
              <a:rPr lang="en-US" sz="700" dirty="0" smtClean="0"/>
              <a:t>(Computed classification):</a:t>
            </a:r>
          </a:p>
          <a:p>
            <a:r>
              <a:rPr lang="en-US" sz="1000" dirty="0" smtClean="0"/>
              <a:t>_______________________________________________________________________________________________________________________________________________________________________________________</a:t>
            </a:r>
          </a:p>
          <a:p>
            <a:endParaRPr lang="en-US" sz="700" dirty="0"/>
          </a:p>
          <a:p>
            <a:r>
              <a:rPr lang="en-US" sz="700" b="1" dirty="0" smtClean="0"/>
              <a:t>LINE GOLF </a:t>
            </a:r>
            <a:r>
              <a:rPr lang="en-US" sz="700" dirty="0" smtClean="0"/>
              <a:t>(Bypass </a:t>
            </a:r>
            <a:r>
              <a:rPr lang="en-US" sz="700" dirty="0"/>
              <a:t>locations and conditions. Use a Blue 5 report if </a:t>
            </a:r>
            <a:r>
              <a:rPr lang="en-US" sz="700" dirty="0" smtClean="0"/>
              <a:t>necessary):</a:t>
            </a:r>
          </a:p>
          <a:p>
            <a:r>
              <a:rPr lang="en-US" sz="1000" dirty="0" smtClean="0"/>
              <a:t>_______________________________________________________________________________________________________________________________________________________________________________________</a:t>
            </a:r>
          </a:p>
          <a:p>
            <a:endParaRPr lang="en-US" sz="700" dirty="0"/>
          </a:p>
        </p:txBody>
      </p:sp>
      <p:sp>
        <p:nvSpPr>
          <p:cNvPr id="2" name="Slide Number Placeholder 1"/>
          <p:cNvSpPr>
            <a:spLocks noGrp="1"/>
          </p:cNvSpPr>
          <p:nvPr>
            <p:ph type="sldNum" sz="quarter" idx="12"/>
          </p:nvPr>
        </p:nvSpPr>
        <p:spPr/>
        <p:txBody>
          <a:bodyPr/>
          <a:lstStyle/>
          <a:p>
            <a:fld id="{1A05E389-BD0C-4476-81A1-636280216220}" type="slidenum">
              <a:rPr lang="en-US" smtClean="0"/>
              <a:t>53</a:t>
            </a:fld>
            <a:endParaRPr lang="en-US"/>
          </a:p>
        </p:txBody>
      </p:sp>
    </p:spTree>
    <p:extLst>
      <p:ext uri="{BB962C8B-B14F-4D97-AF65-F5344CB8AC3E}">
        <p14:creationId xmlns:p14="http://schemas.microsoft.com/office/powerpoint/2010/main" val="21283281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&amp; Blue reports (operations)</a:t>
            </a:r>
          </a:p>
        </p:txBody>
      </p:sp>
      <p:cxnSp>
        <p:nvCxnSpPr>
          <p:cNvPr id="5" name="Straight Connector 4"/>
          <p:cNvCxnSpPr/>
          <p:nvPr/>
        </p:nvCxnSpPr>
        <p:spPr>
          <a:xfrm flipV="1">
            <a:off x="-4601" y="1189703"/>
            <a:ext cx="4094672" cy="9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86058" y="1198951"/>
            <a:ext cx="3113353" cy="261610"/>
          </a:xfrm>
          <a:prstGeom prst="rect">
            <a:avLst/>
          </a:prstGeom>
          <a:noFill/>
        </p:spPr>
        <p:txBody>
          <a:bodyPr wrap="none" rtlCol="0">
            <a:spAutoFit/>
          </a:bodyPr>
          <a:lstStyle/>
          <a:p>
            <a:r>
              <a:rPr lang="en-US" sz="1100" b="1" dirty="0" smtClean="0"/>
              <a:t>BLUE 5/CROSSREP (ford, ferry, other crossing site)</a:t>
            </a:r>
            <a:endParaRPr lang="en-US" sz="1100" b="1" dirty="0"/>
          </a:p>
        </p:txBody>
      </p:sp>
      <p:sp>
        <p:nvSpPr>
          <p:cNvPr id="7" name="TextBox 6"/>
          <p:cNvSpPr txBox="1"/>
          <p:nvPr/>
        </p:nvSpPr>
        <p:spPr>
          <a:xfrm>
            <a:off x="-4601" y="1473321"/>
            <a:ext cx="4090071" cy="5247590"/>
          </a:xfrm>
          <a:prstGeom prst="rect">
            <a:avLst/>
          </a:prstGeom>
          <a:noFill/>
        </p:spPr>
        <p:txBody>
          <a:bodyPr wrap="square" rtlCol="0">
            <a:spAutoFit/>
          </a:bodyPr>
          <a:lstStyle/>
          <a:p>
            <a:r>
              <a:rPr lang="en-US" sz="700" b="1" dirty="0" smtClean="0"/>
              <a:t>LINE ALPHA </a:t>
            </a:r>
            <a:r>
              <a:rPr lang="en-US" sz="700" dirty="0" smtClean="0"/>
              <a:t>(Type </a:t>
            </a:r>
            <a:r>
              <a:rPr lang="en-US" sz="700" dirty="0"/>
              <a:t>and </a:t>
            </a:r>
            <a:r>
              <a:rPr lang="en-US" sz="700" dirty="0" smtClean="0"/>
              <a:t>location.</a:t>
            </a:r>
            <a:r>
              <a:rPr lang="en-US" sz="700" dirty="0"/>
              <a:t> </a:t>
            </a:r>
            <a:r>
              <a:rPr lang="en-US" sz="700" dirty="0" smtClean="0"/>
              <a:t>Use </a:t>
            </a:r>
            <a:r>
              <a:rPr lang="en-US" sz="700" dirty="0"/>
              <a:t>either a TIRS point or grid </a:t>
            </a:r>
            <a:r>
              <a:rPr lang="en-US" sz="700" dirty="0" smtClean="0"/>
              <a:t>coordinates):</a:t>
            </a:r>
          </a:p>
          <a:p>
            <a:r>
              <a:rPr lang="en-US" sz="1000" dirty="0" smtClean="0"/>
              <a:t>__________________________________________________________________________________________________________________________</a:t>
            </a:r>
          </a:p>
          <a:p>
            <a:endParaRPr lang="en-US" sz="800" dirty="0"/>
          </a:p>
          <a:p>
            <a:r>
              <a:rPr lang="en-US" sz="700" b="1" dirty="0" smtClean="0"/>
              <a:t>LINE BRAVO </a:t>
            </a:r>
            <a:r>
              <a:rPr lang="en-US" sz="700" dirty="0" smtClean="0"/>
              <a:t>(Length of crossing in meters):</a:t>
            </a:r>
          </a:p>
          <a:p>
            <a:r>
              <a:rPr lang="en-US" sz="1000" dirty="0" smtClean="0"/>
              <a:t>_____________________________________________________________</a:t>
            </a:r>
          </a:p>
          <a:p>
            <a:endParaRPr lang="en-US" sz="700" dirty="0"/>
          </a:p>
          <a:p>
            <a:r>
              <a:rPr lang="en-US" sz="700" b="1" dirty="0" smtClean="0"/>
              <a:t>LINE CHARLIE </a:t>
            </a:r>
            <a:r>
              <a:rPr lang="en-US" sz="700" dirty="0" smtClean="0"/>
              <a:t>(Usable width):</a:t>
            </a:r>
          </a:p>
          <a:p>
            <a:r>
              <a:rPr lang="en-US" sz="1000" dirty="0" smtClean="0"/>
              <a:t>_____________________________________________________________</a:t>
            </a:r>
          </a:p>
          <a:p>
            <a:endParaRPr lang="en-US" sz="700" dirty="0"/>
          </a:p>
          <a:p>
            <a:r>
              <a:rPr lang="en-US" sz="700" b="1" dirty="0" smtClean="0"/>
              <a:t>LINE DELTA </a:t>
            </a:r>
            <a:r>
              <a:rPr lang="en-US" sz="700" dirty="0" smtClean="0"/>
              <a:t>(Current speed in MPS):</a:t>
            </a:r>
          </a:p>
          <a:p>
            <a:r>
              <a:rPr lang="en-US" sz="1000" dirty="0" smtClean="0"/>
              <a:t>_____________________________________________________________</a:t>
            </a:r>
          </a:p>
          <a:p>
            <a:endParaRPr lang="en-US" sz="700" dirty="0"/>
          </a:p>
          <a:p>
            <a:r>
              <a:rPr lang="en-US" sz="700" b="1" dirty="0" smtClean="0"/>
              <a:t>LINE ECHO </a:t>
            </a:r>
            <a:r>
              <a:rPr lang="en-US" sz="700" dirty="0" smtClean="0"/>
              <a:t>(Maximum depth in Meters):</a:t>
            </a:r>
          </a:p>
          <a:p>
            <a:r>
              <a:rPr lang="en-US" sz="1000" dirty="0" smtClean="0"/>
              <a:t>_____________________________________________________________</a:t>
            </a:r>
          </a:p>
          <a:p>
            <a:endParaRPr lang="en-US" sz="700" dirty="0"/>
          </a:p>
          <a:p>
            <a:r>
              <a:rPr lang="en-US" sz="700" b="1" dirty="0" smtClean="0"/>
              <a:t>LINE FOXTROT </a:t>
            </a:r>
            <a:r>
              <a:rPr lang="en-US" sz="700" dirty="0" smtClean="0"/>
              <a:t>(Bottom material and condition):</a:t>
            </a:r>
          </a:p>
          <a:p>
            <a:r>
              <a:rPr lang="en-US" sz="1000" dirty="0" smtClean="0"/>
              <a:t>__________________________________________________________________________________________________________________________</a:t>
            </a:r>
          </a:p>
          <a:p>
            <a:endParaRPr lang="en-US" sz="700" dirty="0"/>
          </a:p>
          <a:p>
            <a:r>
              <a:rPr lang="en-US" sz="700" b="1" dirty="0" smtClean="0"/>
              <a:t>LINE GOLF </a:t>
            </a:r>
            <a:r>
              <a:rPr lang="en-US" sz="700" dirty="0" smtClean="0"/>
              <a:t>(Capacity classification of any existing ferry equipment):</a:t>
            </a:r>
          </a:p>
          <a:p>
            <a:r>
              <a:rPr lang="en-US" sz="1000" dirty="0" smtClean="0"/>
              <a:t>__________________________________________________________________________________________________________________________</a:t>
            </a:r>
          </a:p>
          <a:p>
            <a:endParaRPr lang="en-US" sz="700" dirty="0"/>
          </a:p>
          <a:p>
            <a:r>
              <a:rPr lang="en-US" sz="700" b="1" dirty="0" smtClean="0"/>
              <a:t>LINE HOTEL </a:t>
            </a:r>
            <a:r>
              <a:rPr lang="en-US" sz="700" dirty="0" smtClean="0"/>
              <a:t>(Slope of entry bank): </a:t>
            </a:r>
            <a:r>
              <a:rPr lang="en-US" sz="700" b="1" dirty="0" smtClean="0"/>
              <a:t>_______________________________________________________________________________________</a:t>
            </a:r>
          </a:p>
          <a:p>
            <a:endParaRPr lang="en-US" sz="700" dirty="0"/>
          </a:p>
          <a:p>
            <a:r>
              <a:rPr lang="en-US" sz="700" b="1" dirty="0" smtClean="0"/>
              <a:t>LINE INDIA </a:t>
            </a:r>
            <a:r>
              <a:rPr lang="en-US" sz="700" dirty="0" smtClean="0"/>
              <a:t>(Slope of exit bank): </a:t>
            </a:r>
            <a:r>
              <a:rPr lang="en-US" sz="700" b="1" dirty="0" smtClean="0"/>
              <a:t>_______________________________________________________________________________________</a:t>
            </a:r>
          </a:p>
          <a:p>
            <a:endParaRPr lang="en-US" sz="700" dirty="0"/>
          </a:p>
          <a:p>
            <a:r>
              <a:rPr lang="en-US" sz="700" b="1" dirty="0" smtClean="0"/>
              <a:t>LINE KILO </a:t>
            </a:r>
            <a:r>
              <a:rPr lang="en-US" sz="700" dirty="0" smtClean="0"/>
              <a:t>(Other comments as necessary): </a:t>
            </a:r>
            <a:r>
              <a:rPr lang="en-US" sz="10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700" dirty="0"/>
          </a:p>
        </p:txBody>
      </p:sp>
      <p:sp>
        <p:nvSpPr>
          <p:cNvPr id="3" name="Slide Number Placeholder 2"/>
          <p:cNvSpPr>
            <a:spLocks noGrp="1"/>
          </p:cNvSpPr>
          <p:nvPr>
            <p:ph type="sldNum" sz="quarter" idx="12"/>
          </p:nvPr>
        </p:nvSpPr>
        <p:spPr/>
        <p:txBody>
          <a:bodyPr/>
          <a:lstStyle/>
          <a:p>
            <a:fld id="{1A05E389-BD0C-4476-81A1-636280216220}" type="slidenum">
              <a:rPr lang="en-US" smtClean="0"/>
              <a:t>54</a:t>
            </a:fld>
            <a:endParaRPr lang="en-US"/>
          </a:p>
        </p:txBody>
      </p:sp>
    </p:spTree>
    <p:extLst>
      <p:ext uri="{BB962C8B-B14F-4D97-AF65-F5344CB8AC3E}">
        <p14:creationId xmlns:p14="http://schemas.microsoft.com/office/powerpoint/2010/main" val="2930170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&amp; Blue reports (operations)</a:t>
            </a:r>
          </a:p>
        </p:txBody>
      </p:sp>
      <p:cxnSp>
        <p:nvCxnSpPr>
          <p:cNvPr id="5" name="Straight Connector 4"/>
          <p:cNvCxnSpPr/>
          <p:nvPr/>
        </p:nvCxnSpPr>
        <p:spPr>
          <a:xfrm flipV="1">
            <a:off x="-4601" y="1189703"/>
            <a:ext cx="4094672" cy="9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855" y="1171519"/>
            <a:ext cx="4184577" cy="446276"/>
          </a:xfrm>
          <a:prstGeom prst="rect">
            <a:avLst/>
          </a:prstGeom>
          <a:noFill/>
        </p:spPr>
        <p:txBody>
          <a:bodyPr wrap="square" rtlCol="0">
            <a:spAutoFit/>
          </a:bodyPr>
          <a:lstStyle/>
          <a:p>
            <a:pPr algn="ctr"/>
            <a:r>
              <a:rPr lang="en-US" sz="1100" b="1" dirty="0" smtClean="0"/>
              <a:t>BLUE 7/ROUTEREP</a:t>
            </a:r>
          </a:p>
          <a:p>
            <a:pPr algn="ctr"/>
            <a:r>
              <a:rPr lang="en-US" sz="600" dirty="0" smtClean="0"/>
              <a:t>(Scouts </a:t>
            </a:r>
            <a:r>
              <a:rPr lang="en-US" sz="600" dirty="0"/>
              <a:t>should send an </a:t>
            </a:r>
            <a:r>
              <a:rPr lang="en-US" sz="600" dirty="0" smtClean="0"/>
              <a:t>initial route </a:t>
            </a:r>
            <a:r>
              <a:rPr lang="en-US" sz="600" dirty="0"/>
              <a:t>reconnaissance report </a:t>
            </a:r>
            <a:r>
              <a:rPr lang="en-US" sz="600" dirty="0" smtClean="0"/>
              <a:t>(lines ALPHA &amp; BRAVO) </a:t>
            </a:r>
            <a:r>
              <a:rPr lang="en-US" sz="600" dirty="0"/>
              <a:t>at the SP. At a minimum, the </a:t>
            </a:r>
            <a:r>
              <a:rPr lang="en-US" sz="600" dirty="0" smtClean="0"/>
              <a:t>initial report </a:t>
            </a:r>
            <a:r>
              <a:rPr lang="en-US" sz="600" dirty="0"/>
              <a:t>should be followed by updates at any obstructions, at each phase line, </a:t>
            </a:r>
            <a:r>
              <a:rPr lang="en-US" sz="600" dirty="0" smtClean="0"/>
              <a:t>and whenever </a:t>
            </a:r>
            <a:r>
              <a:rPr lang="en-US" sz="600" dirty="0"/>
              <a:t>a route change becomes necessary</a:t>
            </a:r>
            <a:r>
              <a:rPr lang="en-US" sz="600" dirty="0" smtClean="0"/>
              <a:t>.)</a:t>
            </a:r>
            <a:endParaRPr lang="en-US" sz="400" b="1" dirty="0"/>
          </a:p>
        </p:txBody>
      </p:sp>
      <p:sp>
        <p:nvSpPr>
          <p:cNvPr id="7" name="TextBox 6"/>
          <p:cNvSpPr txBox="1"/>
          <p:nvPr/>
        </p:nvSpPr>
        <p:spPr>
          <a:xfrm>
            <a:off x="-4603" y="1635979"/>
            <a:ext cx="4090071" cy="4939814"/>
          </a:xfrm>
          <a:prstGeom prst="rect">
            <a:avLst/>
          </a:prstGeom>
          <a:noFill/>
        </p:spPr>
        <p:txBody>
          <a:bodyPr wrap="square" rtlCol="0">
            <a:spAutoFit/>
          </a:bodyPr>
          <a:lstStyle/>
          <a:p>
            <a:r>
              <a:rPr lang="en-US" sz="700" b="1" dirty="0" smtClean="0"/>
              <a:t>LINE ALPHA </a:t>
            </a:r>
            <a:r>
              <a:rPr lang="en-US" sz="700" dirty="0" smtClean="0"/>
              <a:t>(From location using GCM or TIRS):</a:t>
            </a:r>
          </a:p>
          <a:p>
            <a:r>
              <a:rPr lang="en-US" sz="1000" dirty="0" smtClean="0"/>
              <a:t>_____________________________________________________________</a:t>
            </a:r>
            <a:endParaRPr lang="en-US" sz="800" dirty="0"/>
          </a:p>
          <a:p>
            <a:r>
              <a:rPr lang="en-US" sz="700" b="1" dirty="0" smtClean="0"/>
              <a:t>LINE BRAVO </a:t>
            </a:r>
            <a:r>
              <a:rPr lang="en-US" sz="700" dirty="0" smtClean="0"/>
              <a:t>(To location using GCM or TIRS):</a:t>
            </a:r>
          </a:p>
          <a:p>
            <a:r>
              <a:rPr lang="en-US" sz="1000" dirty="0" smtClean="0"/>
              <a:t>_____________________________________________________________</a:t>
            </a:r>
          </a:p>
          <a:p>
            <a:endParaRPr lang="en-US" sz="700" dirty="0"/>
          </a:p>
          <a:p>
            <a:r>
              <a:rPr lang="en-US" sz="700" b="1" dirty="0" smtClean="0"/>
              <a:t>LINE CHARLIE </a:t>
            </a:r>
            <a:r>
              <a:rPr lang="en-US" sz="700" dirty="0" smtClean="0"/>
              <a:t>(Type of route): </a:t>
            </a:r>
            <a:r>
              <a:rPr lang="en-US" sz="700" b="1" dirty="0" smtClean="0"/>
              <a:t>HIGHWAY “#1” / ROAD “#2” / TRAIL “#3” / X COUNTRY “#4”</a:t>
            </a:r>
          </a:p>
          <a:p>
            <a:r>
              <a:rPr lang="en-US" sz="1000" dirty="0" smtClean="0"/>
              <a:t>_____________________________________________________________</a:t>
            </a:r>
          </a:p>
          <a:p>
            <a:endParaRPr lang="en-US" sz="700" dirty="0"/>
          </a:p>
          <a:p>
            <a:r>
              <a:rPr lang="en-US" sz="700" b="1" dirty="0" smtClean="0"/>
              <a:t>LINE DELTA </a:t>
            </a:r>
            <a:r>
              <a:rPr lang="en-US" sz="700" dirty="0" smtClean="0"/>
              <a:t>(Classification of route [incorporates MLC, height, and width]): </a:t>
            </a:r>
          </a:p>
          <a:p>
            <a:endParaRPr lang="en-US" sz="700" b="1" dirty="0" smtClean="0"/>
          </a:p>
          <a:p>
            <a:r>
              <a:rPr lang="en-US" sz="700" b="1" dirty="0" smtClean="0"/>
              <a:t>All squadron </a:t>
            </a:r>
            <a:r>
              <a:rPr lang="en-US" sz="700" b="1" dirty="0" err="1" smtClean="0"/>
              <a:t>vics</a:t>
            </a:r>
            <a:r>
              <a:rPr lang="en-US" sz="700" b="1" dirty="0" smtClean="0"/>
              <a:t> (70 MLC minimum) “#1” / Tracked </a:t>
            </a:r>
            <a:r>
              <a:rPr lang="en-US" sz="700" b="1" dirty="0" err="1" smtClean="0"/>
              <a:t>vics</a:t>
            </a:r>
            <a:r>
              <a:rPr lang="en-US" sz="700" b="1" dirty="0" smtClean="0"/>
              <a:t> only “#2” / CFVs (35 MLC minimum) “#3”</a:t>
            </a:r>
          </a:p>
          <a:p>
            <a:r>
              <a:rPr lang="en-US" sz="1000" dirty="0" smtClean="0"/>
              <a:t>_____________________________________________________________</a:t>
            </a:r>
          </a:p>
          <a:p>
            <a:endParaRPr lang="en-US" sz="700" dirty="0"/>
          </a:p>
          <a:p>
            <a:r>
              <a:rPr lang="en-US" sz="700" b="1" dirty="0" smtClean="0"/>
              <a:t>LINE ECHO </a:t>
            </a:r>
            <a:r>
              <a:rPr lang="en-US" sz="700" dirty="0" smtClean="0"/>
              <a:t>(Seasonal limitations): </a:t>
            </a:r>
            <a:r>
              <a:rPr lang="en-US" sz="700" b="1" dirty="0" smtClean="0"/>
              <a:t>All weather (usable year-round) “X” / Limited all weather (use limited during bad weather) “Y” / Fair weather (may be impassable during bad weather )“Z”</a:t>
            </a:r>
          </a:p>
          <a:p>
            <a:r>
              <a:rPr lang="en-US" sz="1000" dirty="0" smtClean="0"/>
              <a:t>_____________________________________________________________</a:t>
            </a:r>
          </a:p>
          <a:p>
            <a:endParaRPr lang="en-US" sz="700" dirty="0"/>
          </a:p>
          <a:p>
            <a:r>
              <a:rPr lang="en-US" sz="700" b="1" dirty="0" smtClean="0"/>
              <a:t>LINE FOXTROT </a:t>
            </a:r>
            <a:r>
              <a:rPr lang="en-US" sz="700" dirty="0" smtClean="0"/>
              <a:t>(Rate of movement the route supports): </a:t>
            </a:r>
            <a:r>
              <a:rPr lang="en-US" sz="700" b="1" dirty="0" smtClean="0"/>
              <a:t>Fast “1” / Slow “2”</a:t>
            </a:r>
          </a:p>
          <a:p>
            <a:r>
              <a:rPr lang="en-US" sz="1000" dirty="0" smtClean="0"/>
              <a:t>_____________________________________________________________</a:t>
            </a:r>
          </a:p>
          <a:p>
            <a:endParaRPr lang="en-US" sz="700" dirty="0"/>
          </a:p>
          <a:p>
            <a:r>
              <a:rPr lang="en-US" sz="700" b="1" dirty="0" smtClean="0"/>
              <a:t>LINE GOLF </a:t>
            </a:r>
            <a:r>
              <a:rPr lang="en-US" sz="700" dirty="0" smtClean="0"/>
              <a:t>(Location and type of any critical reports [send the applicable report] report the following obstructions):</a:t>
            </a:r>
          </a:p>
          <a:p>
            <a:endParaRPr lang="en-US" sz="700" dirty="0" smtClean="0"/>
          </a:p>
          <a:p>
            <a:r>
              <a:rPr lang="en-US" sz="700" b="1" dirty="0" smtClean="0"/>
              <a:t>Curves with a radius of 45m or less: </a:t>
            </a:r>
            <a:r>
              <a:rPr lang="en-US" sz="1000" dirty="0" smtClean="0"/>
              <a:t>__________________________________________________________________________________________________________________________</a:t>
            </a:r>
          </a:p>
          <a:p>
            <a:endParaRPr lang="en-US" sz="700" dirty="0" smtClean="0"/>
          </a:p>
          <a:p>
            <a:r>
              <a:rPr lang="en-US" sz="700" b="1" dirty="0" smtClean="0"/>
              <a:t>Uphill slopes with grades of 5% or greater: </a:t>
            </a:r>
            <a:r>
              <a:rPr lang="en-US" sz="1000" dirty="0" smtClean="0"/>
              <a:t>__________________________________________________________________________________________________________________________</a:t>
            </a:r>
          </a:p>
          <a:p>
            <a:endParaRPr lang="en-US" sz="700" b="1" dirty="0" smtClean="0"/>
          </a:p>
          <a:p>
            <a:r>
              <a:rPr lang="en-US" sz="700" b="1" dirty="0" smtClean="0"/>
              <a:t>Width restrictions of 6M or less for one-way, 10M or less for two-way: </a:t>
            </a:r>
            <a:r>
              <a:rPr lang="en-US" sz="1000" dirty="0" smtClean="0"/>
              <a:t>__________________________________________________________________________________________________________________________</a:t>
            </a:r>
          </a:p>
          <a:p>
            <a:endParaRPr lang="en-US" sz="700" dirty="0" smtClean="0"/>
          </a:p>
          <a:p>
            <a:r>
              <a:rPr lang="en-US" sz="700" b="1" dirty="0" smtClean="0"/>
              <a:t>Overhead clearance of 4.3M or less: </a:t>
            </a:r>
            <a:r>
              <a:rPr lang="en-US" sz="1000" dirty="0" smtClean="0"/>
              <a:t>__________________________________________________________________________________________________________________________</a:t>
            </a:r>
          </a:p>
          <a:p>
            <a:endParaRPr lang="en-US" sz="700" dirty="0"/>
          </a:p>
        </p:txBody>
      </p:sp>
      <p:sp>
        <p:nvSpPr>
          <p:cNvPr id="3" name="Slide Number Placeholder 2"/>
          <p:cNvSpPr>
            <a:spLocks noGrp="1"/>
          </p:cNvSpPr>
          <p:nvPr>
            <p:ph type="sldNum" sz="quarter" idx="12"/>
          </p:nvPr>
        </p:nvSpPr>
        <p:spPr/>
        <p:txBody>
          <a:bodyPr/>
          <a:lstStyle/>
          <a:p>
            <a:fld id="{1A05E389-BD0C-4476-81A1-636280216220}" type="slidenum">
              <a:rPr lang="en-US" smtClean="0"/>
              <a:t>55</a:t>
            </a:fld>
            <a:endParaRPr lang="en-US"/>
          </a:p>
        </p:txBody>
      </p:sp>
    </p:spTree>
    <p:extLst>
      <p:ext uri="{BB962C8B-B14F-4D97-AF65-F5344CB8AC3E}">
        <p14:creationId xmlns:p14="http://schemas.microsoft.com/office/powerpoint/2010/main" val="31115094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&amp; Blue reports (operations)</a:t>
            </a:r>
          </a:p>
        </p:txBody>
      </p:sp>
      <p:cxnSp>
        <p:nvCxnSpPr>
          <p:cNvPr id="5" name="Straight Connector 4"/>
          <p:cNvCxnSpPr/>
          <p:nvPr/>
        </p:nvCxnSpPr>
        <p:spPr>
          <a:xfrm flipV="1">
            <a:off x="-4601" y="1189703"/>
            <a:ext cx="4094672" cy="9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601" y="1473321"/>
            <a:ext cx="4090071" cy="4985980"/>
          </a:xfrm>
          <a:prstGeom prst="rect">
            <a:avLst/>
          </a:prstGeom>
          <a:noFill/>
        </p:spPr>
        <p:txBody>
          <a:bodyPr wrap="square" rtlCol="0">
            <a:spAutoFit/>
          </a:bodyPr>
          <a:lstStyle/>
          <a:p>
            <a:r>
              <a:rPr lang="en-US" sz="700" b="1" dirty="0" smtClean="0"/>
              <a:t>LINE ALPHA </a:t>
            </a:r>
            <a:r>
              <a:rPr lang="en-US" sz="700" dirty="0" smtClean="0"/>
              <a:t>(Type of obstacle OR Obstruction):</a:t>
            </a:r>
          </a:p>
          <a:p>
            <a:r>
              <a:rPr lang="en-US" sz="1000" dirty="0" smtClean="0"/>
              <a:t>____________________________________________________________________________________________________________________________________________________________________________________________________________________________________________________</a:t>
            </a:r>
          </a:p>
          <a:p>
            <a:endParaRPr lang="en-US" sz="800" dirty="0"/>
          </a:p>
          <a:p>
            <a:r>
              <a:rPr lang="en-US" sz="700" b="1" dirty="0" smtClean="0"/>
              <a:t>LINE BRAVO </a:t>
            </a:r>
            <a:r>
              <a:rPr lang="en-US" sz="700" dirty="0" smtClean="0"/>
              <a:t>(Location using Grid [for large &amp; complex obstacles, send coordinates of the ends and turns):</a:t>
            </a:r>
          </a:p>
          <a:p>
            <a:r>
              <a:rPr lang="en-US" sz="1000" dirty="0" smtClean="0"/>
              <a:t>____________________________________________________________________________________________________________________________________________________________________________________________________________________________________________________</a:t>
            </a:r>
          </a:p>
          <a:p>
            <a:endParaRPr lang="en-US" sz="700" dirty="0"/>
          </a:p>
          <a:p>
            <a:r>
              <a:rPr lang="en-US" sz="700" b="1" dirty="0" smtClean="0"/>
              <a:t>LINE CHARLIE </a:t>
            </a:r>
            <a:r>
              <a:rPr lang="en-US" sz="700" dirty="0" smtClean="0"/>
              <a:t>(Dimensions and orientation):</a:t>
            </a:r>
          </a:p>
          <a:p>
            <a:r>
              <a:rPr lang="en-US" sz="1000" dirty="0" smtClean="0"/>
              <a:t>____________________________________________________________________________________________________________________________________________________________________________________________________________________________________________________</a:t>
            </a:r>
          </a:p>
          <a:p>
            <a:endParaRPr lang="en-US" sz="700" dirty="0"/>
          </a:p>
          <a:p>
            <a:r>
              <a:rPr lang="en-US" sz="700" b="1" dirty="0" smtClean="0"/>
              <a:t>LINE DELTA </a:t>
            </a:r>
            <a:r>
              <a:rPr lang="en-US" sz="700" dirty="0" smtClean="0"/>
              <a:t>(Composition):</a:t>
            </a:r>
          </a:p>
          <a:p>
            <a:r>
              <a:rPr lang="en-US" sz="1000" dirty="0" smtClean="0"/>
              <a:t>__________________________________________________________________________________________________________________________</a:t>
            </a:r>
          </a:p>
          <a:p>
            <a:endParaRPr lang="en-US" sz="700" dirty="0"/>
          </a:p>
          <a:p>
            <a:r>
              <a:rPr lang="en-US" sz="700" b="1" dirty="0" smtClean="0"/>
              <a:t>LINE ECHO </a:t>
            </a:r>
            <a:r>
              <a:rPr lang="en-US" sz="700" dirty="0" smtClean="0"/>
              <a:t>(Threat weapons influencing obstacle):</a:t>
            </a:r>
          </a:p>
          <a:p>
            <a:r>
              <a:rPr lang="en-US" sz="1000" dirty="0" smtClean="0"/>
              <a:t>_______________________________________________________________________________________________________________________________________________________________________________________</a:t>
            </a:r>
          </a:p>
          <a:p>
            <a:endParaRPr lang="en-US" sz="700" dirty="0"/>
          </a:p>
          <a:p>
            <a:r>
              <a:rPr lang="en-US" sz="700" b="1" dirty="0" smtClean="0"/>
              <a:t>LINE FOXTROT </a:t>
            </a:r>
            <a:r>
              <a:rPr lang="en-US" sz="700" dirty="0" smtClean="0"/>
              <a:t>(Observers actions):</a:t>
            </a:r>
          </a:p>
          <a:p>
            <a:r>
              <a:rPr lang="en-US" sz="1000" dirty="0" smtClean="0"/>
              <a:t>__________________________________________________________________________________________________________________________</a:t>
            </a:r>
          </a:p>
          <a:p>
            <a:r>
              <a:rPr lang="en-US" sz="10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000" dirty="0"/>
          </a:p>
        </p:txBody>
      </p:sp>
      <p:sp>
        <p:nvSpPr>
          <p:cNvPr id="7" name="TextBox 6"/>
          <p:cNvSpPr txBox="1"/>
          <p:nvPr/>
        </p:nvSpPr>
        <p:spPr>
          <a:xfrm>
            <a:off x="1164232" y="1196083"/>
            <a:ext cx="1752403" cy="261610"/>
          </a:xfrm>
          <a:prstGeom prst="rect">
            <a:avLst/>
          </a:prstGeom>
          <a:noFill/>
        </p:spPr>
        <p:txBody>
          <a:bodyPr wrap="none" rtlCol="0">
            <a:spAutoFit/>
          </a:bodyPr>
          <a:lstStyle/>
          <a:p>
            <a:r>
              <a:rPr lang="en-US" sz="1100" b="1" dirty="0" smtClean="0"/>
              <a:t>BLUE 9/OBSTACLE REPORT</a:t>
            </a:r>
            <a:endParaRPr lang="en-US" sz="1100" b="1" dirty="0"/>
          </a:p>
        </p:txBody>
      </p:sp>
      <p:sp>
        <p:nvSpPr>
          <p:cNvPr id="3" name="Slide Number Placeholder 2"/>
          <p:cNvSpPr>
            <a:spLocks noGrp="1"/>
          </p:cNvSpPr>
          <p:nvPr>
            <p:ph type="sldNum" sz="quarter" idx="12"/>
          </p:nvPr>
        </p:nvSpPr>
        <p:spPr/>
        <p:txBody>
          <a:bodyPr/>
          <a:lstStyle/>
          <a:p>
            <a:fld id="{1A05E389-BD0C-4476-81A1-636280216220}" type="slidenum">
              <a:rPr lang="en-US" smtClean="0"/>
              <a:t>56</a:t>
            </a:fld>
            <a:endParaRPr lang="en-US"/>
          </a:p>
        </p:txBody>
      </p:sp>
    </p:spTree>
    <p:extLst>
      <p:ext uri="{BB962C8B-B14F-4D97-AF65-F5344CB8AC3E}">
        <p14:creationId xmlns:p14="http://schemas.microsoft.com/office/powerpoint/2010/main" val="31176399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&amp; Blue reports (operations)</a:t>
            </a:r>
          </a:p>
        </p:txBody>
      </p:sp>
      <p:cxnSp>
        <p:nvCxnSpPr>
          <p:cNvPr id="5" name="Straight Connector 4"/>
          <p:cNvCxnSpPr/>
          <p:nvPr/>
        </p:nvCxnSpPr>
        <p:spPr>
          <a:xfrm flipV="1">
            <a:off x="-4601" y="1189703"/>
            <a:ext cx="4094672" cy="9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64232" y="1196083"/>
            <a:ext cx="1670650" cy="261610"/>
          </a:xfrm>
          <a:prstGeom prst="rect">
            <a:avLst/>
          </a:prstGeom>
          <a:noFill/>
        </p:spPr>
        <p:txBody>
          <a:bodyPr wrap="none" rtlCol="0">
            <a:spAutoFit/>
          </a:bodyPr>
          <a:lstStyle/>
          <a:p>
            <a:r>
              <a:rPr lang="en-US" sz="1100" b="1" dirty="0" smtClean="0"/>
              <a:t>BLUE 10/BYPASS REPORT</a:t>
            </a:r>
            <a:endParaRPr lang="en-US" sz="1100" b="1" dirty="0"/>
          </a:p>
        </p:txBody>
      </p:sp>
      <p:sp>
        <p:nvSpPr>
          <p:cNvPr id="7" name="TextBox 6"/>
          <p:cNvSpPr txBox="1"/>
          <p:nvPr/>
        </p:nvSpPr>
        <p:spPr>
          <a:xfrm>
            <a:off x="-4601" y="1473321"/>
            <a:ext cx="4090071" cy="4985980"/>
          </a:xfrm>
          <a:prstGeom prst="rect">
            <a:avLst/>
          </a:prstGeom>
          <a:noFill/>
        </p:spPr>
        <p:txBody>
          <a:bodyPr wrap="square" rtlCol="0">
            <a:spAutoFit/>
          </a:bodyPr>
          <a:lstStyle/>
          <a:p>
            <a:r>
              <a:rPr lang="en-US" sz="700" b="1" dirty="0" smtClean="0"/>
              <a:t>LINE ALPHA </a:t>
            </a:r>
            <a:r>
              <a:rPr lang="en-US" sz="700" dirty="0" smtClean="0"/>
              <a:t>(Observer or source):</a:t>
            </a:r>
          </a:p>
          <a:p>
            <a:r>
              <a:rPr lang="en-US" sz="1000" dirty="0" smtClean="0"/>
              <a:t>____________________________________________________________________________________________________________________________________________________________________________________________________________________________________________________</a:t>
            </a:r>
          </a:p>
          <a:p>
            <a:endParaRPr lang="en-US" sz="800" dirty="0"/>
          </a:p>
          <a:p>
            <a:r>
              <a:rPr lang="en-US" sz="700" b="1" dirty="0" smtClean="0"/>
              <a:t>LINE BRAVO </a:t>
            </a:r>
            <a:r>
              <a:rPr lang="en-US" sz="700" dirty="0" smtClean="0"/>
              <a:t>(Length, width, surface type, grade):</a:t>
            </a:r>
          </a:p>
          <a:p>
            <a:r>
              <a:rPr lang="en-US" sz="1000" dirty="0" smtClean="0"/>
              <a:t>____________________________________________________________________________________________________________________________________________________________________________________________________________________________________________________</a:t>
            </a:r>
          </a:p>
          <a:p>
            <a:endParaRPr lang="en-US" sz="700" dirty="0"/>
          </a:p>
          <a:p>
            <a:r>
              <a:rPr lang="en-US" sz="700" b="1" dirty="0" smtClean="0"/>
              <a:t>LINE CHARLIE </a:t>
            </a:r>
            <a:r>
              <a:rPr lang="en-US" sz="700" dirty="0" smtClean="0"/>
              <a:t>(From and to coordinates):</a:t>
            </a:r>
          </a:p>
          <a:p>
            <a:r>
              <a:rPr lang="en-US" sz="1000" dirty="0" smtClean="0"/>
              <a:t>____________________________________________________________________________________________________________________________________________________________________________________________________________________________________________________</a:t>
            </a:r>
          </a:p>
          <a:p>
            <a:endParaRPr lang="en-US" sz="700" dirty="0"/>
          </a:p>
          <a:p>
            <a:r>
              <a:rPr lang="en-US" sz="700" b="1" dirty="0" smtClean="0"/>
              <a:t>LINE DELTA </a:t>
            </a:r>
            <a:r>
              <a:rPr lang="en-US" sz="700" dirty="0" smtClean="0"/>
              <a:t>(Seasonal limitations [same as line 7 in ROUTEREP X/Y/Z]):</a:t>
            </a:r>
          </a:p>
          <a:p>
            <a:r>
              <a:rPr lang="en-US" sz="1000" dirty="0" smtClean="0"/>
              <a:t>__________________________________________________________________________________________________________________________</a:t>
            </a:r>
          </a:p>
          <a:p>
            <a:endParaRPr lang="en-US" sz="700" dirty="0"/>
          </a:p>
          <a:p>
            <a:r>
              <a:rPr lang="en-US" sz="700" b="1" dirty="0" smtClean="0"/>
              <a:t>LINE ECHO </a:t>
            </a:r>
            <a:r>
              <a:rPr lang="en-US" sz="700" dirty="0" smtClean="0"/>
              <a:t>(Bypass markings):</a:t>
            </a:r>
          </a:p>
          <a:p>
            <a:r>
              <a:rPr lang="en-US" sz="1000" dirty="0" smtClean="0"/>
              <a:t>_______________________________________________________________________________________________________________________________________________________________________________________</a:t>
            </a:r>
          </a:p>
          <a:p>
            <a:endParaRPr lang="en-US" sz="700" dirty="0"/>
          </a:p>
          <a:p>
            <a:r>
              <a:rPr lang="en-US" sz="700" b="1" dirty="0" smtClean="0"/>
              <a:t>LINE FOXTROT </a:t>
            </a:r>
            <a:r>
              <a:rPr lang="en-US" sz="700" dirty="0" smtClean="0"/>
              <a:t>(Observers actions):</a:t>
            </a:r>
          </a:p>
          <a:p>
            <a:r>
              <a:rPr lang="en-US" sz="1000" dirty="0" smtClean="0"/>
              <a:t>__________________________________________________________________________________________________________________________</a:t>
            </a:r>
          </a:p>
          <a:p>
            <a:r>
              <a:rPr lang="en-US" sz="10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000" dirty="0"/>
          </a:p>
        </p:txBody>
      </p:sp>
      <p:sp>
        <p:nvSpPr>
          <p:cNvPr id="3" name="Slide Number Placeholder 2"/>
          <p:cNvSpPr>
            <a:spLocks noGrp="1"/>
          </p:cNvSpPr>
          <p:nvPr>
            <p:ph type="sldNum" sz="quarter" idx="12"/>
          </p:nvPr>
        </p:nvSpPr>
        <p:spPr/>
        <p:txBody>
          <a:bodyPr/>
          <a:lstStyle/>
          <a:p>
            <a:fld id="{1A05E389-BD0C-4476-81A1-636280216220}" type="slidenum">
              <a:rPr lang="en-US" smtClean="0"/>
              <a:t>57</a:t>
            </a:fld>
            <a:endParaRPr lang="en-US"/>
          </a:p>
        </p:txBody>
      </p:sp>
    </p:spTree>
    <p:extLst>
      <p:ext uri="{BB962C8B-B14F-4D97-AF65-F5344CB8AC3E}">
        <p14:creationId xmlns:p14="http://schemas.microsoft.com/office/powerpoint/2010/main" val="16654297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reports (intelligence)</a:t>
            </a:r>
            <a:endParaRPr lang="en-US" dirty="0"/>
          </a:p>
        </p:txBody>
      </p:sp>
      <p:cxnSp>
        <p:nvCxnSpPr>
          <p:cNvPr id="5" name="Straight Connector 4"/>
          <p:cNvCxnSpPr/>
          <p:nvPr/>
        </p:nvCxnSpPr>
        <p:spPr>
          <a:xfrm flipV="1">
            <a:off x="-4601" y="1189703"/>
            <a:ext cx="4094672" cy="9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94261" y="1189703"/>
            <a:ext cx="2896947" cy="261610"/>
          </a:xfrm>
          <a:prstGeom prst="rect">
            <a:avLst/>
          </a:prstGeom>
          <a:noFill/>
        </p:spPr>
        <p:txBody>
          <a:bodyPr wrap="none" rtlCol="0">
            <a:spAutoFit/>
          </a:bodyPr>
          <a:lstStyle/>
          <a:p>
            <a:r>
              <a:rPr lang="en-US" sz="1100" b="1" dirty="0" smtClean="0"/>
              <a:t>GREEN 2/SENSITIVE ITEMS REPORT/SENSEREP</a:t>
            </a:r>
            <a:endParaRPr lang="en-US" sz="1100" b="1" dirty="0"/>
          </a:p>
        </p:txBody>
      </p:sp>
      <p:sp>
        <p:nvSpPr>
          <p:cNvPr id="7" name="TextBox 6"/>
          <p:cNvSpPr txBox="1"/>
          <p:nvPr/>
        </p:nvSpPr>
        <p:spPr>
          <a:xfrm>
            <a:off x="-4601" y="1473321"/>
            <a:ext cx="4090071" cy="3339376"/>
          </a:xfrm>
          <a:prstGeom prst="rect">
            <a:avLst/>
          </a:prstGeom>
          <a:noFill/>
        </p:spPr>
        <p:txBody>
          <a:bodyPr wrap="square" rtlCol="0">
            <a:spAutoFit/>
          </a:bodyPr>
          <a:lstStyle/>
          <a:p>
            <a:r>
              <a:rPr lang="en-US" sz="800" dirty="0"/>
              <a:t>The sensitive items report (SENSEREP) is sent daily at prescribed </a:t>
            </a:r>
            <a:r>
              <a:rPr lang="en-US" sz="800" dirty="0" smtClean="0"/>
              <a:t>times (before </a:t>
            </a:r>
            <a:r>
              <a:rPr lang="en-US" sz="800" dirty="0"/>
              <a:t>and after significant movement, after significant events, and after </a:t>
            </a:r>
            <a:r>
              <a:rPr lang="en-US" sz="800" dirty="0" smtClean="0"/>
              <a:t>any consolidation </a:t>
            </a:r>
            <a:r>
              <a:rPr lang="en-US" sz="800" dirty="0"/>
              <a:t>or reorganization). Items covered include machine guns, </a:t>
            </a:r>
            <a:r>
              <a:rPr lang="en-US" sz="800" dirty="0" smtClean="0"/>
              <a:t>personal weapons</a:t>
            </a:r>
            <a:r>
              <a:rPr lang="en-US" sz="800" dirty="0"/>
              <a:t>, night vision devices, binoculars, nuclear, biological, and chemical (</a:t>
            </a:r>
            <a:r>
              <a:rPr lang="en-US" sz="800" dirty="0" smtClean="0"/>
              <a:t>NBC) equipment</a:t>
            </a:r>
            <a:r>
              <a:rPr lang="en-US" sz="800" dirty="0"/>
              <a:t>, communications-electronics operating instructions (CEOI) </a:t>
            </a:r>
            <a:r>
              <a:rPr lang="en-US" sz="800" dirty="0" smtClean="0"/>
              <a:t>materials, maps/graphics</a:t>
            </a:r>
            <a:r>
              <a:rPr lang="en-US" sz="800" dirty="0"/>
              <a:t>, and special equipment assigned to platoons for </a:t>
            </a:r>
            <a:r>
              <a:rPr lang="en-US" sz="800" dirty="0" smtClean="0"/>
              <a:t>particular missions. </a:t>
            </a:r>
          </a:p>
          <a:p>
            <a:endParaRPr lang="en-US" sz="700" dirty="0" smtClean="0"/>
          </a:p>
          <a:p>
            <a:r>
              <a:rPr lang="en-US" sz="700" b="1" dirty="0" smtClean="0"/>
              <a:t>LINE ALPHA </a:t>
            </a:r>
            <a:r>
              <a:rPr lang="en-US" sz="700" dirty="0" smtClean="0"/>
              <a:t>(Reporting unit):   </a:t>
            </a:r>
            <a:r>
              <a:rPr lang="en-US" sz="1000" dirty="0" smtClean="0"/>
              <a:t>____________________________________________________________________________________________________________________________________________________________________________________________________________________________________________________</a:t>
            </a:r>
          </a:p>
          <a:p>
            <a:endParaRPr lang="en-US" sz="800" dirty="0"/>
          </a:p>
          <a:p>
            <a:r>
              <a:rPr lang="en-US" sz="700" b="1" dirty="0" smtClean="0"/>
              <a:t>LINE CHARLIE </a:t>
            </a:r>
            <a:r>
              <a:rPr lang="en-US" sz="700" dirty="0" smtClean="0"/>
              <a:t>(Results of SI check, use the term “UP”):</a:t>
            </a:r>
          </a:p>
          <a:p>
            <a:r>
              <a:rPr lang="en-US" sz="1000" dirty="0" smtClean="0"/>
              <a:t>____________________________________________________________________________________________________________________________________________________________________________________________________________________________________________________</a:t>
            </a:r>
          </a:p>
          <a:p>
            <a:endParaRPr lang="en-US" sz="700" dirty="0"/>
          </a:p>
          <a:p>
            <a:r>
              <a:rPr lang="en-US" sz="700" b="1" dirty="0" smtClean="0"/>
              <a:t>LINE ECHO </a:t>
            </a:r>
            <a:r>
              <a:rPr lang="en-US" sz="700" dirty="0" smtClean="0"/>
              <a:t>(Initials of person sending report):</a:t>
            </a:r>
          </a:p>
          <a:p>
            <a:r>
              <a:rPr lang="en-US" sz="1000" dirty="0" smtClean="0"/>
              <a:t>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3" name="Slide Number Placeholder 2"/>
          <p:cNvSpPr>
            <a:spLocks noGrp="1"/>
          </p:cNvSpPr>
          <p:nvPr>
            <p:ph type="sldNum" sz="quarter" idx="12"/>
          </p:nvPr>
        </p:nvSpPr>
        <p:spPr/>
        <p:txBody>
          <a:bodyPr/>
          <a:lstStyle/>
          <a:p>
            <a:fld id="{1A05E389-BD0C-4476-81A1-636280216220}" type="slidenum">
              <a:rPr lang="en-US" smtClean="0"/>
              <a:t>58</a:t>
            </a:fld>
            <a:endParaRPr lang="en-US"/>
          </a:p>
        </p:txBody>
      </p:sp>
    </p:spTree>
    <p:extLst>
      <p:ext uri="{BB962C8B-B14F-4D97-AF65-F5344CB8AC3E}">
        <p14:creationId xmlns:p14="http://schemas.microsoft.com/office/powerpoint/2010/main" val="1883593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Reconnaissance missions</a:t>
            </a:r>
            <a:endParaRPr lang="en-US" dirty="0"/>
          </a:p>
        </p:txBody>
      </p:sp>
      <p:sp>
        <p:nvSpPr>
          <p:cNvPr id="5" name="TextBox 4"/>
          <p:cNvSpPr txBox="1"/>
          <p:nvPr/>
        </p:nvSpPr>
        <p:spPr>
          <a:xfrm>
            <a:off x="0" y="1134995"/>
            <a:ext cx="2079931" cy="3462486"/>
          </a:xfrm>
          <a:prstGeom prst="rect">
            <a:avLst/>
          </a:prstGeom>
          <a:noFill/>
        </p:spPr>
        <p:txBody>
          <a:bodyPr wrap="square" rtlCol="0">
            <a:spAutoFit/>
          </a:bodyPr>
          <a:lstStyle/>
          <a:p>
            <a:r>
              <a:rPr lang="en-US" sz="700" b="1" dirty="0"/>
              <a:t>Zone reconnaissance</a:t>
            </a:r>
            <a:r>
              <a:rPr lang="en-US" sz="700" dirty="0"/>
              <a:t> is a form of reconnaissance that involves a directed effort to obtain detailed information on all routes, obstacles, terrain, and enemy forces within a zone defined by boundaries.  Commanders assign a zone reconnaissance when the enemy situation is vague or when information related to terrain, infrastructure, or society is limited.  The level of detail </a:t>
            </a:r>
            <a:r>
              <a:rPr lang="en-US" sz="600" dirty="0"/>
              <a:t>required</a:t>
            </a:r>
            <a:r>
              <a:rPr lang="en-US" sz="700" dirty="0"/>
              <a:t> during a zone reconnaissance makes these operations a deliberate and time-consuming process. The commander must work to balance available time with critical collection requirements to ensure that they provide the necessary information for their higher commander.</a:t>
            </a:r>
          </a:p>
          <a:p>
            <a:r>
              <a:rPr lang="en-US" sz="700" dirty="0"/>
              <a:t> </a:t>
            </a:r>
          </a:p>
          <a:p>
            <a:pPr marL="171450" lvl="0" indent="-171450">
              <a:buFont typeface="Arial" panose="020B0604020202020204" pitchFamily="34" charset="0"/>
              <a:buChar char="•"/>
            </a:pPr>
            <a:r>
              <a:rPr lang="en-US" sz="600" dirty="0"/>
              <a:t>Find and report all enemy forces within the zone.</a:t>
            </a:r>
          </a:p>
          <a:p>
            <a:pPr marL="171450" lvl="0" indent="-171450">
              <a:buFont typeface="Arial" panose="020B0604020202020204" pitchFamily="34" charset="0"/>
              <a:buChar char="•"/>
            </a:pPr>
            <a:r>
              <a:rPr lang="en-US" sz="600" dirty="0"/>
              <a:t>Based on engagement criteria, clear all enemy forces in the designated AO within the capability of the unit conducting reconnaissance.</a:t>
            </a:r>
          </a:p>
          <a:p>
            <a:pPr marL="171450" lvl="0" indent="-171450">
              <a:buFont typeface="Arial" panose="020B0604020202020204" pitchFamily="34" charset="0"/>
              <a:buChar char="•"/>
            </a:pPr>
            <a:r>
              <a:rPr lang="en-US" sz="600" dirty="0"/>
              <a:t>Determine the </a:t>
            </a:r>
            <a:r>
              <a:rPr lang="en-US" sz="600" dirty="0" err="1"/>
              <a:t>trafficability</a:t>
            </a:r>
            <a:r>
              <a:rPr lang="en-US" sz="600" dirty="0"/>
              <a:t> of all terrain in the zone, including built-up areas.</a:t>
            </a:r>
          </a:p>
          <a:p>
            <a:pPr marL="171450" lvl="0" indent="-171450">
              <a:buFont typeface="Arial" panose="020B0604020202020204" pitchFamily="34" charset="0"/>
              <a:buChar char="•"/>
            </a:pPr>
            <a:r>
              <a:rPr lang="en-US" sz="600" dirty="0"/>
              <a:t>Locate and determine the extent of all contaminated areas in the zone.</a:t>
            </a:r>
          </a:p>
          <a:p>
            <a:pPr marL="171450" lvl="0" indent="-171450">
              <a:buFont typeface="Arial" panose="020B0604020202020204" pitchFamily="34" charset="0"/>
              <a:buChar char="•"/>
            </a:pPr>
            <a:r>
              <a:rPr lang="en-US" sz="600" dirty="0"/>
              <a:t>Inspect and classify all bridges within the zone.</a:t>
            </a:r>
          </a:p>
          <a:p>
            <a:pPr marL="171450" lvl="0" indent="-171450">
              <a:buFont typeface="Arial" panose="020B0604020202020204" pitchFamily="34" charset="0"/>
              <a:buChar char="•"/>
            </a:pPr>
            <a:r>
              <a:rPr lang="en-US" sz="600" dirty="0"/>
              <a:t>Locate fords or crossing sites within the zone.</a:t>
            </a:r>
          </a:p>
          <a:p>
            <a:pPr marL="171450" lvl="0" indent="-171450">
              <a:buFont typeface="Arial" panose="020B0604020202020204" pitchFamily="34" charset="0"/>
              <a:buChar char="•"/>
            </a:pPr>
            <a:r>
              <a:rPr lang="en-US" sz="600" dirty="0"/>
              <a:t>Inspect and classify all overpasses, underpasses, and culverts.</a:t>
            </a:r>
          </a:p>
          <a:p>
            <a:pPr marL="171450" lvl="0" indent="-171450">
              <a:buFont typeface="Arial" panose="020B0604020202020204" pitchFamily="34" charset="0"/>
              <a:buChar char="•"/>
            </a:pPr>
            <a:r>
              <a:rPr lang="en-US" sz="600" dirty="0"/>
              <a:t>Locate and clear all mines, obstacles, and barriers in the zone (within capability).</a:t>
            </a:r>
          </a:p>
          <a:p>
            <a:pPr marL="171450" lvl="0" indent="-171450">
              <a:buFont typeface="Arial" panose="020B0604020202020204" pitchFamily="34" charset="0"/>
              <a:buChar char="•"/>
            </a:pPr>
            <a:r>
              <a:rPr lang="en-US" sz="600" dirty="0"/>
              <a:t>Report reconnaissance information.</a:t>
            </a:r>
          </a:p>
          <a:p>
            <a:pPr marL="171450" lvl="0" indent="-171450">
              <a:buFont typeface="Arial" panose="020B0604020202020204" pitchFamily="34" charset="0"/>
              <a:buChar char="•"/>
            </a:pPr>
            <a:r>
              <a:rPr lang="en-US" sz="600" dirty="0"/>
              <a:t>Reconnoiter all terrain within the zone.</a:t>
            </a:r>
          </a:p>
          <a:p>
            <a:pPr marL="171450" lvl="0" indent="-171450">
              <a:buFont typeface="Arial" panose="020B0604020202020204" pitchFamily="34" charset="0"/>
              <a:buChar char="•"/>
            </a:pPr>
            <a:r>
              <a:rPr lang="en-US" sz="600" dirty="0"/>
              <a:t>Reconnoiter specific terrain within the zone.</a:t>
            </a:r>
          </a:p>
          <a:p>
            <a:pPr marL="171450" indent="-171450">
              <a:buFont typeface="Arial" panose="020B0604020202020204" pitchFamily="34" charset="0"/>
              <a:buChar char="•"/>
            </a:pPr>
            <a:r>
              <a:rPr lang="en-US" sz="600" dirty="0"/>
              <a:t>Locate bypass around built-up area, obstacles, and contaminated areas</a:t>
            </a:r>
          </a:p>
        </p:txBody>
      </p:sp>
      <p:sp>
        <p:nvSpPr>
          <p:cNvPr id="6" name="TextBox 5"/>
          <p:cNvSpPr txBox="1"/>
          <p:nvPr/>
        </p:nvSpPr>
        <p:spPr>
          <a:xfrm>
            <a:off x="2034869" y="1036952"/>
            <a:ext cx="2079931" cy="2677656"/>
          </a:xfrm>
          <a:prstGeom prst="rect">
            <a:avLst/>
          </a:prstGeom>
          <a:noFill/>
        </p:spPr>
        <p:txBody>
          <a:bodyPr wrap="square" rtlCol="0">
            <a:spAutoFit/>
          </a:bodyPr>
          <a:lstStyle/>
          <a:p>
            <a:r>
              <a:rPr lang="en-US" sz="700" dirty="0"/>
              <a:t> </a:t>
            </a:r>
          </a:p>
          <a:p>
            <a:r>
              <a:rPr lang="en-US" sz="700" b="1" dirty="0"/>
              <a:t>Area reconnaissance</a:t>
            </a:r>
            <a:r>
              <a:rPr lang="en-US" sz="700" dirty="0"/>
              <a:t> is a form of reconnaissance that focuses on obtaining detailed information about the terrain, enemy or civilian activity within a prescribed area. An area may include a town, a ridgeline, woods, an airhead, an installation, or any other critical operational feature, basically just an NAI. The area may consist of a single structure, such as a bridge or a building. The primary difference between an area reconnaissance and a zone reconnaissance is that in an area reconnaissance, units conducting the reconnaissance, first move to the area in which the reconnaissance will take place. In a zone reconnaissance, the units conducting the reconnaissance start from a line of departure. Areas are smaller than zones, typically takes less time to complete, and not usually contiguous to other friendly areas targeted for reconnaissance. There are two ways of conducting area reconnaissance, by maneuvering elements through the area or by establishing observation posts within or external to the area of interest. Tasks for area reconnaissance are the same as for zone reconnaissance.  </a:t>
            </a:r>
          </a:p>
        </p:txBody>
      </p:sp>
      <p:cxnSp>
        <p:nvCxnSpPr>
          <p:cNvPr id="11" name="Straight Connector 10"/>
          <p:cNvCxnSpPr/>
          <p:nvPr/>
        </p:nvCxnSpPr>
        <p:spPr>
          <a:xfrm flipH="1">
            <a:off x="2034869" y="1134994"/>
            <a:ext cx="6620" cy="3462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4589772"/>
            <a:ext cx="411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078" y="4597481"/>
            <a:ext cx="4089894" cy="1754326"/>
          </a:xfrm>
          <a:prstGeom prst="rect">
            <a:avLst/>
          </a:prstGeom>
          <a:noFill/>
        </p:spPr>
        <p:txBody>
          <a:bodyPr wrap="square" rtlCol="0">
            <a:spAutoFit/>
          </a:bodyPr>
          <a:lstStyle/>
          <a:p>
            <a:r>
              <a:rPr lang="en-US" sz="600" b="1" dirty="0"/>
              <a:t>A reconnaissance in force</a:t>
            </a:r>
            <a:r>
              <a:rPr lang="en-US" sz="600" dirty="0"/>
              <a:t> is a deliberate combat operation designed to discover or test the enemy’s strength, dispositions, and reactions or to obtain other information. Squadron-size task forces or larger organizations usually conduct a reconnaissance in force. A commander assigns a reconnaissance in force when the enemy is operating within an area and the commander cannot obtain adequate intelligence by any other means. A reconnaissance in force is an aggressive reconnaissance, conducted as an offensive operation with clearly stated reconnaissance objectives. The overall goal of a reconnaissance in force is to identify and exploit enemy weaknesses. It differs from other reconnaissance operations as it is normally only to gain information about the enemy and not the terrain. The commander plans for both the retrograde or reinforcement of the force, in case it encounters superior enemy forces, and for the exploitation of </a:t>
            </a:r>
            <a:r>
              <a:rPr lang="en-US" sz="600" dirty="0" err="1" smtClean="0"/>
              <a:t>itssuccess</a:t>
            </a:r>
            <a:r>
              <a:rPr lang="en-US" sz="600" dirty="0" smtClean="0"/>
              <a:t> </a:t>
            </a:r>
            <a:r>
              <a:rPr lang="en-US" sz="600" dirty="0"/>
              <a:t>in advance. During a reconnaissance in force, the subordinate elements of the Cavalry unit conduct zone, area, </a:t>
            </a:r>
            <a:r>
              <a:rPr lang="en-US" sz="600" dirty="0" smtClean="0"/>
              <a:t>and route </a:t>
            </a:r>
            <a:r>
              <a:rPr lang="en-US" sz="600" dirty="0"/>
              <a:t>reconnaissance missions.</a:t>
            </a:r>
          </a:p>
          <a:p>
            <a:r>
              <a:rPr lang="en-US" sz="600" dirty="0"/>
              <a:t> </a:t>
            </a:r>
          </a:p>
          <a:p>
            <a:pPr marL="171450" lvl="0" indent="-171450">
              <a:buFont typeface="Arial" panose="020B0604020202020204" pitchFamily="34" charset="0"/>
              <a:buChar char="•"/>
            </a:pPr>
            <a:r>
              <a:rPr lang="en-US" sz="600" dirty="0"/>
              <a:t>Penetrate the enemy’s security area and determine its size and depth.</a:t>
            </a:r>
          </a:p>
          <a:p>
            <a:pPr marL="171450" lvl="0" indent="-171450">
              <a:buFont typeface="Arial" panose="020B0604020202020204" pitchFamily="34" charset="0"/>
              <a:buChar char="•"/>
            </a:pPr>
            <a:r>
              <a:rPr lang="en-US" sz="600" dirty="0"/>
              <a:t>Determine the location and disposition of enemy forces.</a:t>
            </a:r>
          </a:p>
          <a:p>
            <a:pPr marL="171450" lvl="0" indent="-171450">
              <a:buFont typeface="Arial" panose="020B0604020202020204" pitchFamily="34" charset="0"/>
              <a:buChar char="•"/>
            </a:pPr>
            <a:r>
              <a:rPr lang="en-US" sz="600" dirty="0"/>
              <a:t>Attack enemy positions and attempt to force the enemy to react by using local reserves or major counterattack forces, employing fires, adjusting positions, and employing specific weapon systems.</a:t>
            </a:r>
          </a:p>
          <a:p>
            <a:pPr marL="171450" lvl="0" indent="-171450">
              <a:buFont typeface="Arial" panose="020B0604020202020204" pitchFamily="34" charset="0"/>
              <a:buChar char="•"/>
            </a:pPr>
            <a:r>
              <a:rPr lang="en-US" sz="600" dirty="0"/>
              <a:t>Determine weaknesses in the enemy’s disposition for exploitation.</a:t>
            </a:r>
          </a:p>
          <a:p>
            <a:pPr marL="171450" lvl="0" indent="-171450">
              <a:buFont typeface="Arial" panose="020B0604020202020204" pitchFamily="34" charset="0"/>
              <a:buChar char="•"/>
            </a:pPr>
            <a:r>
              <a:rPr lang="en-US" sz="600" dirty="0"/>
              <a:t>Locate obstacles and create lanes as specified.</a:t>
            </a:r>
          </a:p>
          <a:p>
            <a:pPr marL="171450" lvl="0" indent="-171450">
              <a:buFont typeface="Arial" panose="020B0604020202020204" pitchFamily="34" charset="0"/>
              <a:buChar char="•"/>
            </a:pPr>
            <a:r>
              <a:rPr lang="en-US" sz="600" dirty="0"/>
              <a:t>Enter AOs in complex terrain not previously occupied by friendly forces, such as urban environments.</a:t>
            </a:r>
          </a:p>
        </p:txBody>
      </p:sp>
      <p:sp>
        <p:nvSpPr>
          <p:cNvPr id="17" name="TextBox 16"/>
          <p:cNvSpPr txBox="1"/>
          <p:nvPr/>
        </p:nvSpPr>
        <p:spPr>
          <a:xfrm>
            <a:off x="1976456" y="3751095"/>
            <a:ext cx="2241819" cy="846386"/>
          </a:xfrm>
          <a:prstGeom prst="rect">
            <a:avLst/>
          </a:prstGeom>
          <a:noFill/>
        </p:spPr>
        <p:txBody>
          <a:bodyPr wrap="square" rtlCol="0">
            <a:spAutoFit/>
          </a:bodyPr>
          <a:lstStyle/>
          <a:p>
            <a:r>
              <a:rPr lang="en-US" sz="700" b="1" dirty="0"/>
              <a:t>Special reconnaissance</a:t>
            </a:r>
            <a:r>
              <a:rPr lang="en-US" sz="700" dirty="0"/>
              <a:t> is characterized as reconnaissance and surveillance actions conducted as a special operation in hostile, denied, or politically sensitive environments to collect or verify information of strategic or operational significance employing military capabilities not normally found in conventional forces</a:t>
            </a:r>
          </a:p>
        </p:txBody>
      </p:sp>
      <p:cxnSp>
        <p:nvCxnSpPr>
          <p:cNvPr id="18" name="Straight Connector 17"/>
          <p:cNvCxnSpPr/>
          <p:nvPr/>
        </p:nvCxnSpPr>
        <p:spPr>
          <a:xfrm flipV="1">
            <a:off x="2041489" y="3714608"/>
            <a:ext cx="2073311" cy="65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1A05E389-BD0C-4476-81A1-636280216220}" type="slidenum">
              <a:rPr lang="en-US" smtClean="0"/>
              <a:t>5</a:t>
            </a:fld>
            <a:endParaRPr lang="en-US"/>
          </a:p>
        </p:txBody>
      </p:sp>
    </p:spTree>
    <p:extLst>
      <p:ext uri="{BB962C8B-B14F-4D97-AF65-F5344CB8AC3E}">
        <p14:creationId xmlns:p14="http://schemas.microsoft.com/office/powerpoint/2010/main" val="431054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Yellow </a:t>
            </a:r>
            <a:r>
              <a:rPr lang="en-US" dirty="0"/>
              <a:t>reports </a:t>
            </a:r>
            <a:r>
              <a:rPr lang="en-US" dirty="0" smtClean="0"/>
              <a:t>(logistics)</a:t>
            </a:r>
            <a:endParaRPr lang="en-US" dirty="0"/>
          </a:p>
        </p:txBody>
      </p:sp>
      <p:cxnSp>
        <p:nvCxnSpPr>
          <p:cNvPr id="5" name="Straight Connector 4"/>
          <p:cNvCxnSpPr/>
          <p:nvPr/>
        </p:nvCxnSpPr>
        <p:spPr>
          <a:xfrm flipV="1">
            <a:off x="-4601" y="1189703"/>
            <a:ext cx="4094672" cy="9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57392" y="1189703"/>
            <a:ext cx="2970685" cy="353943"/>
          </a:xfrm>
          <a:prstGeom prst="rect">
            <a:avLst/>
          </a:prstGeom>
          <a:noFill/>
        </p:spPr>
        <p:txBody>
          <a:bodyPr wrap="none" rtlCol="0">
            <a:spAutoFit/>
          </a:bodyPr>
          <a:lstStyle/>
          <a:p>
            <a:pPr algn="ctr"/>
            <a:r>
              <a:rPr lang="en-US" sz="1100" b="1" dirty="0" smtClean="0"/>
              <a:t>YELLOW 1/EQUIPMENT STATUS REPORT/ESTAT</a:t>
            </a:r>
          </a:p>
          <a:p>
            <a:pPr algn="ctr"/>
            <a:r>
              <a:rPr lang="en-US" sz="600" dirty="0" smtClean="0"/>
              <a:t>(Reported using the terms OPERATIONAL/INOPERATIVE/COMBAT LOSS)</a:t>
            </a:r>
            <a:endParaRPr lang="en-US" sz="600" dirty="0"/>
          </a:p>
        </p:txBody>
      </p:sp>
      <p:sp>
        <p:nvSpPr>
          <p:cNvPr id="7" name="TextBox 6"/>
          <p:cNvSpPr txBox="1"/>
          <p:nvPr/>
        </p:nvSpPr>
        <p:spPr>
          <a:xfrm>
            <a:off x="-4601" y="1453077"/>
            <a:ext cx="3801362" cy="2893100"/>
          </a:xfrm>
          <a:prstGeom prst="rect">
            <a:avLst/>
          </a:prstGeom>
          <a:noFill/>
        </p:spPr>
        <p:txBody>
          <a:bodyPr wrap="none" rtlCol="0">
            <a:spAutoFit/>
          </a:bodyPr>
          <a:lstStyle/>
          <a:p>
            <a:r>
              <a:rPr lang="en-US" sz="700" b="1" dirty="0" smtClean="0"/>
              <a:t>WEAPONS</a:t>
            </a:r>
          </a:p>
          <a:p>
            <a:pPr lvl="1"/>
            <a:r>
              <a:rPr lang="en-US" sz="700" b="1" dirty="0"/>
              <a:t>Line 1:</a:t>
            </a:r>
            <a:r>
              <a:rPr lang="en-US" sz="700" dirty="0"/>
              <a:t> Bayonet knife with scabbard, for M16 variants</a:t>
            </a:r>
            <a:r>
              <a:rPr lang="en-US" sz="700" dirty="0" smtClean="0"/>
              <a:t>.</a:t>
            </a:r>
          </a:p>
          <a:p>
            <a:pPr lvl="1"/>
            <a:r>
              <a:rPr lang="en-US" sz="700" b="1" dirty="0"/>
              <a:t>Line 2: </a:t>
            </a:r>
            <a:r>
              <a:rPr lang="en-US" sz="700" dirty="0"/>
              <a:t>Pistol, 9 mm, automatic, M9</a:t>
            </a:r>
            <a:r>
              <a:rPr lang="en-US" sz="700" dirty="0" smtClean="0"/>
              <a:t>.</a:t>
            </a:r>
          </a:p>
          <a:p>
            <a:pPr lvl="1"/>
            <a:r>
              <a:rPr lang="en-US" sz="700" b="1" dirty="0"/>
              <a:t>Line 3: </a:t>
            </a:r>
            <a:r>
              <a:rPr lang="en-US" sz="700" dirty="0"/>
              <a:t>Rifle, 5.56 mm, with equipment</a:t>
            </a:r>
            <a:r>
              <a:rPr lang="en-US" sz="700" dirty="0" smtClean="0"/>
              <a:t>.</a:t>
            </a:r>
          </a:p>
          <a:p>
            <a:pPr lvl="1"/>
            <a:r>
              <a:rPr lang="en-US" sz="700" b="1" dirty="0"/>
              <a:t>Line 4: </a:t>
            </a:r>
            <a:r>
              <a:rPr lang="en-US" sz="700" dirty="0"/>
              <a:t>Launcher, grenade, 40 mm, single shot, rifle-mounted,</a:t>
            </a:r>
          </a:p>
          <a:p>
            <a:pPr lvl="1"/>
            <a:r>
              <a:rPr lang="en-US" sz="700" dirty="0"/>
              <a:t>detachable, with equipment</a:t>
            </a:r>
            <a:r>
              <a:rPr lang="en-US" sz="700" dirty="0" smtClean="0"/>
              <a:t>.</a:t>
            </a:r>
          </a:p>
          <a:p>
            <a:pPr lvl="1"/>
            <a:r>
              <a:rPr lang="en-US" sz="700" b="1" dirty="0"/>
              <a:t>Line 5: </a:t>
            </a:r>
            <a:r>
              <a:rPr lang="en-US" sz="700" dirty="0"/>
              <a:t>Machine gun, M2, caliber .50, heavy barrel (HB</a:t>
            </a:r>
            <a:r>
              <a:rPr lang="en-US" sz="700" dirty="0" smtClean="0"/>
              <a:t>).</a:t>
            </a:r>
          </a:p>
          <a:p>
            <a:pPr lvl="1"/>
            <a:r>
              <a:rPr lang="en-US" sz="700" b="1" dirty="0"/>
              <a:t>Line 6: </a:t>
            </a:r>
            <a:r>
              <a:rPr lang="en-US" sz="700" dirty="0"/>
              <a:t>Machine gun, 7.62 mm</a:t>
            </a:r>
            <a:r>
              <a:rPr lang="en-US" sz="700" dirty="0" smtClean="0"/>
              <a:t>.</a:t>
            </a:r>
          </a:p>
          <a:p>
            <a:pPr lvl="1"/>
            <a:r>
              <a:rPr lang="en-US" sz="700" b="1" dirty="0"/>
              <a:t>Line 7: </a:t>
            </a:r>
            <a:r>
              <a:rPr lang="en-US" sz="700" dirty="0"/>
              <a:t>Squad automatic weapon, M249</a:t>
            </a:r>
            <a:r>
              <a:rPr lang="en-US" sz="700" dirty="0" smtClean="0"/>
              <a:t>.</a:t>
            </a:r>
          </a:p>
          <a:p>
            <a:pPr lvl="1"/>
            <a:r>
              <a:rPr lang="en-US" sz="700" b="1" dirty="0"/>
              <a:t>Line 8: </a:t>
            </a:r>
            <a:r>
              <a:rPr lang="en-US" sz="700" dirty="0"/>
              <a:t>Grenade launcher, 40 mm, MK19</a:t>
            </a:r>
            <a:r>
              <a:rPr lang="en-US" sz="700" dirty="0" smtClean="0"/>
              <a:t>.</a:t>
            </a:r>
          </a:p>
          <a:p>
            <a:pPr lvl="1"/>
            <a:r>
              <a:rPr lang="en-US" sz="700" b="1" dirty="0"/>
              <a:t>Line 12: </a:t>
            </a:r>
            <a:r>
              <a:rPr lang="en-US" sz="700" dirty="0"/>
              <a:t>Command launch unit, AAWS-M</a:t>
            </a:r>
            <a:r>
              <a:rPr lang="en-US" sz="700" dirty="0" smtClean="0"/>
              <a:t>.</a:t>
            </a:r>
          </a:p>
          <a:p>
            <a:pPr lvl="1"/>
            <a:r>
              <a:rPr lang="en-US" sz="700" b="1" dirty="0" smtClean="0"/>
              <a:t>Line 13-16: </a:t>
            </a:r>
            <a:r>
              <a:rPr lang="en-US" sz="700" dirty="0" smtClean="0"/>
              <a:t>Used as needed for additional weapons assigned</a:t>
            </a:r>
          </a:p>
          <a:p>
            <a:r>
              <a:rPr lang="en-US" sz="700" b="1" dirty="0" smtClean="0"/>
              <a:t>VEHICLES &amp; VEHICLE EQUIPMENT</a:t>
            </a:r>
          </a:p>
          <a:p>
            <a:pPr lvl="1"/>
            <a:r>
              <a:rPr lang="en-US" sz="700" b="1" dirty="0"/>
              <a:t>Line 17: </a:t>
            </a:r>
            <a:r>
              <a:rPr lang="en-US" sz="700" dirty="0"/>
              <a:t>CFV, M3</a:t>
            </a:r>
            <a:r>
              <a:rPr lang="en-US" sz="700" dirty="0" smtClean="0"/>
              <a:t>.</a:t>
            </a:r>
          </a:p>
          <a:p>
            <a:pPr lvl="1"/>
            <a:r>
              <a:rPr lang="en-US" sz="700" b="1" dirty="0"/>
              <a:t>Line 18: </a:t>
            </a:r>
            <a:r>
              <a:rPr lang="en-US" sz="700" dirty="0"/>
              <a:t>Carrier, 107-mm mortar, self-propelled (less mortar), M106</a:t>
            </a:r>
            <a:r>
              <a:rPr lang="en-US" sz="700" dirty="0" smtClean="0"/>
              <a:t>.</a:t>
            </a:r>
          </a:p>
          <a:p>
            <a:pPr lvl="1"/>
            <a:r>
              <a:rPr lang="en-US" sz="700" b="1" dirty="0"/>
              <a:t>Line 19: </a:t>
            </a:r>
            <a:r>
              <a:rPr lang="en-US" sz="700" dirty="0"/>
              <a:t>Carrier, personnel, full-tracked, armored, M113</a:t>
            </a:r>
            <a:r>
              <a:rPr lang="en-US" sz="700" dirty="0" smtClean="0"/>
              <a:t>.</a:t>
            </a:r>
          </a:p>
          <a:p>
            <a:pPr lvl="1"/>
            <a:r>
              <a:rPr lang="en-US" sz="700" b="1" dirty="0"/>
              <a:t>Line 20: </a:t>
            </a:r>
            <a:r>
              <a:rPr lang="en-US" sz="700" dirty="0"/>
              <a:t>HMMWV, M1025/M1026</a:t>
            </a:r>
            <a:r>
              <a:rPr lang="en-US" sz="700" dirty="0" smtClean="0"/>
              <a:t>.</a:t>
            </a:r>
          </a:p>
          <a:p>
            <a:pPr lvl="1"/>
            <a:r>
              <a:rPr lang="en-US" sz="700" b="1" dirty="0"/>
              <a:t>Line 21: </a:t>
            </a:r>
            <a:r>
              <a:rPr lang="en-US" sz="700" dirty="0"/>
              <a:t>Tank, M1/M1A1/M1A2/M8-AGS</a:t>
            </a:r>
            <a:r>
              <a:rPr lang="en-US" sz="700" dirty="0" smtClean="0"/>
              <a:t>.</a:t>
            </a:r>
          </a:p>
          <a:p>
            <a:pPr lvl="1"/>
            <a:r>
              <a:rPr lang="en-US" sz="700" b="1" dirty="0" smtClean="0"/>
              <a:t>Line 22-24: </a:t>
            </a:r>
            <a:r>
              <a:rPr lang="en-US" sz="700" dirty="0" smtClean="0"/>
              <a:t>Used as needed for additional vehicles and vehicle equipment assigned</a:t>
            </a:r>
          </a:p>
          <a:p>
            <a:r>
              <a:rPr lang="en-US" sz="700" b="1" dirty="0" smtClean="0"/>
              <a:t>RADIOS</a:t>
            </a:r>
          </a:p>
          <a:p>
            <a:pPr lvl="1"/>
            <a:r>
              <a:rPr lang="en-US" sz="700" b="1" dirty="0" smtClean="0"/>
              <a:t>Lines 46-48: </a:t>
            </a:r>
            <a:r>
              <a:rPr lang="en-US" sz="700" dirty="0" smtClean="0"/>
              <a:t>Used as needed for the different types of radios</a:t>
            </a:r>
          </a:p>
          <a:p>
            <a:r>
              <a:rPr lang="en-US" sz="700" b="1" dirty="0" smtClean="0"/>
              <a:t>MISCELLANEOUS EQUIPMENT</a:t>
            </a:r>
          </a:p>
          <a:p>
            <a:pPr lvl="1"/>
            <a:r>
              <a:rPr lang="en-US" sz="700" b="1" dirty="0"/>
              <a:t>Line 52: </a:t>
            </a:r>
            <a:r>
              <a:rPr lang="en-US" sz="700" dirty="0"/>
              <a:t>Night vision </a:t>
            </a:r>
            <a:r>
              <a:rPr lang="en-US" sz="700" dirty="0" smtClean="0"/>
              <a:t>goggles</a:t>
            </a:r>
          </a:p>
          <a:p>
            <a:pPr lvl="1"/>
            <a:r>
              <a:rPr lang="en-US" sz="700" b="1" dirty="0"/>
              <a:t>Line 56: </a:t>
            </a:r>
            <a:r>
              <a:rPr lang="en-US" sz="700" dirty="0"/>
              <a:t>Binoculars, modular construction, military scale </a:t>
            </a:r>
            <a:r>
              <a:rPr lang="en-US" sz="700" dirty="0" smtClean="0"/>
              <a:t>reticle, 7x50 </a:t>
            </a:r>
            <a:r>
              <a:rPr lang="en-US" sz="700" dirty="0"/>
              <a:t>mm, with equipment</a:t>
            </a:r>
            <a:r>
              <a:rPr lang="en-US" sz="700" dirty="0" smtClean="0"/>
              <a:t>.</a:t>
            </a:r>
          </a:p>
          <a:p>
            <a:pPr lvl="1"/>
            <a:r>
              <a:rPr lang="en-US" sz="700" b="1" dirty="0"/>
              <a:t>Line 57: </a:t>
            </a:r>
            <a:r>
              <a:rPr lang="en-US" sz="700" dirty="0"/>
              <a:t>Telescope, straight, military</a:t>
            </a:r>
            <a:r>
              <a:rPr lang="en-US" sz="700" dirty="0" smtClean="0"/>
              <a:t>.</a:t>
            </a:r>
          </a:p>
          <a:p>
            <a:pPr lvl="1"/>
            <a:r>
              <a:rPr lang="en-US" sz="700" b="1" dirty="0" smtClean="0"/>
              <a:t>Line 61-63: </a:t>
            </a:r>
            <a:r>
              <a:rPr lang="en-US" sz="700" dirty="0" smtClean="0"/>
              <a:t>Used as needed for additional equipment assigned</a:t>
            </a:r>
          </a:p>
        </p:txBody>
      </p:sp>
      <p:sp>
        <p:nvSpPr>
          <p:cNvPr id="8" name="TextBox 7"/>
          <p:cNvSpPr txBox="1"/>
          <p:nvPr/>
        </p:nvSpPr>
        <p:spPr>
          <a:xfrm>
            <a:off x="697659" y="4246360"/>
            <a:ext cx="2672526" cy="615553"/>
          </a:xfrm>
          <a:prstGeom prst="rect">
            <a:avLst/>
          </a:prstGeom>
          <a:noFill/>
        </p:spPr>
        <p:txBody>
          <a:bodyPr wrap="none" rtlCol="0">
            <a:spAutoFit/>
          </a:bodyPr>
          <a:lstStyle/>
          <a:p>
            <a:pPr algn="ctr"/>
            <a:r>
              <a:rPr lang="en-US" sz="1100" b="1" dirty="0" smtClean="0"/>
              <a:t>YELLOW 2/AMMUNITION STATUS REPORT</a:t>
            </a:r>
          </a:p>
          <a:p>
            <a:pPr algn="ctr"/>
            <a:r>
              <a:rPr lang="en-US" sz="1100" b="1" dirty="0" smtClean="0"/>
              <a:t> </a:t>
            </a:r>
            <a:r>
              <a:rPr lang="en-US" sz="600" dirty="0" smtClean="0"/>
              <a:t>Reported using COLOR coded terms GREEN/AMBER/RED/BLACK.</a:t>
            </a:r>
          </a:p>
          <a:p>
            <a:pPr algn="ctr"/>
            <a:r>
              <a:rPr lang="en-US" sz="600" dirty="0" smtClean="0"/>
              <a:t>BLACK status requires an immediate follow-up with a YELLOW 2A</a:t>
            </a:r>
          </a:p>
          <a:p>
            <a:pPr algn="ctr"/>
            <a:endParaRPr lang="en-US" sz="600" dirty="0"/>
          </a:p>
        </p:txBody>
      </p:sp>
      <p:cxnSp>
        <p:nvCxnSpPr>
          <p:cNvPr id="9" name="Straight Connector 8"/>
          <p:cNvCxnSpPr/>
          <p:nvPr/>
        </p:nvCxnSpPr>
        <p:spPr>
          <a:xfrm flipV="1">
            <a:off x="-13419" y="4265695"/>
            <a:ext cx="4094672" cy="9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3419" y="5005058"/>
            <a:ext cx="1848439" cy="1277273"/>
          </a:xfrm>
          <a:prstGeom prst="rect">
            <a:avLst/>
          </a:prstGeom>
          <a:noFill/>
        </p:spPr>
        <p:txBody>
          <a:bodyPr wrap="square" rtlCol="0">
            <a:spAutoFit/>
          </a:bodyPr>
          <a:lstStyle/>
          <a:p>
            <a:r>
              <a:rPr lang="en-US" sz="700" b="1" dirty="0" smtClean="0"/>
              <a:t>Line 1: </a:t>
            </a:r>
            <a:r>
              <a:rPr lang="en-US" sz="700" dirty="0" smtClean="0"/>
              <a:t>Report as of DTG</a:t>
            </a:r>
          </a:p>
          <a:p>
            <a:endParaRPr lang="en-US" sz="700" b="1" dirty="0" smtClean="0"/>
          </a:p>
          <a:p>
            <a:r>
              <a:rPr lang="en-US" sz="700" b="1" dirty="0" smtClean="0"/>
              <a:t>Line 9: </a:t>
            </a:r>
            <a:r>
              <a:rPr lang="en-US" sz="700" dirty="0" smtClean="0"/>
              <a:t>50 Caliber</a:t>
            </a:r>
          </a:p>
          <a:p>
            <a:endParaRPr lang="en-US" sz="700" b="1" dirty="0" smtClean="0"/>
          </a:p>
          <a:p>
            <a:r>
              <a:rPr lang="en-US" sz="700" b="1" dirty="0" smtClean="0"/>
              <a:t>Line 11: </a:t>
            </a:r>
            <a:r>
              <a:rPr lang="en-US" sz="700" dirty="0" smtClean="0"/>
              <a:t>7.62mm</a:t>
            </a:r>
          </a:p>
          <a:p>
            <a:endParaRPr lang="en-US" sz="700" b="1" dirty="0" smtClean="0"/>
          </a:p>
          <a:p>
            <a:r>
              <a:rPr lang="en-US" sz="700" b="1" dirty="0" smtClean="0"/>
              <a:t>Line 25: </a:t>
            </a:r>
            <a:r>
              <a:rPr lang="en-US" sz="700" dirty="0" smtClean="0"/>
              <a:t>5.56mm ball</a:t>
            </a:r>
          </a:p>
          <a:p>
            <a:endParaRPr lang="en-US" sz="700" b="1" dirty="0" smtClean="0"/>
          </a:p>
          <a:p>
            <a:r>
              <a:rPr lang="en-US" sz="700" b="1" dirty="0" smtClean="0"/>
              <a:t>Line 26: </a:t>
            </a:r>
            <a:r>
              <a:rPr lang="en-US" sz="700" dirty="0" smtClean="0"/>
              <a:t>5.56mm tracer</a:t>
            </a:r>
          </a:p>
          <a:p>
            <a:endParaRPr lang="en-US" sz="700" b="1" dirty="0" smtClean="0"/>
          </a:p>
          <a:p>
            <a:r>
              <a:rPr lang="en-US" sz="700" b="1" dirty="0" smtClean="0"/>
              <a:t>Line 29: </a:t>
            </a:r>
            <a:r>
              <a:rPr lang="en-US" sz="700" dirty="0" smtClean="0"/>
              <a:t>Smoke grenade</a:t>
            </a:r>
          </a:p>
        </p:txBody>
      </p:sp>
      <p:cxnSp>
        <p:nvCxnSpPr>
          <p:cNvPr id="12" name="Straight Connector 11"/>
          <p:cNvCxnSpPr/>
          <p:nvPr/>
        </p:nvCxnSpPr>
        <p:spPr>
          <a:xfrm flipV="1">
            <a:off x="20128" y="4743144"/>
            <a:ext cx="4094672" cy="9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8305" y="4743144"/>
            <a:ext cx="2848857" cy="353943"/>
          </a:xfrm>
          <a:prstGeom prst="rect">
            <a:avLst/>
          </a:prstGeom>
          <a:noFill/>
        </p:spPr>
        <p:txBody>
          <a:bodyPr wrap="none" rtlCol="0">
            <a:spAutoFit/>
          </a:bodyPr>
          <a:lstStyle/>
          <a:p>
            <a:pPr algn="ctr"/>
            <a:r>
              <a:rPr lang="en-US" sz="1100" b="1" dirty="0" smtClean="0"/>
              <a:t>YELLOW 2A/AMMUNITION REQUEST REPORT</a:t>
            </a:r>
          </a:p>
          <a:p>
            <a:pPr algn="ctr"/>
            <a:endParaRPr lang="en-US" sz="600" dirty="0"/>
          </a:p>
        </p:txBody>
      </p:sp>
      <p:sp>
        <p:nvSpPr>
          <p:cNvPr id="14" name="TextBox 13"/>
          <p:cNvSpPr txBox="1"/>
          <p:nvPr/>
        </p:nvSpPr>
        <p:spPr>
          <a:xfrm>
            <a:off x="2140340" y="5005058"/>
            <a:ext cx="1774845" cy="1169551"/>
          </a:xfrm>
          <a:prstGeom prst="rect">
            <a:avLst/>
          </a:prstGeom>
          <a:noFill/>
        </p:spPr>
        <p:txBody>
          <a:bodyPr wrap="none" rtlCol="0">
            <a:spAutoFit/>
          </a:bodyPr>
          <a:lstStyle/>
          <a:p>
            <a:r>
              <a:rPr lang="en-US" sz="700" b="1" dirty="0"/>
              <a:t>Line 34: </a:t>
            </a:r>
            <a:r>
              <a:rPr lang="en-US" sz="700" dirty="0"/>
              <a:t>Javelin</a:t>
            </a:r>
          </a:p>
          <a:p>
            <a:endParaRPr lang="en-US" sz="700" b="1" dirty="0" smtClean="0"/>
          </a:p>
          <a:p>
            <a:r>
              <a:rPr lang="en-US" sz="700" b="1" dirty="0" smtClean="0"/>
              <a:t>Line </a:t>
            </a:r>
            <a:r>
              <a:rPr lang="en-US" sz="700" b="1" dirty="0"/>
              <a:t>35: </a:t>
            </a:r>
            <a:r>
              <a:rPr lang="en-US" sz="700" dirty="0"/>
              <a:t>AT4</a:t>
            </a:r>
          </a:p>
          <a:p>
            <a:endParaRPr lang="en-US" sz="700" b="1" dirty="0" smtClean="0"/>
          </a:p>
          <a:p>
            <a:r>
              <a:rPr lang="en-US" sz="700" b="1" dirty="0" smtClean="0"/>
              <a:t>Line </a:t>
            </a:r>
            <a:r>
              <a:rPr lang="en-US" sz="700" b="1" dirty="0"/>
              <a:t>37: </a:t>
            </a:r>
            <a:r>
              <a:rPr lang="en-US" sz="700" dirty="0"/>
              <a:t>TOW</a:t>
            </a:r>
          </a:p>
          <a:p>
            <a:endParaRPr lang="en-US" sz="700" b="1" dirty="0" smtClean="0"/>
          </a:p>
          <a:p>
            <a:r>
              <a:rPr lang="en-US" sz="700" b="1" dirty="0" smtClean="0"/>
              <a:t>Line </a:t>
            </a:r>
            <a:r>
              <a:rPr lang="en-US" sz="700" b="1" dirty="0"/>
              <a:t>41: </a:t>
            </a:r>
            <a:r>
              <a:rPr lang="en-US" sz="700" dirty="0"/>
              <a:t>Claymore mine</a:t>
            </a:r>
          </a:p>
          <a:p>
            <a:endParaRPr lang="en-US" sz="700" b="1" dirty="0" smtClean="0"/>
          </a:p>
          <a:p>
            <a:r>
              <a:rPr lang="en-US" sz="700" b="1" dirty="0" smtClean="0"/>
              <a:t>Line </a:t>
            </a:r>
            <a:r>
              <a:rPr lang="en-US" sz="700" b="1" dirty="0"/>
              <a:t>45+: </a:t>
            </a:r>
            <a:r>
              <a:rPr lang="en-US" sz="700" dirty="0"/>
              <a:t>Additional ammunition requested</a:t>
            </a:r>
            <a:endParaRPr lang="en-US" sz="700" b="1" dirty="0"/>
          </a:p>
          <a:p>
            <a:endParaRPr lang="en-US" sz="700" dirty="0"/>
          </a:p>
        </p:txBody>
      </p:sp>
      <p:sp>
        <p:nvSpPr>
          <p:cNvPr id="3" name="Slide Number Placeholder 2"/>
          <p:cNvSpPr>
            <a:spLocks noGrp="1"/>
          </p:cNvSpPr>
          <p:nvPr>
            <p:ph type="sldNum" sz="quarter" idx="12"/>
          </p:nvPr>
        </p:nvSpPr>
        <p:spPr/>
        <p:txBody>
          <a:bodyPr/>
          <a:lstStyle/>
          <a:p>
            <a:fld id="{1A05E389-BD0C-4476-81A1-636280216220}" type="slidenum">
              <a:rPr lang="en-US" smtClean="0"/>
              <a:t>59</a:t>
            </a:fld>
            <a:endParaRPr lang="en-US"/>
          </a:p>
        </p:txBody>
      </p:sp>
    </p:spTree>
    <p:extLst>
      <p:ext uri="{BB962C8B-B14F-4D97-AF65-F5344CB8AC3E}">
        <p14:creationId xmlns:p14="http://schemas.microsoft.com/office/powerpoint/2010/main" val="38523739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reports (logistics)</a:t>
            </a:r>
          </a:p>
        </p:txBody>
      </p:sp>
      <p:cxnSp>
        <p:nvCxnSpPr>
          <p:cNvPr id="5" name="Straight Connector 4"/>
          <p:cNvCxnSpPr/>
          <p:nvPr/>
        </p:nvCxnSpPr>
        <p:spPr>
          <a:xfrm flipV="1">
            <a:off x="-4601" y="1189703"/>
            <a:ext cx="4094672" cy="9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25285" y="1198951"/>
            <a:ext cx="2234906" cy="615553"/>
          </a:xfrm>
          <a:prstGeom prst="rect">
            <a:avLst/>
          </a:prstGeom>
          <a:noFill/>
        </p:spPr>
        <p:txBody>
          <a:bodyPr wrap="none" rtlCol="0">
            <a:spAutoFit/>
          </a:bodyPr>
          <a:lstStyle/>
          <a:p>
            <a:pPr algn="ctr"/>
            <a:r>
              <a:rPr lang="en-US" sz="1100" b="1" dirty="0" smtClean="0"/>
              <a:t>YELLOW 3/POL STATUS REPORT</a:t>
            </a:r>
          </a:p>
          <a:p>
            <a:pPr algn="ctr"/>
            <a:r>
              <a:rPr lang="en-US" sz="1100" b="1" dirty="0" smtClean="0"/>
              <a:t> </a:t>
            </a:r>
            <a:r>
              <a:rPr lang="en-US" sz="600" dirty="0" smtClean="0"/>
              <a:t>Reported using COLOR coded terms GREEN/AMBER/RED/BLACK.</a:t>
            </a:r>
          </a:p>
          <a:p>
            <a:pPr algn="ctr"/>
            <a:r>
              <a:rPr lang="en-US" sz="600" dirty="0" smtClean="0"/>
              <a:t>BLACK status requires an immediate follow-up with a YELLOW 2A</a:t>
            </a:r>
          </a:p>
          <a:p>
            <a:pPr algn="ctr"/>
            <a:endParaRPr lang="en-US" sz="600" dirty="0"/>
          </a:p>
        </p:txBody>
      </p:sp>
      <p:cxnSp>
        <p:nvCxnSpPr>
          <p:cNvPr id="8" name="Straight Connector 7"/>
          <p:cNvCxnSpPr/>
          <p:nvPr/>
        </p:nvCxnSpPr>
        <p:spPr>
          <a:xfrm flipV="1">
            <a:off x="20128" y="1709107"/>
            <a:ext cx="4094672" cy="9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52415" y="1709107"/>
            <a:ext cx="2230098" cy="353943"/>
          </a:xfrm>
          <a:prstGeom prst="rect">
            <a:avLst/>
          </a:prstGeom>
          <a:noFill/>
        </p:spPr>
        <p:txBody>
          <a:bodyPr wrap="none" rtlCol="0">
            <a:spAutoFit/>
          </a:bodyPr>
          <a:lstStyle/>
          <a:p>
            <a:pPr algn="ctr"/>
            <a:r>
              <a:rPr lang="en-US" sz="1100" b="1" dirty="0" smtClean="0"/>
              <a:t>YELLOW 3A/POL REQUEST REPORT</a:t>
            </a:r>
          </a:p>
          <a:p>
            <a:pPr algn="ctr"/>
            <a:endParaRPr lang="en-US" sz="600" dirty="0"/>
          </a:p>
        </p:txBody>
      </p:sp>
      <p:sp>
        <p:nvSpPr>
          <p:cNvPr id="10" name="TextBox 9"/>
          <p:cNvSpPr txBox="1"/>
          <p:nvPr/>
        </p:nvSpPr>
        <p:spPr>
          <a:xfrm>
            <a:off x="1095" y="1947283"/>
            <a:ext cx="1406154" cy="2462213"/>
          </a:xfrm>
          <a:prstGeom prst="rect">
            <a:avLst/>
          </a:prstGeom>
          <a:noFill/>
        </p:spPr>
        <p:txBody>
          <a:bodyPr wrap="none" rtlCol="0">
            <a:spAutoFit/>
          </a:bodyPr>
          <a:lstStyle/>
          <a:p>
            <a:r>
              <a:rPr lang="en-US" sz="700" b="1" dirty="0"/>
              <a:t>Line 1: </a:t>
            </a:r>
            <a:r>
              <a:rPr lang="en-US" sz="700" dirty="0"/>
              <a:t>Report as-of DTG</a:t>
            </a:r>
            <a:r>
              <a:rPr lang="en-US" sz="700" dirty="0" smtClean="0"/>
              <a:t>.</a:t>
            </a:r>
          </a:p>
          <a:p>
            <a:endParaRPr lang="en-US" sz="700" b="1" dirty="0" smtClean="0"/>
          </a:p>
          <a:p>
            <a:r>
              <a:rPr lang="en-US" sz="700" b="1" dirty="0" smtClean="0"/>
              <a:t>Line </a:t>
            </a:r>
            <a:r>
              <a:rPr lang="en-US" sz="700" b="1" dirty="0"/>
              <a:t>2: </a:t>
            </a:r>
            <a:r>
              <a:rPr lang="en-US" sz="700" dirty="0"/>
              <a:t>MOGAS (gal</a:t>
            </a:r>
            <a:r>
              <a:rPr lang="en-US" sz="700" dirty="0" smtClean="0"/>
              <a:t>).</a:t>
            </a:r>
          </a:p>
          <a:p>
            <a:endParaRPr lang="en-US" sz="700" b="1" dirty="0" smtClean="0"/>
          </a:p>
          <a:p>
            <a:r>
              <a:rPr lang="en-US" sz="700" b="1" dirty="0" smtClean="0"/>
              <a:t>Line </a:t>
            </a:r>
            <a:r>
              <a:rPr lang="en-US" sz="700" b="1" dirty="0"/>
              <a:t>3: </a:t>
            </a:r>
            <a:r>
              <a:rPr lang="en-US" sz="700" dirty="0"/>
              <a:t>Diesel (gal</a:t>
            </a:r>
            <a:r>
              <a:rPr lang="en-US" sz="700" dirty="0" smtClean="0"/>
              <a:t>).</a:t>
            </a:r>
          </a:p>
          <a:p>
            <a:endParaRPr lang="en-US" sz="700" b="1" dirty="0" smtClean="0"/>
          </a:p>
          <a:p>
            <a:r>
              <a:rPr lang="en-US" sz="700" b="1" dirty="0" smtClean="0"/>
              <a:t>Line </a:t>
            </a:r>
            <a:r>
              <a:rPr lang="en-US" sz="700" b="1" dirty="0"/>
              <a:t>4: </a:t>
            </a:r>
            <a:r>
              <a:rPr lang="en-US" sz="700" dirty="0"/>
              <a:t>Oil, OE-10 (gal</a:t>
            </a:r>
            <a:r>
              <a:rPr lang="en-US" sz="700" dirty="0" smtClean="0"/>
              <a:t>).</a:t>
            </a:r>
          </a:p>
          <a:p>
            <a:endParaRPr lang="en-US" sz="700" b="1" dirty="0" smtClean="0"/>
          </a:p>
          <a:p>
            <a:r>
              <a:rPr lang="en-US" sz="700" b="1" dirty="0" smtClean="0"/>
              <a:t>Line </a:t>
            </a:r>
            <a:r>
              <a:rPr lang="en-US" sz="700" b="1" dirty="0"/>
              <a:t>5: </a:t>
            </a:r>
            <a:r>
              <a:rPr lang="en-US" sz="700" dirty="0"/>
              <a:t>Oil, OE-30 (gal</a:t>
            </a:r>
            <a:r>
              <a:rPr lang="en-US" sz="700" dirty="0" smtClean="0"/>
              <a:t>).</a:t>
            </a:r>
          </a:p>
          <a:p>
            <a:endParaRPr lang="en-US" sz="700" b="1" dirty="0" smtClean="0"/>
          </a:p>
          <a:p>
            <a:r>
              <a:rPr lang="en-US" sz="700" b="1" dirty="0" smtClean="0"/>
              <a:t>Line </a:t>
            </a:r>
            <a:r>
              <a:rPr lang="en-US" sz="700" b="1" dirty="0"/>
              <a:t>6: </a:t>
            </a:r>
            <a:r>
              <a:rPr lang="en-US" sz="700" dirty="0"/>
              <a:t>Oil, OE-50 (gal</a:t>
            </a:r>
            <a:r>
              <a:rPr lang="en-US" sz="700" dirty="0" smtClean="0"/>
              <a:t>).</a:t>
            </a:r>
          </a:p>
          <a:p>
            <a:endParaRPr lang="en-US" sz="700" b="1" dirty="0" smtClean="0"/>
          </a:p>
          <a:p>
            <a:r>
              <a:rPr lang="en-US" sz="700" b="1" dirty="0" smtClean="0"/>
              <a:t>Line </a:t>
            </a:r>
            <a:r>
              <a:rPr lang="en-US" sz="700" b="1" dirty="0"/>
              <a:t>7: </a:t>
            </a:r>
            <a:r>
              <a:rPr lang="en-US" sz="700" dirty="0"/>
              <a:t>Oil, OE-90 (gal</a:t>
            </a:r>
            <a:r>
              <a:rPr lang="en-US" sz="700" dirty="0" smtClean="0"/>
              <a:t>).</a:t>
            </a:r>
          </a:p>
          <a:p>
            <a:endParaRPr lang="en-US" sz="700" b="1" dirty="0" smtClean="0"/>
          </a:p>
          <a:p>
            <a:r>
              <a:rPr lang="en-US" sz="700" b="1" dirty="0" smtClean="0"/>
              <a:t>Line </a:t>
            </a:r>
            <a:r>
              <a:rPr lang="en-US" sz="700" b="1" dirty="0"/>
              <a:t>8: </a:t>
            </a:r>
            <a:r>
              <a:rPr lang="en-US" sz="700" dirty="0"/>
              <a:t>Antifreeze (gal</a:t>
            </a:r>
            <a:r>
              <a:rPr lang="en-US" sz="700" dirty="0" smtClean="0"/>
              <a:t>).</a:t>
            </a:r>
          </a:p>
          <a:p>
            <a:endParaRPr lang="en-US" sz="700" b="1" dirty="0" smtClean="0"/>
          </a:p>
          <a:p>
            <a:r>
              <a:rPr lang="en-US" sz="700" b="1" dirty="0" smtClean="0"/>
              <a:t>Line </a:t>
            </a:r>
            <a:r>
              <a:rPr lang="en-US" sz="700" b="1" dirty="0"/>
              <a:t>9: </a:t>
            </a:r>
            <a:r>
              <a:rPr lang="en-US" sz="700" dirty="0"/>
              <a:t>Brake fluid (gal</a:t>
            </a:r>
            <a:r>
              <a:rPr lang="en-US" sz="700" dirty="0" smtClean="0"/>
              <a:t>).</a:t>
            </a:r>
          </a:p>
          <a:p>
            <a:endParaRPr lang="en-US" sz="700" b="1" dirty="0" smtClean="0"/>
          </a:p>
          <a:p>
            <a:r>
              <a:rPr lang="en-US" sz="700" b="1" dirty="0" smtClean="0"/>
              <a:t>Line </a:t>
            </a:r>
            <a:r>
              <a:rPr lang="en-US" sz="700" b="1" dirty="0"/>
              <a:t>10: </a:t>
            </a:r>
            <a:r>
              <a:rPr lang="en-US" sz="700" dirty="0"/>
              <a:t>Hydraulic fluid, OHA (</a:t>
            </a:r>
            <a:r>
              <a:rPr lang="en-US" sz="700" dirty="0" err="1"/>
              <a:t>qt</a:t>
            </a:r>
            <a:r>
              <a:rPr lang="en-US" sz="700" dirty="0" smtClean="0"/>
              <a:t>).</a:t>
            </a:r>
          </a:p>
          <a:p>
            <a:endParaRPr lang="en-US" sz="700" b="1" dirty="0" smtClean="0"/>
          </a:p>
          <a:p>
            <a:r>
              <a:rPr lang="en-US" sz="700" b="1" dirty="0" smtClean="0"/>
              <a:t>Line </a:t>
            </a:r>
            <a:r>
              <a:rPr lang="en-US" sz="700" b="1" dirty="0"/>
              <a:t>11: </a:t>
            </a:r>
            <a:r>
              <a:rPr lang="en-US" sz="700" dirty="0"/>
              <a:t>Hydraulic fluid, OHT (</a:t>
            </a:r>
            <a:r>
              <a:rPr lang="en-US" sz="700" dirty="0" err="1"/>
              <a:t>qt</a:t>
            </a:r>
            <a:r>
              <a:rPr lang="en-US" sz="700" dirty="0" smtClean="0"/>
              <a:t>).</a:t>
            </a:r>
          </a:p>
          <a:p>
            <a:endParaRPr lang="en-US" sz="700" b="1" dirty="0" smtClean="0"/>
          </a:p>
        </p:txBody>
      </p:sp>
      <p:sp>
        <p:nvSpPr>
          <p:cNvPr id="11" name="TextBox 10"/>
          <p:cNvSpPr txBox="1"/>
          <p:nvPr/>
        </p:nvSpPr>
        <p:spPr>
          <a:xfrm>
            <a:off x="2123891" y="1947283"/>
            <a:ext cx="1694695" cy="2139047"/>
          </a:xfrm>
          <a:prstGeom prst="rect">
            <a:avLst/>
          </a:prstGeom>
          <a:noFill/>
        </p:spPr>
        <p:txBody>
          <a:bodyPr wrap="none" rtlCol="0">
            <a:spAutoFit/>
          </a:bodyPr>
          <a:lstStyle/>
          <a:p>
            <a:pPr lvl="0"/>
            <a:r>
              <a:rPr lang="en-US" sz="700" b="1" dirty="0">
                <a:solidFill>
                  <a:prstClr val="black"/>
                </a:solidFill>
              </a:rPr>
              <a:t>Line 12: </a:t>
            </a:r>
            <a:r>
              <a:rPr lang="en-US" sz="700" dirty="0">
                <a:solidFill>
                  <a:prstClr val="black"/>
                </a:solidFill>
              </a:rPr>
              <a:t>Hydraulic fluid, FRH (</a:t>
            </a:r>
            <a:r>
              <a:rPr lang="en-US" sz="700" dirty="0" err="1">
                <a:solidFill>
                  <a:prstClr val="black"/>
                </a:solidFill>
              </a:rPr>
              <a:t>qt</a:t>
            </a:r>
            <a:r>
              <a:rPr lang="en-US" sz="700" dirty="0">
                <a:solidFill>
                  <a:prstClr val="black"/>
                </a:solidFill>
              </a:rPr>
              <a:t>).</a:t>
            </a:r>
          </a:p>
          <a:p>
            <a:pPr lvl="0"/>
            <a:endParaRPr lang="en-US" sz="700" b="1" dirty="0" smtClean="0">
              <a:solidFill>
                <a:prstClr val="black"/>
              </a:solidFill>
            </a:endParaRPr>
          </a:p>
          <a:p>
            <a:pPr lvl="0"/>
            <a:r>
              <a:rPr lang="en-US" sz="700" b="1" dirty="0" smtClean="0">
                <a:solidFill>
                  <a:prstClr val="black"/>
                </a:solidFill>
              </a:rPr>
              <a:t>Line </a:t>
            </a:r>
            <a:r>
              <a:rPr lang="en-US" sz="700" b="1" dirty="0">
                <a:solidFill>
                  <a:prstClr val="black"/>
                </a:solidFill>
              </a:rPr>
              <a:t>13: </a:t>
            </a:r>
            <a:r>
              <a:rPr lang="en-US" sz="700" dirty="0">
                <a:solidFill>
                  <a:prstClr val="black"/>
                </a:solidFill>
              </a:rPr>
              <a:t>Oil, penetrating (</a:t>
            </a:r>
            <a:r>
              <a:rPr lang="en-US" sz="700" dirty="0" err="1">
                <a:solidFill>
                  <a:prstClr val="black"/>
                </a:solidFill>
              </a:rPr>
              <a:t>qt</a:t>
            </a:r>
            <a:r>
              <a:rPr lang="en-US" sz="700" dirty="0">
                <a:solidFill>
                  <a:prstClr val="black"/>
                </a:solidFill>
              </a:rPr>
              <a:t>).</a:t>
            </a:r>
          </a:p>
          <a:p>
            <a:pPr lvl="0"/>
            <a:endParaRPr lang="en-US" sz="700" b="1" dirty="0" smtClean="0">
              <a:solidFill>
                <a:prstClr val="black"/>
              </a:solidFill>
            </a:endParaRPr>
          </a:p>
          <a:p>
            <a:pPr lvl="0"/>
            <a:r>
              <a:rPr lang="en-US" sz="700" b="1" dirty="0" smtClean="0">
                <a:solidFill>
                  <a:prstClr val="black"/>
                </a:solidFill>
              </a:rPr>
              <a:t>Line </a:t>
            </a:r>
            <a:r>
              <a:rPr lang="en-US" sz="700" b="1" dirty="0">
                <a:solidFill>
                  <a:prstClr val="black"/>
                </a:solidFill>
              </a:rPr>
              <a:t>14: </a:t>
            </a:r>
            <a:r>
              <a:rPr lang="en-US" sz="700" dirty="0">
                <a:solidFill>
                  <a:prstClr val="black"/>
                </a:solidFill>
              </a:rPr>
              <a:t>Oil, PL-special (</a:t>
            </a:r>
            <a:r>
              <a:rPr lang="en-US" sz="700" dirty="0" err="1">
                <a:solidFill>
                  <a:prstClr val="black"/>
                </a:solidFill>
              </a:rPr>
              <a:t>qt</a:t>
            </a:r>
            <a:r>
              <a:rPr lang="en-US" sz="700" dirty="0">
                <a:solidFill>
                  <a:prstClr val="black"/>
                </a:solidFill>
              </a:rPr>
              <a:t>).</a:t>
            </a:r>
          </a:p>
          <a:p>
            <a:pPr lvl="0"/>
            <a:endParaRPr lang="en-US" sz="700" b="1" dirty="0" smtClean="0">
              <a:solidFill>
                <a:prstClr val="black"/>
              </a:solidFill>
            </a:endParaRPr>
          </a:p>
          <a:p>
            <a:pPr lvl="0"/>
            <a:r>
              <a:rPr lang="en-US" sz="700" b="1" dirty="0" smtClean="0">
                <a:solidFill>
                  <a:prstClr val="black"/>
                </a:solidFill>
              </a:rPr>
              <a:t>Line </a:t>
            </a:r>
            <a:r>
              <a:rPr lang="en-US" sz="700" b="1" dirty="0">
                <a:solidFill>
                  <a:prstClr val="black"/>
                </a:solidFill>
              </a:rPr>
              <a:t>15: </a:t>
            </a:r>
            <a:r>
              <a:rPr lang="en-US" sz="700" dirty="0">
                <a:solidFill>
                  <a:prstClr val="black"/>
                </a:solidFill>
              </a:rPr>
              <a:t>Oil, PL-medium (</a:t>
            </a:r>
            <a:r>
              <a:rPr lang="en-US" sz="700" dirty="0" err="1">
                <a:solidFill>
                  <a:prstClr val="black"/>
                </a:solidFill>
              </a:rPr>
              <a:t>qt</a:t>
            </a:r>
            <a:r>
              <a:rPr lang="en-US" sz="700" dirty="0">
                <a:solidFill>
                  <a:prstClr val="black"/>
                </a:solidFill>
              </a:rPr>
              <a:t>).</a:t>
            </a:r>
          </a:p>
          <a:p>
            <a:pPr lvl="0"/>
            <a:endParaRPr lang="en-US" sz="700" b="1" dirty="0" smtClean="0">
              <a:solidFill>
                <a:prstClr val="black"/>
              </a:solidFill>
            </a:endParaRPr>
          </a:p>
          <a:p>
            <a:pPr lvl="0"/>
            <a:r>
              <a:rPr lang="en-US" sz="700" b="1" dirty="0" smtClean="0">
                <a:solidFill>
                  <a:prstClr val="black"/>
                </a:solidFill>
              </a:rPr>
              <a:t>Line </a:t>
            </a:r>
            <a:r>
              <a:rPr lang="en-US" sz="700" b="1" dirty="0">
                <a:solidFill>
                  <a:prstClr val="black"/>
                </a:solidFill>
              </a:rPr>
              <a:t>16: </a:t>
            </a:r>
            <a:r>
              <a:rPr lang="en-US" sz="700" dirty="0">
                <a:solidFill>
                  <a:prstClr val="black"/>
                </a:solidFill>
              </a:rPr>
              <a:t>Bore cleaner (gal).</a:t>
            </a:r>
          </a:p>
          <a:p>
            <a:pPr lvl="0"/>
            <a:endParaRPr lang="en-US" sz="700" b="1" dirty="0" smtClean="0">
              <a:solidFill>
                <a:prstClr val="black"/>
              </a:solidFill>
            </a:endParaRPr>
          </a:p>
          <a:p>
            <a:pPr lvl="0"/>
            <a:r>
              <a:rPr lang="en-US" sz="700" b="1" dirty="0" smtClean="0">
                <a:solidFill>
                  <a:prstClr val="black"/>
                </a:solidFill>
              </a:rPr>
              <a:t>Line </a:t>
            </a:r>
            <a:r>
              <a:rPr lang="en-US" sz="700" b="1" dirty="0">
                <a:solidFill>
                  <a:prstClr val="black"/>
                </a:solidFill>
              </a:rPr>
              <a:t>17: </a:t>
            </a:r>
            <a:r>
              <a:rPr lang="en-US" sz="700" dirty="0">
                <a:solidFill>
                  <a:prstClr val="black"/>
                </a:solidFill>
              </a:rPr>
              <a:t>Oil, LSA (</a:t>
            </a:r>
            <a:r>
              <a:rPr lang="en-US" sz="700" dirty="0" err="1">
                <a:solidFill>
                  <a:prstClr val="black"/>
                </a:solidFill>
              </a:rPr>
              <a:t>qt</a:t>
            </a:r>
            <a:r>
              <a:rPr lang="en-US" sz="700" dirty="0">
                <a:solidFill>
                  <a:prstClr val="black"/>
                </a:solidFill>
              </a:rPr>
              <a:t>).</a:t>
            </a:r>
          </a:p>
          <a:p>
            <a:pPr lvl="0"/>
            <a:endParaRPr lang="en-US" sz="700" b="1" dirty="0" smtClean="0">
              <a:solidFill>
                <a:prstClr val="black"/>
              </a:solidFill>
            </a:endParaRPr>
          </a:p>
          <a:p>
            <a:pPr lvl="0"/>
            <a:r>
              <a:rPr lang="en-US" sz="700" b="1" dirty="0" smtClean="0">
                <a:solidFill>
                  <a:prstClr val="black"/>
                </a:solidFill>
              </a:rPr>
              <a:t>Line </a:t>
            </a:r>
            <a:r>
              <a:rPr lang="en-US" sz="700" b="1" dirty="0">
                <a:solidFill>
                  <a:prstClr val="black"/>
                </a:solidFill>
              </a:rPr>
              <a:t>18: </a:t>
            </a:r>
            <a:r>
              <a:rPr lang="en-US" sz="700" dirty="0">
                <a:solidFill>
                  <a:prstClr val="black"/>
                </a:solidFill>
              </a:rPr>
              <a:t>Grease, GAA (</a:t>
            </a:r>
            <a:r>
              <a:rPr lang="en-US" sz="700" dirty="0" err="1">
                <a:solidFill>
                  <a:prstClr val="black"/>
                </a:solidFill>
              </a:rPr>
              <a:t>lb</a:t>
            </a:r>
            <a:r>
              <a:rPr lang="en-US" sz="700" dirty="0">
                <a:solidFill>
                  <a:prstClr val="black"/>
                </a:solidFill>
              </a:rPr>
              <a:t>).</a:t>
            </a:r>
          </a:p>
          <a:p>
            <a:pPr lvl="0"/>
            <a:endParaRPr lang="en-US" sz="700" b="1" dirty="0" smtClean="0">
              <a:solidFill>
                <a:prstClr val="black"/>
              </a:solidFill>
            </a:endParaRPr>
          </a:p>
          <a:p>
            <a:pPr lvl="0"/>
            <a:r>
              <a:rPr lang="en-US" sz="700" b="1" dirty="0" smtClean="0">
                <a:solidFill>
                  <a:prstClr val="black"/>
                </a:solidFill>
              </a:rPr>
              <a:t>Line </a:t>
            </a:r>
            <a:r>
              <a:rPr lang="en-US" sz="700" b="1" dirty="0">
                <a:solidFill>
                  <a:prstClr val="black"/>
                </a:solidFill>
              </a:rPr>
              <a:t>19: </a:t>
            </a:r>
            <a:r>
              <a:rPr lang="en-US" sz="700" dirty="0">
                <a:solidFill>
                  <a:prstClr val="black"/>
                </a:solidFill>
              </a:rPr>
              <a:t>Grease, wheel bearing (</a:t>
            </a:r>
            <a:r>
              <a:rPr lang="en-US" sz="700" dirty="0" err="1">
                <a:solidFill>
                  <a:prstClr val="black"/>
                </a:solidFill>
              </a:rPr>
              <a:t>lb</a:t>
            </a:r>
            <a:r>
              <a:rPr lang="en-US" sz="700" dirty="0">
                <a:solidFill>
                  <a:prstClr val="black"/>
                </a:solidFill>
              </a:rPr>
              <a:t>).</a:t>
            </a:r>
          </a:p>
          <a:p>
            <a:pPr lvl="0"/>
            <a:endParaRPr lang="en-US" sz="700" b="1" dirty="0" smtClean="0">
              <a:solidFill>
                <a:prstClr val="black"/>
              </a:solidFill>
            </a:endParaRPr>
          </a:p>
          <a:p>
            <a:pPr lvl="0"/>
            <a:r>
              <a:rPr lang="en-US" sz="700" b="1" dirty="0" smtClean="0">
                <a:solidFill>
                  <a:prstClr val="black"/>
                </a:solidFill>
              </a:rPr>
              <a:t>Line </a:t>
            </a:r>
            <a:r>
              <a:rPr lang="en-US" sz="700" b="1" dirty="0">
                <a:solidFill>
                  <a:prstClr val="black"/>
                </a:solidFill>
              </a:rPr>
              <a:t>20: </a:t>
            </a:r>
            <a:r>
              <a:rPr lang="en-US" sz="700" dirty="0">
                <a:solidFill>
                  <a:prstClr val="black"/>
                </a:solidFill>
              </a:rPr>
              <a:t>Solvent (gal).</a:t>
            </a:r>
          </a:p>
          <a:p>
            <a:pPr lvl="0"/>
            <a:endParaRPr lang="en-US" sz="700" b="1" dirty="0" smtClean="0">
              <a:solidFill>
                <a:prstClr val="black"/>
              </a:solidFill>
            </a:endParaRPr>
          </a:p>
          <a:p>
            <a:pPr lvl="0"/>
            <a:r>
              <a:rPr lang="en-US" sz="700" b="1" dirty="0" smtClean="0">
                <a:solidFill>
                  <a:prstClr val="black"/>
                </a:solidFill>
              </a:rPr>
              <a:t>Line </a:t>
            </a:r>
            <a:r>
              <a:rPr lang="en-US" sz="700" b="1" dirty="0">
                <a:solidFill>
                  <a:prstClr val="black"/>
                </a:solidFill>
              </a:rPr>
              <a:t>21+: </a:t>
            </a:r>
            <a:r>
              <a:rPr lang="en-US" sz="700" dirty="0">
                <a:solidFill>
                  <a:prstClr val="black"/>
                </a:solidFill>
              </a:rPr>
              <a:t>Addition POL products required</a:t>
            </a:r>
            <a:endParaRPr lang="en-US" sz="700" b="1" dirty="0">
              <a:solidFill>
                <a:prstClr val="black"/>
              </a:solidFill>
            </a:endParaRPr>
          </a:p>
        </p:txBody>
      </p:sp>
      <p:sp>
        <p:nvSpPr>
          <p:cNvPr id="3" name="Slide Number Placeholder 2"/>
          <p:cNvSpPr>
            <a:spLocks noGrp="1"/>
          </p:cNvSpPr>
          <p:nvPr>
            <p:ph type="sldNum" sz="quarter" idx="12"/>
          </p:nvPr>
        </p:nvSpPr>
        <p:spPr/>
        <p:txBody>
          <a:bodyPr/>
          <a:lstStyle/>
          <a:p>
            <a:fld id="{1A05E389-BD0C-4476-81A1-636280216220}" type="slidenum">
              <a:rPr lang="en-US" smtClean="0"/>
              <a:t>60</a:t>
            </a:fld>
            <a:endParaRPr lang="en-US"/>
          </a:p>
        </p:txBody>
      </p:sp>
    </p:spTree>
    <p:extLst>
      <p:ext uri="{BB962C8B-B14F-4D97-AF65-F5344CB8AC3E}">
        <p14:creationId xmlns:p14="http://schemas.microsoft.com/office/powerpoint/2010/main" val="40337632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87" y="753129"/>
            <a:ext cx="3744898" cy="384754"/>
          </a:xfrm>
        </p:spPr>
        <p:txBody>
          <a:bodyPr/>
          <a:lstStyle/>
          <a:p>
            <a:r>
              <a:rPr lang="en-US" dirty="0" smtClean="0"/>
              <a:t>9 line MEDEVAC</a:t>
            </a:r>
            <a:endParaRPr lang="en-US" dirty="0"/>
          </a:p>
        </p:txBody>
      </p:sp>
      <p:sp>
        <p:nvSpPr>
          <p:cNvPr id="5" name="Shape 3446"/>
          <p:cNvSpPr/>
          <p:nvPr/>
        </p:nvSpPr>
        <p:spPr>
          <a:xfrm>
            <a:off x="-14664" y="1027894"/>
            <a:ext cx="4114800" cy="4923516"/>
          </a:xfrm>
          <a:prstGeom prst="rect">
            <a:avLst/>
          </a:prstGeom>
          <a:noFill/>
          <a:ln>
            <a:noFill/>
          </a:ln>
        </p:spPr>
        <p:txBody>
          <a:bodyPr spcFirstLastPara="1" wrap="square" lIns="47850" tIns="23925" rIns="47850" bIns="23925" anchor="t" anchorCtr="0">
            <a:noAutofit/>
          </a:bodyPr>
          <a:lstStyle/>
          <a:p>
            <a:pPr marL="0" marR="0" lvl="0" indent="0" algn="l" rtl="0">
              <a:lnSpc>
                <a:spcPct val="120000"/>
              </a:lnSpc>
              <a:spcBef>
                <a:spcPts val="0"/>
              </a:spcBef>
              <a:spcAft>
                <a:spcPts val="0"/>
              </a:spcAft>
              <a:buClr>
                <a:schemeClr val="dk1"/>
              </a:buClr>
              <a:buFont typeface="Times New Roman"/>
              <a:buNone/>
            </a:pPr>
            <a:r>
              <a:rPr lang="en-US" sz="600" b="1" i="0" u="none" strike="noStrike" cap="none" dirty="0" smtClean="0">
                <a:solidFill>
                  <a:schemeClr val="dk1"/>
                </a:solidFill>
                <a:ea typeface="Times New Roman"/>
                <a:cs typeface="Times New Roman"/>
                <a:sym typeface="Times New Roman"/>
              </a:rPr>
              <a:t>LINE 1 </a:t>
            </a:r>
            <a:r>
              <a:rPr lang="en-US" sz="600" b="0" i="0" u="none" strike="noStrike" cap="none" dirty="0" smtClean="0">
                <a:solidFill>
                  <a:schemeClr val="dk1"/>
                </a:solidFill>
                <a:ea typeface="Times New Roman"/>
                <a:cs typeface="Times New Roman"/>
                <a:sym typeface="Times New Roman"/>
              </a:rPr>
              <a:t>(LOCATION </a:t>
            </a:r>
            <a:r>
              <a:rPr lang="en-US" sz="600" b="0" i="0" u="none" strike="noStrike" cap="none" dirty="0">
                <a:solidFill>
                  <a:schemeClr val="dk1"/>
                </a:solidFill>
                <a:ea typeface="Times New Roman"/>
                <a:cs typeface="Times New Roman"/>
                <a:sym typeface="Times New Roman"/>
              </a:rPr>
              <a:t>(SIX DIGIT GRID) OF PICKUP </a:t>
            </a:r>
            <a:r>
              <a:rPr lang="en-US" sz="600" b="0" i="0" u="none" strike="noStrike" cap="none" dirty="0" smtClean="0">
                <a:solidFill>
                  <a:schemeClr val="dk1"/>
                </a:solidFill>
                <a:ea typeface="Times New Roman"/>
                <a:cs typeface="Times New Roman"/>
                <a:sym typeface="Times New Roman"/>
              </a:rPr>
              <a:t>SITE): </a:t>
            </a:r>
            <a:r>
              <a:rPr lang="en-US" sz="600" b="1" i="0" u="none" strike="noStrike" cap="none" dirty="0" smtClean="0">
                <a:solidFill>
                  <a:schemeClr val="dk1"/>
                </a:solidFill>
                <a:ea typeface="Times New Roman"/>
                <a:cs typeface="Times New Roman"/>
                <a:sym typeface="Times New Roman"/>
              </a:rPr>
              <a:t>_________________________________________________________________________________________________________</a:t>
            </a:r>
          </a:p>
          <a:p>
            <a:pPr marL="0" marR="0" lvl="0" indent="0" algn="l" rtl="0">
              <a:lnSpc>
                <a:spcPct val="120000"/>
              </a:lnSpc>
              <a:spcBef>
                <a:spcPts val="0"/>
              </a:spcBef>
              <a:spcAft>
                <a:spcPts val="0"/>
              </a:spcAft>
              <a:buClr>
                <a:schemeClr val="dk1"/>
              </a:buClr>
              <a:buFont typeface="Times New Roman"/>
              <a:buNone/>
            </a:pPr>
            <a:r>
              <a:rPr lang="en-US" sz="600" b="0" i="0" u="none" strike="noStrike" cap="none" dirty="0" smtClean="0">
                <a:solidFill>
                  <a:schemeClr val="dk1"/>
                </a:solidFill>
                <a:ea typeface="Times New Roman"/>
                <a:cs typeface="Times New Roman"/>
                <a:sym typeface="Times New Roman"/>
              </a:rPr>
              <a:t>  </a:t>
            </a:r>
            <a:endParaRPr dirty="0"/>
          </a:p>
          <a:p>
            <a:pPr marL="0" marR="0" lvl="0" indent="0" algn="l" rtl="0">
              <a:lnSpc>
                <a:spcPct val="120000"/>
              </a:lnSpc>
              <a:spcBef>
                <a:spcPts val="0"/>
              </a:spcBef>
              <a:spcAft>
                <a:spcPts val="0"/>
              </a:spcAft>
              <a:buClr>
                <a:schemeClr val="dk1"/>
              </a:buClr>
              <a:buFont typeface="Times New Roman"/>
              <a:buNone/>
            </a:pPr>
            <a:r>
              <a:rPr lang="en-US" sz="600" b="1" i="0" u="none" strike="noStrike" cap="none" dirty="0">
                <a:solidFill>
                  <a:schemeClr val="dk1"/>
                </a:solidFill>
                <a:ea typeface="Times New Roman"/>
                <a:cs typeface="Times New Roman"/>
                <a:sym typeface="Times New Roman"/>
              </a:rPr>
              <a:t>LINE </a:t>
            </a:r>
            <a:r>
              <a:rPr lang="en-US" sz="600" b="1" i="0" u="none" strike="noStrike" cap="none" dirty="0" smtClean="0">
                <a:solidFill>
                  <a:schemeClr val="dk1"/>
                </a:solidFill>
                <a:ea typeface="Times New Roman"/>
                <a:cs typeface="Times New Roman"/>
                <a:sym typeface="Times New Roman"/>
              </a:rPr>
              <a:t>2 </a:t>
            </a:r>
            <a:r>
              <a:rPr lang="en-US" sz="600" b="0" i="0" u="none" strike="noStrike" cap="none" dirty="0" smtClean="0">
                <a:solidFill>
                  <a:schemeClr val="dk1"/>
                </a:solidFill>
                <a:ea typeface="Times New Roman"/>
                <a:cs typeface="Times New Roman"/>
                <a:sym typeface="Times New Roman"/>
              </a:rPr>
              <a:t>(REQUESTER’S </a:t>
            </a:r>
            <a:r>
              <a:rPr lang="en-US" sz="600" b="0" i="0" u="none" strike="noStrike" cap="none" dirty="0">
                <a:solidFill>
                  <a:schemeClr val="dk1"/>
                </a:solidFill>
                <a:ea typeface="Times New Roman"/>
                <a:cs typeface="Times New Roman"/>
                <a:sym typeface="Times New Roman"/>
              </a:rPr>
              <a:t>FREQUENCY, CALL SIGN, AND </a:t>
            </a:r>
            <a:r>
              <a:rPr lang="en-US" sz="600" b="0" i="0" u="none" strike="noStrike" cap="none" dirty="0" smtClean="0">
                <a:solidFill>
                  <a:schemeClr val="dk1"/>
                </a:solidFill>
                <a:ea typeface="Times New Roman"/>
                <a:cs typeface="Times New Roman"/>
                <a:sym typeface="Times New Roman"/>
              </a:rPr>
              <a:t>SUFFIX): </a:t>
            </a:r>
            <a:r>
              <a:rPr lang="en-US" sz="1000" b="0" i="0" u="none" strike="noStrike" cap="none" dirty="0" smtClean="0">
                <a:solidFill>
                  <a:schemeClr val="dk1"/>
                </a:solidFill>
                <a:ea typeface="Times New Roman"/>
                <a:cs typeface="Times New Roman"/>
                <a:sym typeface="Times New Roman"/>
              </a:rPr>
              <a:t>_______________________________________________________________</a:t>
            </a:r>
            <a:endParaRPr sz="1000" dirty="0"/>
          </a:p>
          <a:p>
            <a:pPr marL="0" marR="0" lvl="0" indent="0" algn="l" rtl="0">
              <a:lnSpc>
                <a:spcPct val="120000"/>
              </a:lnSpc>
              <a:spcBef>
                <a:spcPts val="0"/>
              </a:spcBef>
              <a:spcAft>
                <a:spcPts val="0"/>
              </a:spcAft>
              <a:buClr>
                <a:schemeClr val="dk1"/>
              </a:buClr>
              <a:buFont typeface="Times New Roman"/>
              <a:buNone/>
            </a:pPr>
            <a:r>
              <a:rPr lang="en-US" sz="600" b="1" i="0" u="none" strike="noStrike" cap="none" dirty="0">
                <a:solidFill>
                  <a:schemeClr val="dk1"/>
                </a:solidFill>
                <a:ea typeface="Times New Roman"/>
                <a:cs typeface="Times New Roman"/>
                <a:sym typeface="Times New Roman"/>
              </a:rPr>
              <a:t>LINE </a:t>
            </a:r>
            <a:r>
              <a:rPr lang="en-US" sz="600" b="1" i="0" u="none" strike="noStrike" cap="none" dirty="0" smtClean="0">
                <a:solidFill>
                  <a:schemeClr val="dk1"/>
                </a:solidFill>
                <a:ea typeface="Times New Roman"/>
                <a:cs typeface="Times New Roman"/>
                <a:sym typeface="Times New Roman"/>
              </a:rPr>
              <a:t>3 </a:t>
            </a:r>
            <a:r>
              <a:rPr lang="en-US" sz="600" b="0" i="0" u="none" strike="noStrike" cap="none" dirty="0" smtClean="0">
                <a:solidFill>
                  <a:schemeClr val="dk1"/>
                </a:solidFill>
                <a:ea typeface="Times New Roman"/>
                <a:cs typeface="Times New Roman"/>
                <a:sym typeface="Times New Roman"/>
              </a:rPr>
              <a:t>(NUMBER </a:t>
            </a:r>
            <a:r>
              <a:rPr lang="en-US" sz="600" b="0" i="0" u="none" strike="noStrike" cap="none" dirty="0">
                <a:solidFill>
                  <a:schemeClr val="dk1"/>
                </a:solidFill>
                <a:ea typeface="Times New Roman"/>
                <a:cs typeface="Times New Roman"/>
                <a:sym typeface="Times New Roman"/>
              </a:rPr>
              <a:t>OF PATIENTS BY </a:t>
            </a:r>
            <a:r>
              <a:rPr lang="en-US" sz="600" b="0" i="0" u="none" strike="noStrike" cap="none" dirty="0" smtClean="0">
                <a:solidFill>
                  <a:schemeClr val="dk1"/>
                </a:solidFill>
                <a:ea typeface="Times New Roman"/>
                <a:cs typeface="Times New Roman"/>
                <a:sym typeface="Times New Roman"/>
              </a:rPr>
              <a:t>CATEGORY PRECEDENCE):  </a:t>
            </a:r>
          </a:p>
          <a:p>
            <a:pPr marL="0" marR="0" lvl="0" indent="0" algn="l" rtl="0">
              <a:lnSpc>
                <a:spcPct val="120000"/>
              </a:lnSpc>
              <a:spcBef>
                <a:spcPts val="0"/>
              </a:spcBef>
              <a:spcAft>
                <a:spcPts val="0"/>
              </a:spcAft>
              <a:buClr>
                <a:schemeClr val="dk1"/>
              </a:buClr>
              <a:buFont typeface="Times New Roman"/>
              <a:buNone/>
            </a:pPr>
            <a:endParaRPr lang="en-US" sz="600" b="1" i="0" u="none" strike="noStrike" cap="none" dirty="0" smtClean="0">
              <a:solidFill>
                <a:schemeClr val="dk1"/>
              </a:solidFill>
              <a:ea typeface="Times New Roman"/>
              <a:cs typeface="Times New Roman"/>
              <a:sym typeface="Times New Roman"/>
            </a:endParaRPr>
          </a:p>
          <a:p>
            <a:pPr marL="0" marR="0" lvl="0" indent="0" algn="l" rtl="0">
              <a:lnSpc>
                <a:spcPct val="120000"/>
              </a:lnSpc>
              <a:spcBef>
                <a:spcPts val="0"/>
              </a:spcBef>
              <a:spcAft>
                <a:spcPts val="0"/>
              </a:spcAft>
              <a:buClr>
                <a:schemeClr val="dk1"/>
              </a:buClr>
              <a:buFont typeface="Times New Roman"/>
              <a:buNone/>
            </a:pPr>
            <a:r>
              <a:rPr lang="en-US" sz="600" b="1" i="0" u="none" strike="noStrike" cap="none" dirty="0" smtClean="0">
                <a:solidFill>
                  <a:schemeClr val="dk1"/>
                </a:solidFill>
                <a:ea typeface="Times New Roman"/>
                <a:cs typeface="Times New Roman"/>
                <a:sym typeface="Times New Roman"/>
              </a:rPr>
              <a:t>A-URGENT </a:t>
            </a:r>
            <a:r>
              <a:rPr lang="en-US" sz="600" i="0" u="none" strike="noStrike" cap="none" dirty="0" smtClean="0">
                <a:solidFill>
                  <a:schemeClr val="dk1"/>
                </a:solidFill>
                <a:ea typeface="Times New Roman"/>
                <a:cs typeface="Times New Roman"/>
                <a:sym typeface="Times New Roman"/>
              </a:rPr>
              <a:t>(</a:t>
            </a:r>
            <a:r>
              <a:rPr lang="en-US" sz="600" i="0" u="none" strike="noStrike" cap="none" dirty="0" err="1" smtClean="0">
                <a:solidFill>
                  <a:schemeClr val="dk1"/>
                </a:solidFill>
                <a:ea typeface="Times New Roman"/>
                <a:cs typeface="Times New Roman"/>
                <a:sym typeface="Times New Roman"/>
              </a:rPr>
              <a:t>evac</a:t>
            </a:r>
            <a:r>
              <a:rPr lang="en-US" sz="600" i="0" u="none" strike="noStrike" cap="none" dirty="0" smtClean="0">
                <a:solidFill>
                  <a:schemeClr val="dk1"/>
                </a:solidFill>
                <a:ea typeface="Times New Roman"/>
                <a:cs typeface="Times New Roman"/>
                <a:sym typeface="Times New Roman"/>
              </a:rPr>
              <a:t> required within 2 hours to save life)</a:t>
            </a:r>
          </a:p>
          <a:p>
            <a:pPr marL="0" marR="0" lvl="0" indent="0" algn="l" rtl="0">
              <a:lnSpc>
                <a:spcPct val="120000"/>
              </a:lnSpc>
              <a:spcBef>
                <a:spcPts val="0"/>
              </a:spcBef>
              <a:spcAft>
                <a:spcPts val="0"/>
              </a:spcAft>
              <a:buClr>
                <a:schemeClr val="dk1"/>
              </a:buClr>
              <a:buFont typeface="Times New Roman"/>
              <a:buNone/>
            </a:pPr>
            <a:r>
              <a:rPr lang="en-US" sz="600" b="1" i="0" u="none" strike="noStrike" cap="none" dirty="0" smtClean="0">
                <a:solidFill>
                  <a:schemeClr val="dk1"/>
                </a:solidFill>
                <a:ea typeface="Times New Roman"/>
                <a:cs typeface="Times New Roman"/>
                <a:sym typeface="Times New Roman"/>
              </a:rPr>
              <a:t>B-PRIORITY </a:t>
            </a:r>
            <a:r>
              <a:rPr lang="en-US" sz="600" i="0" u="none" strike="noStrike" cap="none" dirty="0" smtClean="0">
                <a:solidFill>
                  <a:schemeClr val="dk1"/>
                </a:solidFill>
                <a:ea typeface="Times New Roman"/>
                <a:cs typeface="Times New Roman"/>
                <a:sym typeface="Times New Roman"/>
              </a:rPr>
              <a:t>(patients medical condition will deteriorate, becoming urgent within 4 hours)</a:t>
            </a:r>
          </a:p>
          <a:p>
            <a:pPr marL="0" marR="0" lvl="0" indent="0" algn="l" rtl="0">
              <a:lnSpc>
                <a:spcPct val="120000"/>
              </a:lnSpc>
              <a:spcBef>
                <a:spcPts val="0"/>
              </a:spcBef>
              <a:spcAft>
                <a:spcPts val="0"/>
              </a:spcAft>
              <a:buClr>
                <a:schemeClr val="dk1"/>
              </a:buClr>
              <a:buFont typeface="Times New Roman"/>
              <a:buNone/>
            </a:pPr>
            <a:r>
              <a:rPr lang="en-US" sz="600" b="1" i="0" u="none" strike="noStrike" cap="none" dirty="0" smtClean="0">
                <a:solidFill>
                  <a:schemeClr val="dk1"/>
                </a:solidFill>
                <a:ea typeface="Times New Roman"/>
                <a:cs typeface="Times New Roman"/>
                <a:sym typeface="Times New Roman"/>
              </a:rPr>
              <a:t>C-ROUTINE </a:t>
            </a:r>
            <a:r>
              <a:rPr lang="en-US" sz="600" i="0" u="none" strike="noStrike" cap="none" dirty="0" smtClean="0">
                <a:solidFill>
                  <a:schemeClr val="dk1"/>
                </a:solidFill>
                <a:ea typeface="Times New Roman"/>
                <a:cs typeface="Times New Roman"/>
                <a:sym typeface="Times New Roman"/>
              </a:rPr>
              <a:t>(evacuation required, but patients condition is not expected to deteriorate for several hours)</a:t>
            </a:r>
          </a:p>
          <a:p>
            <a:pPr marL="0" marR="0" lvl="0" indent="0" algn="l" rtl="0">
              <a:lnSpc>
                <a:spcPct val="120000"/>
              </a:lnSpc>
              <a:spcBef>
                <a:spcPts val="0"/>
              </a:spcBef>
              <a:spcAft>
                <a:spcPts val="0"/>
              </a:spcAft>
              <a:buClr>
                <a:schemeClr val="dk1"/>
              </a:buClr>
              <a:buFont typeface="Times New Roman"/>
              <a:buNone/>
            </a:pPr>
            <a:r>
              <a:rPr lang="en-US" sz="1000" b="0" i="0" u="none" strike="noStrike" cap="none" dirty="0" smtClean="0">
                <a:solidFill>
                  <a:schemeClr val="dk1"/>
                </a:solidFill>
                <a:ea typeface="Times New Roman"/>
                <a:cs typeface="Times New Roman"/>
                <a:sym typeface="Times New Roman"/>
              </a:rPr>
              <a:t>______________________________________________________________________________________________________________________________</a:t>
            </a:r>
            <a:endParaRPr sz="1000" dirty="0"/>
          </a:p>
          <a:p>
            <a:pPr marL="0" marR="0" lvl="0" indent="0" algn="l" rtl="0">
              <a:lnSpc>
                <a:spcPct val="120000"/>
              </a:lnSpc>
              <a:spcBef>
                <a:spcPts val="0"/>
              </a:spcBef>
              <a:spcAft>
                <a:spcPts val="0"/>
              </a:spcAft>
              <a:buClr>
                <a:schemeClr val="dk1"/>
              </a:buClr>
              <a:buFont typeface="Times New Roman"/>
              <a:buNone/>
            </a:pPr>
            <a:endParaRPr lang="en-US" sz="600" dirty="0">
              <a:solidFill>
                <a:schemeClr val="dk1"/>
              </a:solidFill>
              <a:ea typeface="Times New Roman"/>
              <a:cs typeface="Times New Roman"/>
              <a:sym typeface="Times New Roman"/>
            </a:endParaRPr>
          </a:p>
          <a:p>
            <a:pPr marL="0" marR="0" lvl="0" indent="0" algn="l" rtl="0">
              <a:lnSpc>
                <a:spcPct val="120000"/>
              </a:lnSpc>
              <a:spcBef>
                <a:spcPts val="0"/>
              </a:spcBef>
              <a:spcAft>
                <a:spcPts val="0"/>
              </a:spcAft>
              <a:buClr>
                <a:schemeClr val="dk1"/>
              </a:buClr>
              <a:buFont typeface="Times New Roman"/>
              <a:buNone/>
            </a:pPr>
            <a:r>
              <a:rPr lang="en-US" sz="600" b="1" i="0" u="none" strike="noStrike" cap="none" dirty="0" smtClean="0">
                <a:solidFill>
                  <a:schemeClr val="dk1"/>
                </a:solidFill>
                <a:ea typeface="Times New Roman"/>
                <a:cs typeface="Times New Roman"/>
                <a:sym typeface="Times New Roman"/>
              </a:rPr>
              <a:t>LINE 4 </a:t>
            </a:r>
            <a:r>
              <a:rPr lang="en-US" sz="600" b="0" i="0" u="none" strike="noStrike" cap="none" dirty="0" smtClean="0">
                <a:solidFill>
                  <a:schemeClr val="dk1"/>
                </a:solidFill>
                <a:ea typeface="Times New Roman"/>
                <a:cs typeface="Times New Roman"/>
                <a:sym typeface="Times New Roman"/>
              </a:rPr>
              <a:t>(SPECIAL </a:t>
            </a:r>
            <a:r>
              <a:rPr lang="en-US" sz="600" b="0" i="0" u="none" strike="noStrike" cap="none" dirty="0">
                <a:solidFill>
                  <a:schemeClr val="dk1"/>
                </a:solidFill>
                <a:ea typeface="Times New Roman"/>
                <a:cs typeface="Times New Roman"/>
                <a:sym typeface="Times New Roman"/>
              </a:rPr>
              <a:t>EQUIPMENT </a:t>
            </a:r>
            <a:r>
              <a:rPr lang="en-US" sz="600" b="0" i="0" u="none" strike="noStrike" cap="none" dirty="0" smtClean="0">
                <a:solidFill>
                  <a:schemeClr val="dk1"/>
                </a:solidFill>
                <a:ea typeface="Times New Roman"/>
                <a:cs typeface="Times New Roman"/>
                <a:sym typeface="Times New Roman"/>
              </a:rPr>
              <a:t>REQUIRED):  </a:t>
            </a:r>
            <a:r>
              <a:rPr lang="en-US" sz="600" b="1" i="0" u="none" strike="noStrike" cap="none" dirty="0" smtClean="0">
                <a:solidFill>
                  <a:schemeClr val="dk1"/>
                </a:solidFill>
                <a:ea typeface="Times New Roman"/>
                <a:cs typeface="Times New Roman"/>
                <a:sym typeface="Times New Roman"/>
              </a:rPr>
              <a:t>A-NONE / B-HOIST / C-EXTRACTION EQUIPMENT / D-VENTILATOR   </a:t>
            </a:r>
            <a:r>
              <a:rPr lang="en-US" sz="1000" b="0" i="0" u="none" strike="noStrike" cap="none" dirty="0" smtClean="0">
                <a:solidFill>
                  <a:schemeClr val="dk1"/>
                </a:solidFill>
                <a:ea typeface="Times New Roman"/>
                <a:cs typeface="Times New Roman"/>
                <a:sym typeface="Times New Roman"/>
              </a:rPr>
              <a:t>_______________________________________________________________</a:t>
            </a:r>
            <a:endParaRPr sz="1000" dirty="0"/>
          </a:p>
          <a:p>
            <a:pPr marL="0" marR="0" lvl="0" indent="0" algn="l" rtl="0">
              <a:lnSpc>
                <a:spcPct val="120000"/>
              </a:lnSpc>
              <a:spcBef>
                <a:spcPts val="0"/>
              </a:spcBef>
              <a:spcAft>
                <a:spcPts val="0"/>
              </a:spcAft>
              <a:buClr>
                <a:schemeClr val="dk1"/>
              </a:buClr>
              <a:buFont typeface="Times New Roman"/>
              <a:buNone/>
            </a:pPr>
            <a:endParaRPr lang="en-US" sz="600" dirty="0">
              <a:solidFill>
                <a:schemeClr val="dk1"/>
              </a:solidFill>
              <a:ea typeface="Times New Roman"/>
              <a:cs typeface="Times New Roman"/>
              <a:sym typeface="Times New Roman"/>
            </a:endParaRPr>
          </a:p>
          <a:p>
            <a:pPr marL="0" marR="0" lvl="0" indent="0" algn="l" rtl="0">
              <a:lnSpc>
                <a:spcPct val="120000"/>
              </a:lnSpc>
              <a:spcBef>
                <a:spcPts val="0"/>
              </a:spcBef>
              <a:spcAft>
                <a:spcPts val="0"/>
              </a:spcAft>
              <a:buClr>
                <a:schemeClr val="dk1"/>
              </a:buClr>
              <a:buFont typeface="Times New Roman"/>
              <a:buNone/>
            </a:pPr>
            <a:r>
              <a:rPr lang="en-US" sz="600" b="1" i="0" u="none" strike="noStrike" cap="none" dirty="0" smtClean="0">
                <a:solidFill>
                  <a:schemeClr val="dk1"/>
                </a:solidFill>
                <a:ea typeface="Times New Roman"/>
                <a:cs typeface="Times New Roman"/>
                <a:sym typeface="Times New Roman"/>
              </a:rPr>
              <a:t>LINE 5 </a:t>
            </a:r>
            <a:r>
              <a:rPr lang="en-US" sz="600" b="0" i="0" u="none" strike="noStrike" cap="none" dirty="0" smtClean="0">
                <a:solidFill>
                  <a:schemeClr val="dk1"/>
                </a:solidFill>
                <a:ea typeface="Times New Roman"/>
                <a:cs typeface="Times New Roman"/>
                <a:sym typeface="Times New Roman"/>
              </a:rPr>
              <a:t>(NUMBER </a:t>
            </a:r>
            <a:r>
              <a:rPr lang="en-US" sz="600" b="0" i="0" u="none" strike="noStrike" cap="none" dirty="0">
                <a:solidFill>
                  <a:schemeClr val="dk1"/>
                </a:solidFill>
                <a:ea typeface="Times New Roman"/>
                <a:cs typeface="Times New Roman"/>
                <a:sym typeface="Times New Roman"/>
              </a:rPr>
              <a:t>OF PATIENTS BY </a:t>
            </a:r>
            <a:r>
              <a:rPr lang="en-US" sz="600" b="0" i="0" u="none" strike="noStrike" cap="none" dirty="0" smtClean="0">
                <a:solidFill>
                  <a:schemeClr val="dk1"/>
                </a:solidFill>
                <a:ea typeface="Times New Roman"/>
                <a:cs typeface="Times New Roman"/>
                <a:sym typeface="Times New Roman"/>
              </a:rPr>
              <a:t>TYPE): </a:t>
            </a:r>
            <a:r>
              <a:rPr lang="en-US" sz="600" b="1" i="0" u="none" strike="noStrike" cap="none" dirty="0" smtClean="0">
                <a:solidFill>
                  <a:schemeClr val="dk1"/>
                </a:solidFill>
                <a:ea typeface="Times New Roman"/>
                <a:cs typeface="Times New Roman"/>
                <a:sym typeface="Times New Roman"/>
              </a:rPr>
              <a:t>L+ # OF LITTER / A+ # OF AMBULATORY   </a:t>
            </a:r>
            <a:r>
              <a:rPr lang="en-US" sz="1000" b="0" i="0" u="none" strike="noStrike" cap="none" dirty="0" smtClean="0">
                <a:solidFill>
                  <a:schemeClr val="dk1"/>
                </a:solidFill>
                <a:ea typeface="Times New Roman"/>
                <a:cs typeface="Times New Roman"/>
                <a:sym typeface="Times New Roman"/>
              </a:rPr>
              <a:t>______________________________________________________________________________________________________________________________</a:t>
            </a:r>
            <a:endParaRPr lang="en-US" sz="600" dirty="0">
              <a:solidFill>
                <a:schemeClr val="dk1"/>
              </a:solidFill>
              <a:ea typeface="Times New Roman"/>
              <a:cs typeface="Times New Roman"/>
              <a:sym typeface="Times New Roman"/>
            </a:endParaRPr>
          </a:p>
          <a:p>
            <a:pPr marL="0" marR="0" lvl="0" indent="0" algn="l" rtl="0">
              <a:lnSpc>
                <a:spcPct val="120000"/>
              </a:lnSpc>
              <a:spcBef>
                <a:spcPts val="0"/>
              </a:spcBef>
              <a:spcAft>
                <a:spcPts val="0"/>
              </a:spcAft>
              <a:buClr>
                <a:schemeClr val="dk1"/>
              </a:buClr>
              <a:buFont typeface="Times New Roman"/>
              <a:buNone/>
            </a:pPr>
            <a:endParaRPr lang="en-US" sz="600" b="0" i="0" u="none" strike="noStrike" cap="none" dirty="0">
              <a:solidFill>
                <a:schemeClr val="dk1"/>
              </a:solidFill>
              <a:ea typeface="Times New Roman"/>
              <a:cs typeface="Times New Roman"/>
              <a:sym typeface="Times New Roman"/>
            </a:endParaRPr>
          </a:p>
          <a:p>
            <a:pPr marL="0" marR="0" lvl="0" indent="0" algn="l" rtl="0">
              <a:lnSpc>
                <a:spcPct val="120000"/>
              </a:lnSpc>
              <a:spcBef>
                <a:spcPts val="0"/>
              </a:spcBef>
              <a:spcAft>
                <a:spcPts val="0"/>
              </a:spcAft>
              <a:buClr>
                <a:schemeClr val="dk1"/>
              </a:buClr>
              <a:buFont typeface="Times New Roman"/>
              <a:buNone/>
            </a:pPr>
            <a:r>
              <a:rPr lang="en-US" sz="600" b="1" i="0" u="none" strike="noStrike" cap="none" dirty="0" smtClean="0">
                <a:solidFill>
                  <a:schemeClr val="dk1"/>
                </a:solidFill>
                <a:ea typeface="Times New Roman"/>
                <a:cs typeface="Times New Roman"/>
                <a:sym typeface="Times New Roman"/>
              </a:rPr>
              <a:t>LINE 6 </a:t>
            </a:r>
            <a:r>
              <a:rPr lang="en-US" sz="600" b="0" i="0" u="none" strike="noStrike" cap="none" dirty="0" smtClean="0">
                <a:solidFill>
                  <a:schemeClr val="dk1"/>
                </a:solidFill>
                <a:ea typeface="Times New Roman"/>
                <a:cs typeface="Times New Roman"/>
                <a:sym typeface="Times New Roman"/>
              </a:rPr>
              <a:t>(SECURITY </a:t>
            </a:r>
            <a:r>
              <a:rPr lang="en-US" sz="600" b="0" i="0" u="none" strike="noStrike" cap="none" dirty="0">
                <a:solidFill>
                  <a:schemeClr val="dk1"/>
                </a:solidFill>
                <a:ea typeface="Times New Roman"/>
                <a:cs typeface="Times New Roman"/>
                <a:sym typeface="Times New Roman"/>
              </a:rPr>
              <a:t>OF PICKUP </a:t>
            </a:r>
            <a:r>
              <a:rPr lang="en-US" sz="600" b="0" i="0" u="none" strike="noStrike" cap="none" dirty="0" smtClean="0">
                <a:solidFill>
                  <a:schemeClr val="dk1"/>
                </a:solidFill>
                <a:ea typeface="Times New Roman"/>
                <a:cs typeface="Times New Roman"/>
                <a:sym typeface="Times New Roman"/>
              </a:rPr>
              <a:t>SITE): </a:t>
            </a:r>
          </a:p>
          <a:p>
            <a:pPr marL="0" marR="0" lvl="0" indent="0" algn="l" rtl="0">
              <a:lnSpc>
                <a:spcPct val="120000"/>
              </a:lnSpc>
              <a:spcBef>
                <a:spcPts val="0"/>
              </a:spcBef>
              <a:spcAft>
                <a:spcPts val="0"/>
              </a:spcAft>
              <a:buClr>
                <a:schemeClr val="dk1"/>
              </a:buClr>
              <a:buFont typeface="Times New Roman"/>
              <a:buNone/>
            </a:pPr>
            <a:endParaRPr lang="en-US" sz="600" b="1" i="0" u="none" strike="noStrike" cap="none" dirty="0" smtClean="0">
              <a:solidFill>
                <a:schemeClr val="dk1"/>
              </a:solidFill>
              <a:ea typeface="Times New Roman"/>
              <a:cs typeface="Times New Roman"/>
              <a:sym typeface="Times New Roman"/>
            </a:endParaRPr>
          </a:p>
          <a:p>
            <a:pPr marL="0" marR="0" lvl="0" indent="0" algn="l" rtl="0">
              <a:lnSpc>
                <a:spcPct val="120000"/>
              </a:lnSpc>
              <a:spcBef>
                <a:spcPts val="0"/>
              </a:spcBef>
              <a:spcAft>
                <a:spcPts val="0"/>
              </a:spcAft>
              <a:buClr>
                <a:schemeClr val="dk1"/>
              </a:buClr>
              <a:buFont typeface="Times New Roman"/>
              <a:buNone/>
            </a:pPr>
            <a:r>
              <a:rPr lang="en-US" sz="600" b="1" i="0" u="none" strike="noStrike" cap="none" dirty="0" smtClean="0">
                <a:solidFill>
                  <a:schemeClr val="dk1"/>
                </a:solidFill>
                <a:ea typeface="Times New Roman"/>
                <a:cs typeface="Times New Roman"/>
                <a:sym typeface="Times New Roman"/>
              </a:rPr>
              <a:t>N-NO ENEMY </a:t>
            </a:r>
          </a:p>
          <a:p>
            <a:pPr marL="0" marR="0" lvl="0" indent="0" algn="l" rtl="0">
              <a:lnSpc>
                <a:spcPct val="120000"/>
              </a:lnSpc>
              <a:spcBef>
                <a:spcPts val="0"/>
              </a:spcBef>
              <a:spcAft>
                <a:spcPts val="0"/>
              </a:spcAft>
              <a:buClr>
                <a:schemeClr val="dk1"/>
              </a:buClr>
              <a:buFont typeface="Times New Roman"/>
              <a:buNone/>
            </a:pPr>
            <a:r>
              <a:rPr lang="en-US" sz="600" b="1" i="0" u="none" strike="noStrike" cap="none" dirty="0" smtClean="0">
                <a:solidFill>
                  <a:schemeClr val="dk1"/>
                </a:solidFill>
                <a:ea typeface="Times New Roman"/>
                <a:cs typeface="Times New Roman"/>
                <a:sym typeface="Times New Roman"/>
              </a:rPr>
              <a:t>P-POSSIBLE ENEMY (APPROACH WITH CAUTION) </a:t>
            </a:r>
          </a:p>
          <a:p>
            <a:pPr marL="0" marR="0" lvl="0" indent="0" algn="l" rtl="0">
              <a:lnSpc>
                <a:spcPct val="120000"/>
              </a:lnSpc>
              <a:spcBef>
                <a:spcPts val="0"/>
              </a:spcBef>
              <a:spcAft>
                <a:spcPts val="0"/>
              </a:spcAft>
              <a:buClr>
                <a:schemeClr val="dk1"/>
              </a:buClr>
              <a:buFont typeface="Times New Roman"/>
              <a:buNone/>
            </a:pPr>
            <a:r>
              <a:rPr lang="en-US" sz="600" b="1" i="0" u="none" strike="noStrike" cap="none" dirty="0" smtClean="0">
                <a:solidFill>
                  <a:schemeClr val="dk1"/>
                </a:solidFill>
                <a:ea typeface="Times New Roman"/>
                <a:cs typeface="Times New Roman"/>
                <a:sym typeface="Times New Roman"/>
              </a:rPr>
              <a:t>E-ENEMY TROOPS IN AREA (APPROACH WITH CAUTION  </a:t>
            </a:r>
          </a:p>
          <a:p>
            <a:pPr marL="0" marR="0" lvl="0" indent="0" algn="l" rtl="0">
              <a:lnSpc>
                <a:spcPct val="120000"/>
              </a:lnSpc>
              <a:spcBef>
                <a:spcPts val="0"/>
              </a:spcBef>
              <a:spcAft>
                <a:spcPts val="0"/>
              </a:spcAft>
              <a:buClr>
                <a:schemeClr val="dk1"/>
              </a:buClr>
              <a:buFont typeface="Times New Roman"/>
              <a:buNone/>
            </a:pPr>
            <a:r>
              <a:rPr lang="en-US" sz="600" b="1" dirty="0" smtClean="0">
                <a:solidFill>
                  <a:schemeClr val="dk1"/>
                </a:solidFill>
                <a:ea typeface="Times New Roman"/>
                <a:cs typeface="Times New Roman"/>
                <a:sym typeface="Times New Roman"/>
              </a:rPr>
              <a:t>X-ENEMY TROOPS IN AREA (ARMED ESCORT REQUIRED)</a:t>
            </a:r>
            <a:endParaRPr lang="en-US" sz="600" b="1" i="0" u="none" strike="noStrike" cap="none" dirty="0" smtClean="0">
              <a:solidFill>
                <a:schemeClr val="dk1"/>
              </a:solidFill>
              <a:ea typeface="Times New Roman"/>
              <a:cs typeface="Times New Roman"/>
              <a:sym typeface="Times New Roman"/>
            </a:endParaRPr>
          </a:p>
          <a:p>
            <a:pPr marL="0" marR="0" lvl="0" indent="0" algn="l" rtl="0">
              <a:lnSpc>
                <a:spcPct val="120000"/>
              </a:lnSpc>
              <a:spcBef>
                <a:spcPts val="0"/>
              </a:spcBef>
              <a:spcAft>
                <a:spcPts val="0"/>
              </a:spcAft>
              <a:buClr>
                <a:schemeClr val="dk1"/>
              </a:buClr>
              <a:buFont typeface="Times New Roman"/>
              <a:buNone/>
            </a:pPr>
            <a:r>
              <a:rPr lang="en-US" sz="1000" b="0" i="0" u="none" strike="noStrike" cap="none" dirty="0" smtClean="0">
                <a:solidFill>
                  <a:schemeClr val="dk1"/>
                </a:solidFill>
                <a:ea typeface="Times New Roman"/>
                <a:cs typeface="Times New Roman"/>
                <a:sym typeface="Times New Roman"/>
              </a:rPr>
              <a:t>_______________________________________________________________</a:t>
            </a:r>
            <a:endParaRPr sz="1000" dirty="0"/>
          </a:p>
          <a:p>
            <a:pPr marL="0" marR="0" lvl="0" indent="0" algn="l" rtl="0">
              <a:lnSpc>
                <a:spcPct val="120000"/>
              </a:lnSpc>
              <a:spcBef>
                <a:spcPts val="0"/>
              </a:spcBef>
              <a:spcAft>
                <a:spcPts val="0"/>
              </a:spcAft>
              <a:buClr>
                <a:schemeClr val="dk1"/>
              </a:buClr>
              <a:buFont typeface="Times New Roman"/>
              <a:buNone/>
            </a:pPr>
            <a:endParaRPr lang="en-US" sz="600" dirty="0">
              <a:solidFill>
                <a:schemeClr val="dk1"/>
              </a:solidFill>
              <a:ea typeface="Times New Roman"/>
              <a:cs typeface="Times New Roman"/>
              <a:sym typeface="Times New Roman"/>
            </a:endParaRPr>
          </a:p>
          <a:p>
            <a:pPr marL="0" marR="0" lvl="0" indent="0" algn="l" rtl="0">
              <a:lnSpc>
                <a:spcPct val="120000"/>
              </a:lnSpc>
              <a:spcBef>
                <a:spcPts val="0"/>
              </a:spcBef>
              <a:spcAft>
                <a:spcPts val="0"/>
              </a:spcAft>
              <a:buClr>
                <a:schemeClr val="dk1"/>
              </a:buClr>
              <a:buFont typeface="Times New Roman"/>
              <a:buNone/>
            </a:pPr>
            <a:r>
              <a:rPr lang="en-US" sz="600" b="1" i="0" strike="noStrike" cap="none" dirty="0" smtClean="0">
                <a:solidFill>
                  <a:schemeClr val="dk1"/>
                </a:solidFill>
                <a:ea typeface="Times New Roman"/>
                <a:cs typeface="Times New Roman"/>
                <a:sym typeface="Times New Roman"/>
              </a:rPr>
              <a:t>LINE </a:t>
            </a:r>
            <a:r>
              <a:rPr lang="en-US" sz="600" b="1" i="0" strike="noStrike" cap="none" dirty="0">
                <a:solidFill>
                  <a:schemeClr val="dk1"/>
                </a:solidFill>
                <a:ea typeface="Times New Roman"/>
                <a:cs typeface="Times New Roman"/>
                <a:sym typeface="Times New Roman"/>
              </a:rPr>
              <a:t>6 </a:t>
            </a:r>
            <a:r>
              <a:rPr lang="en-US" sz="600" b="0" i="0" strike="noStrike" cap="none" dirty="0">
                <a:solidFill>
                  <a:schemeClr val="dk1"/>
                </a:solidFill>
                <a:ea typeface="Times New Roman"/>
                <a:cs typeface="Times New Roman"/>
                <a:sym typeface="Times New Roman"/>
              </a:rPr>
              <a:t>(PEACETIME</a:t>
            </a:r>
            <a:r>
              <a:rPr lang="en-US" sz="600" b="0" i="0" strike="noStrike" cap="none" dirty="0" smtClean="0">
                <a:solidFill>
                  <a:schemeClr val="dk1"/>
                </a:solidFill>
                <a:ea typeface="Times New Roman"/>
                <a:cs typeface="Times New Roman"/>
                <a:sym typeface="Times New Roman"/>
              </a:rPr>
              <a:t>) </a:t>
            </a:r>
            <a:r>
              <a:rPr lang="en-US" sz="600" b="0" i="0" u="none" strike="noStrike" cap="none" dirty="0">
                <a:solidFill>
                  <a:schemeClr val="dk1"/>
                </a:solidFill>
                <a:ea typeface="Times New Roman"/>
                <a:cs typeface="Times New Roman"/>
                <a:sym typeface="Times New Roman"/>
              </a:rPr>
              <a:t>NUMBER AND TYPE OF WOUND, INJURY, OR </a:t>
            </a:r>
            <a:r>
              <a:rPr lang="en-US" sz="600" b="0" i="0" u="none" strike="noStrike" cap="none" dirty="0" smtClean="0">
                <a:solidFill>
                  <a:schemeClr val="dk1"/>
                </a:solidFill>
                <a:ea typeface="Times New Roman"/>
                <a:cs typeface="Times New Roman"/>
                <a:sym typeface="Times New Roman"/>
              </a:rPr>
              <a:t>ILLNESS:</a:t>
            </a:r>
          </a:p>
          <a:p>
            <a:pPr marL="0" marR="0" lvl="0" indent="0" algn="l" rtl="0">
              <a:lnSpc>
                <a:spcPct val="120000"/>
              </a:lnSpc>
              <a:spcBef>
                <a:spcPts val="0"/>
              </a:spcBef>
              <a:spcAft>
                <a:spcPts val="0"/>
              </a:spcAft>
              <a:buClr>
                <a:schemeClr val="dk1"/>
              </a:buClr>
              <a:buFont typeface="Times New Roman"/>
              <a:buNone/>
            </a:pPr>
            <a:r>
              <a:rPr lang="en-US" sz="600" b="1" dirty="0" smtClean="0">
                <a:solidFill>
                  <a:schemeClr val="dk1"/>
                </a:solidFill>
                <a:cs typeface="Times New Roman"/>
                <a:sym typeface="Times New Roman"/>
              </a:rPr>
              <a:t>_________________________________________________________________________________________________________</a:t>
            </a:r>
            <a:endParaRPr b="1" dirty="0"/>
          </a:p>
          <a:p>
            <a:pPr marL="0" marR="0" lvl="0" indent="0" algn="l" rtl="0">
              <a:lnSpc>
                <a:spcPct val="120000"/>
              </a:lnSpc>
              <a:spcBef>
                <a:spcPts val="0"/>
              </a:spcBef>
              <a:spcAft>
                <a:spcPts val="0"/>
              </a:spcAft>
              <a:buClr>
                <a:schemeClr val="dk1"/>
              </a:buClr>
              <a:buFont typeface="Times New Roman"/>
              <a:buNone/>
            </a:pPr>
            <a:r>
              <a:rPr lang="en-US" sz="600" b="1" i="0" u="none" strike="noStrike" cap="none" dirty="0">
                <a:solidFill>
                  <a:schemeClr val="dk1"/>
                </a:solidFill>
                <a:ea typeface="Times New Roman"/>
                <a:cs typeface="Times New Roman"/>
                <a:sym typeface="Times New Roman"/>
              </a:rPr>
              <a:t>LINE </a:t>
            </a:r>
            <a:r>
              <a:rPr lang="en-US" sz="600" b="1" i="0" u="none" strike="noStrike" cap="none" dirty="0" smtClean="0">
                <a:solidFill>
                  <a:schemeClr val="dk1"/>
                </a:solidFill>
                <a:ea typeface="Times New Roman"/>
                <a:cs typeface="Times New Roman"/>
                <a:sym typeface="Times New Roman"/>
              </a:rPr>
              <a:t>7 </a:t>
            </a:r>
            <a:r>
              <a:rPr lang="en-US" sz="600" b="0" i="0" u="none" strike="noStrike" cap="none" dirty="0" smtClean="0">
                <a:solidFill>
                  <a:schemeClr val="dk1"/>
                </a:solidFill>
                <a:ea typeface="Times New Roman"/>
                <a:cs typeface="Times New Roman"/>
                <a:sym typeface="Times New Roman"/>
              </a:rPr>
              <a:t>(METHOD </a:t>
            </a:r>
            <a:r>
              <a:rPr lang="en-US" sz="600" b="0" i="0" u="none" strike="noStrike" cap="none" dirty="0">
                <a:solidFill>
                  <a:schemeClr val="dk1"/>
                </a:solidFill>
                <a:ea typeface="Times New Roman"/>
                <a:cs typeface="Times New Roman"/>
                <a:sym typeface="Times New Roman"/>
              </a:rPr>
              <a:t>OF MARKING </a:t>
            </a:r>
            <a:r>
              <a:rPr lang="en-US" sz="600" b="0" i="0" u="none" strike="noStrike" cap="none" dirty="0" smtClean="0">
                <a:solidFill>
                  <a:schemeClr val="dk1"/>
                </a:solidFill>
                <a:ea typeface="Times New Roman"/>
                <a:cs typeface="Times New Roman"/>
                <a:sym typeface="Times New Roman"/>
              </a:rPr>
              <a:t>SITE):</a:t>
            </a:r>
            <a:r>
              <a:rPr lang="en-US" sz="600" b="0" i="0" u="none" strike="noStrike" cap="none" dirty="0">
                <a:solidFill>
                  <a:schemeClr val="dk1"/>
                </a:solidFill>
                <a:ea typeface="Times New Roman"/>
                <a:cs typeface="Times New Roman"/>
                <a:sym typeface="Times New Roman"/>
              </a:rPr>
              <a:t>	</a:t>
            </a:r>
            <a:r>
              <a:rPr lang="en-US" sz="600" b="1" i="0" u="none" strike="noStrike" cap="none" dirty="0" smtClean="0">
                <a:solidFill>
                  <a:schemeClr val="dk1"/>
                </a:solidFill>
                <a:ea typeface="Times New Roman"/>
                <a:cs typeface="Times New Roman"/>
                <a:sym typeface="Times New Roman"/>
              </a:rPr>
              <a:t>A–PANELS /</a:t>
            </a:r>
            <a:r>
              <a:rPr lang="en-US" b="1" dirty="0" smtClean="0">
                <a:sym typeface="Times New Roman"/>
              </a:rPr>
              <a:t> </a:t>
            </a:r>
            <a:r>
              <a:rPr lang="en-US" sz="600" b="1" i="0" u="none" strike="noStrike" cap="none" dirty="0" smtClean="0">
                <a:solidFill>
                  <a:schemeClr val="dk1"/>
                </a:solidFill>
                <a:ea typeface="Times New Roman"/>
                <a:cs typeface="Times New Roman"/>
                <a:sym typeface="Times New Roman"/>
              </a:rPr>
              <a:t>B–PYROTECHNIC /</a:t>
            </a:r>
            <a:r>
              <a:rPr lang="en-US" b="1" dirty="0" smtClean="0">
                <a:sym typeface="Times New Roman"/>
              </a:rPr>
              <a:t> </a:t>
            </a:r>
            <a:r>
              <a:rPr lang="en-US" sz="600" b="1" i="0" u="none" strike="noStrike" cap="none" dirty="0" smtClean="0">
                <a:solidFill>
                  <a:schemeClr val="dk1"/>
                </a:solidFill>
                <a:ea typeface="Times New Roman"/>
                <a:cs typeface="Times New Roman"/>
                <a:sym typeface="Times New Roman"/>
              </a:rPr>
              <a:t>C–SMOKE /</a:t>
            </a:r>
            <a:r>
              <a:rPr lang="en-US" b="1" dirty="0" smtClean="0">
                <a:sym typeface="Times New Roman"/>
              </a:rPr>
              <a:t> </a:t>
            </a:r>
            <a:r>
              <a:rPr lang="en-US" sz="600" b="1" i="0" u="none" strike="noStrike" cap="none" dirty="0" smtClean="0">
                <a:solidFill>
                  <a:schemeClr val="dk1"/>
                </a:solidFill>
                <a:ea typeface="Times New Roman"/>
                <a:cs typeface="Times New Roman"/>
                <a:sym typeface="Times New Roman"/>
              </a:rPr>
              <a:t>D–NONE /</a:t>
            </a:r>
            <a:r>
              <a:rPr lang="en-US" b="1" dirty="0" smtClean="0">
                <a:sym typeface="Times New Roman"/>
              </a:rPr>
              <a:t> </a:t>
            </a:r>
            <a:r>
              <a:rPr lang="en-US" sz="600" b="1" i="0" u="none" strike="noStrike" cap="none" dirty="0" smtClean="0">
                <a:solidFill>
                  <a:schemeClr val="dk1"/>
                </a:solidFill>
                <a:ea typeface="Times New Roman"/>
                <a:cs typeface="Times New Roman"/>
                <a:sym typeface="Times New Roman"/>
              </a:rPr>
              <a:t>E – OTHER</a:t>
            </a:r>
          </a:p>
          <a:p>
            <a:pPr marL="0" marR="0" lvl="0" indent="0" algn="l" rtl="0">
              <a:lnSpc>
                <a:spcPct val="120000"/>
              </a:lnSpc>
              <a:spcBef>
                <a:spcPts val="0"/>
              </a:spcBef>
              <a:spcAft>
                <a:spcPts val="0"/>
              </a:spcAft>
              <a:buClr>
                <a:schemeClr val="dk1"/>
              </a:buClr>
              <a:buFont typeface="Times New Roman"/>
              <a:buNone/>
            </a:pPr>
            <a:r>
              <a:rPr lang="en-US" sz="600" b="1" dirty="0" smtClean="0">
                <a:solidFill>
                  <a:schemeClr val="dk1"/>
                </a:solidFill>
                <a:cs typeface="Times New Roman"/>
                <a:sym typeface="Times New Roman"/>
              </a:rPr>
              <a:t>_________________________________________________________________________________________________________</a:t>
            </a:r>
            <a:endParaRPr b="1" dirty="0"/>
          </a:p>
          <a:p>
            <a:pPr marL="0" marR="0" lvl="0" indent="0" algn="l" rtl="0">
              <a:lnSpc>
                <a:spcPct val="120000"/>
              </a:lnSpc>
              <a:spcBef>
                <a:spcPts val="0"/>
              </a:spcBef>
              <a:spcAft>
                <a:spcPts val="0"/>
              </a:spcAft>
              <a:buClr>
                <a:schemeClr val="dk1"/>
              </a:buClr>
              <a:buFont typeface="Times New Roman"/>
              <a:buNone/>
            </a:pPr>
            <a:r>
              <a:rPr lang="en-US" sz="600" b="1" i="0" u="none" strike="noStrike" cap="none" dirty="0">
                <a:solidFill>
                  <a:schemeClr val="dk1"/>
                </a:solidFill>
                <a:ea typeface="Times New Roman"/>
                <a:cs typeface="Times New Roman"/>
                <a:sym typeface="Times New Roman"/>
              </a:rPr>
              <a:t>LINE </a:t>
            </a:r>
            <a:r>
              <a:rPr lang="en-US" sz="600" b="1" i="0" u="none" strike="noStrike" cap="none" dirty="0" smtClean="0">
                <a:solidFill>
                  <a:schemeClr val="dk1"/>
                </a:solidFill>
                <a:ea typeface="Times New Roman"/>
                <a:cs typeface="Times New Roman"/>
                <a:sym typeface="Times New Roman"/>
              </a:rPr>
              <a:t>8 (</a:t>
            </a:r>
            <a:r>
              <a:rPr lang="en-US" sz="600" b="0" i="0" u="none" strike="noStrike" cap="none" dirty="0" smtClean="0">
                <a:solidFill>
                  <a:schemeClr val="dk1"/>
                </a:solidFill>
                <a:ea typeface="Times New Roman"/>
                <a:cs typeface="Times New Roman"/>
                <a:sym typeface="Times New Roman"/>
              </a:rPr>
              <a:t>PATIENTS </a:t>
            </a:r>
            <a:r>
              <a:rPr lang="en-US" sz="600" b="0" i="0" u="none" strike="noStrike" cap="none" dirty="0">
                <a:solidFill>
                  <a:schemeClr val="dk1"/>
                </a:solidFill>
                <a:ea typeface="Times New Roman"/>
                <a:cs typeface="Times New Roman"/>
                <a:sym typeface="Times New Roman"/>
              </a:rPr>
              <a:t>BY NATIONALITY AND </a:t>
            </a:r>
            <a:r>
              <a:rPr lang="en-US" sz="600" b="0" i="0" u="none" strike="noStrike" cap="none" dirty="0" smtClean="0">
                <a:solidFill>
                  <a:schemeClr val="dk1"/>
                </a:solidFill>
                <a:ea typeface="Times New Roman"/>
                <a:cs typeface="Times New Roman"/>
                <a:sym typeface="Times New Roman"/>
              </a:rPr>
              <a:t>STATUS): </a:t>
            </a:r>
          </a:p>
          <a:p>
            <a:pPr marL="0" marR="0" lvl="0" indent="0" algn="l" rtl="0">
              <a:lnSpc>
                <a:spcPct val="120000"/>
              </a:lnSpc>
              <a:spcBef>
                <a:spcPts val="0"/>
              </a:spcBef>
              <a:spcAft>
                <a:spcPts val="0"/>
              </a:spcAft>
              <a:buClr>
                <a:schemeClr val="dk1"/>
              </a:buClr>
              <a:buFont typeface="Times New Roman"/>
              <a:buNone/>
            </a:pPr>
            <a:r>
              <a:rPr lang="en-US" sz="600" b="1" i="0" u="none" strike="noStrike" cap="none" dirty="0" smtClean="0">
                <a:solidFill>
                  <a:schemeClr val="dk1"/>
                </a:solidFill>
                <a:ea typeface="Times New Roman"/>
                <a:cs typeface="Times New Roman"/>
                <a:sym typeface="Times New Roman"/>
              </a:rPr>
              <a:t>A-U.S</a:t>
            </a:r>
            <a:r>
              <a:rPr lang="en-US" sz="600" b="1" i="0" u="none" strike="noStrike" cap="none" dirty="0">
                <a:solidFill>
                  <a:schemeClr val="dk1"/>
                </a:solidFill>
                <a:ea typeface="Times New Roman"/>
                <a:cs typeface="Times New Roman"/>
                <a:sym typeface="Times New Roman"/>
              </a:rPr>
              <a:t>. </a:t>
            </a:r>
            <a:r>
              <a:rPr lang="en-US" sz="600" b="1" i="0" u="none" strike="noStrike" cap="none" dirty="0" smtClean="0">
                <a:solidFill>
                  <a:schemeClr val="dk1"/>
                </a:solidFill>
                <a:ea typeface="Times New Roman"/>
                <a:cs typeface="Times New Roman"/>
                <a:sym typeface="Times New Roman"/>
              </a:rPr>
              <a:t>MILITARY</a:t>
            </a:r>
            <a:r>
              <a:rPr lang="en-US" b="1" dirty="0">
                <a:sym typeface="Times New Roman"/>
              </a:rPr>
              <a:t> </a:t>
            </a:r>
            <a:r>
              <a:rPr lang="en-US" sz="700" b="1" dirty="0" smtClean="0">
                <a:sym typeface="Times New Roman"/>
              </a:rPr>
              <a:t>/ </a:t>
            </a:r>
            <a:r>
              <a:rPr lang="en-US" sz="600" b="1" i="0" u="none" strike="noStrike" cap="none" dirty="0" smtClean="0">
                <a:solidFill>
                  <a:schemeClr val="dk1"/>
                </a:solidFill>
                <a:ea typeface="Times New Roman"/>
                <a:cs typeface="Times New Roman"/>
                <a:sym typeface="Times New Roman"/>
              </a:rPr>
              <a:t>B-U.S</a:t>
            </a:r>
            <a:r>
              <a:rPr lang="en-US" sz="600" b="1" i="0" u="none" strike="noStrike" cap="none" dirty="0">
                <a:solidFill>
                  <a:schemeClr val="dk1"/>
                </a:solidFill>
                <a:ea typeface="Times New Roman"/>
                <a:cs typeface="Times New Roman"/>
                <a:sym typeface="Times New Roman"/>
              </a:rPr>
              <a:t>. </a:t>
            </a:r>
            <a:r>
              <a:rPr lang="en-US" sz="600" b="1" i="0" u="none" strike="noStrike" cap="none" dirty="0" smtClean="0">
                <a:solidFill>
                  <a:schemeClr val="dk1"/>
                </a:solidFill>
                <a:ea typeface="Times New Roman"/>
                <a:cs typeface="Times New Roman"/>
                <a:sym typeface="Times New Roman"/>
              </a:rPr>
              <a:t>CIVILIAN /</a:t>
            </a:r>
            <a:r>
              <a:rPr lang="en-US" b="1" dirty="0" smtClean="0">
                <a:sym typeface="Times New Roman"/>
              </a:rPr>
              <a:t> </a:t>
            </a:r>
            <a:r>
              <a:rPr lang="en-US" sz="600" b="1" i="0" u="none" strike="noStrike" cap="none" dirty="0" smtClean="0">
                <a:solidFill>
                  <a:schemeClr val="dk1"/>
                </a:solidFill>
                <a:ea typeface="Times New Roman"/>
                <a:cs typeface="Times New Roman"/>
                <a:sym typeface="Times New Roman"/>
              </a:rPr>
              <a:t>C-NON </a:t>
            </a:r>
            <a:r>
              <a:rPr lang="en-US" sz="600" b="1" i="0" u="none" strike="noStrike" cap="none" dirty="0">
                <a:solidFill>
                  <a:schemeClr val="dk1"/>
                </a:solidFill>
                <a:ea typeface="Times New Roman"/>
                <a:cs typeface="Times New Roman"/>
                <a:sym typeface="Times New Roman"/>
              </a:rPr>
              <a:t>U.S. </a:t>
            </a:r>
            <a:r>
              <a:rPr lang="en-US" sz="600" b="1" i="0" u="none" strike="noStrike" cap="none" dirty="0" smtClean="0">
                <a:solidFill>
                  <a:schemeClr val="dk1"/>
                </a:solidFill>
                <a:ea typeface="Times New Roman"/>
                <a:cs typeface="Times New Roman"/>
                <a:sym typeface="Times New Roman"/>
              </a:rPr>
              <a:t>MILITARY /</a:t>
            </a:r>
            <a:r>
              <a:rPr lang="en-US" b="1" dirty="0" smtClean="0">
                <a:sym typeface="Times New Roman"/>
              </a:rPr>
              <a:t> </a:t>
            </a:r>
            <a:r>
              <a:rPr lang="en-US" sz="600" b="1" i="0" u="none" strike="noStrike" cap="none" dirty="0" smtClean="0">
                <a:solidFill>
                  <a:schemeClr val="dk1"/>
                </a:solidFill>
                <a:ea typeface="Times New Roman"/>
                <a:cs typeface="Times New Roman"/>
                <a:sym typeface="Times New Roman"/>
              </a:rPr>
              <a:t>D-NON </a:t>
            </a:r>
            <a:r>
              <a:rPr lang="en-US" sz="600" b="1" i="0" u="none" strike="noStrike" cap="none" dirty="0">
                <a:solidFill>
                  <a:schemeClr val="dk1"/>
                </a:solidFill>
                <a:ea typeface="Times New Roman"/>
                <a:cs typeface="Times New Roman"/>
                <a:sym typeface="Times New Roman"/>
              </a:rPr>
              <a:t>U.S. </a:t>
            </a:r>
            <a:r>
              <a:rPr lang="en-US" sz="600" b="1" i="0" u="none" strike="noStrike" cap="none" dirty="0" smtClean="0">
                <a:solidFill>
                  <a:schemeClr val="dk1"/>
                </a:solidFill>
                <a:ea typeface="Times New Roman"/>
                <a:cs typeface="Times New Roman"/>
                <a:sym typeface="Times New Roman"/>
              </a:rPr>
              <a:t>CIVILIAN /</a:t>
            </a:r>
            <a:r>
              <a:rPr lang="en-US" b="1" dirty="0" smtClean="0">
                <a:sym typeface="Times New Roman"/>
              </a:rPr>
              <a:t> </a:t>
            </a:r>
            <a:r>
              <a:rPr lang="en-US" sz="600" b="1" i="0" u="none" strike="noStrike" cap="none" dirty="0" smtClean="0">
                <a:solidFill>
                  <a:schemeClr val="dk1"/>
                </a:solidFill>
                <a:ea typeface="Times New Roman"/>
                <a:cs typeface="Times New Roman"/>
                <a:sym typeface="Times New Roman"/>
              </a:rPr>
              <a:t>E-EPW</a:t>
            </a:r>
          </a:p>
          <a:p>
            <a:pPr marL="0" marR="0" lvl="0" indent="0" algn="l" rtl="0">
              <a:lnSpc>
                <a:spcPct val="120000"/>
              </a:lnSpc>
              <a:spcBef>
                <a:spcPts val="0"/>
              </a:spcBef>
              <a:spcAft>
                <a:spcPts val="0"/>
              </a:spcAft>
              <a:buClr>
                <a:schemeClr val="dk1"/>
              </a:buClr>
              <a:buFont typeface="Times New Roman"/>
              <a:buNone/>
            </a:pPr>
            <a:r>
              <a:rPr lang="en-US" sz="600" b="1" dirty="0" smtClean="0">
                <a:solidFill>
                  <a:schemeClr val="dk1"/>
                </a:solidFill>
                <a:cs typeface="Times New Roman"/>
                <a:sym typeface="Times New Roman"/>
              </a:rPr>
              <a:t>_________________________________________________________________________________________________________</a:t>
            </a:r>
            <a:endParaRPr b="1" dirty="0"/>
          </a:p>
          <a:p>
            <a:pPr marL="0" marR="0" lvl="0" indent="0" algn="l" rtl="0">
              <a:lnSpc>
                <a:spcPct val="120000"/>
              </a:lnSpc>
              <a:spcBef>
                <a:spcPts val="0"/>
              </a:spcBef>
              <a:spcAft>
                <a:spcPts val="0"/>
              </a:spcAft>
              <a:buClr>
                <a:schemeClr val="dk1"/>
              </a:buClr>
              <a:buFont typeface="Times New Roman"/>
              <a:buNone/>
            </a:pPr>
            <a:r>
              <a:rPr lang="en-US" sz="600" b="1" i="0" u="none" strike="noStrike" cap="none" dirty="0">
                <a:solidFill>
                  <a:schemeClr val="dk1"/>
                </a:solidFill>
                <a:ea typeface="Times New Roman"/>
                <a:cs typeface="Times New Roman"/>
                <a:sym typeface="Times New Roman"/>
              </a:rPr>
              <a:t>LINE </a:t>
            </a:r>
            <a:r>
              <a:rPr lang="en-US" sz="600" b="1" i="0" u="none" strike="noStrike" cap="none" dirty="0" smtClean="0">
                <a:solidFill>
                  <a:schemeClr val="dk1"/>
                </a:solidFill>
                <a:ea typeface="Times New Roman"/>
                <a:cs typeface="Times New Roman"/>
                <a:sym typeface="Times New Roman"/>
              </a:rPr>
              <a:t>9 </a:t>
            </a:r>
            <a:r>
              <a:rPr lang="en-US" sz="600" b="0" i="0" u="none" strike="noStrike" cap="none" dirty="0" smtClean="0">
                <a:solidFill>
                  <a:schemeClr val="dk1"/>
                </a:solidFill>
                <a:ea typeface="Times New Roman"/>
                <a:cs typeface="Times New Roman"/>
                <a:sym typeface="Times New Roman"/>
              </a:rPr>
              <a:t>(NBC CONTAMINATION): </a:t>
            </a:r>
            <a:r>
              <a:rPr lang="en-US" sz="600" b="1" i="0" u="none" strike="noStrike" cap="none" dirty="0" smtClean="0">
                <a:solidFill>
                  <a:schemeClr val="dk1"/>
                </a:solidFill>
                <a:ea typeface="Times New Roman"/>
                <a:cs typeface="Times New Roman"/>
                <a:sym typeface="Times New Roman"/>
              </a:rPr>
              <a:t>N–NUCLEAR /</a:t>
            </a:r>
            <a:r>
              <a:rPr lang="en-US" b="1" dirty="0" smtClean="0">
                <a:sym typeface="Times New Roman"/>
              </a:rPr>
              <a:t> </a:t>
            </a:r>
            <a:r>
              <a:rPr lang="en-US" sz="600" b="1" i="0" u="none" strike="noStrike" cap="none" dirty="0" smtClean="0">
                <a:solidFill>
                  <a:schemeClr val="dk1"/>
                </a:solidFill>
                <a:ea typeface="Times New Roman"/>
                <a:cs typeface="Times New Roman"/>
                <a:sym typeface="Times New Roman"/>
              </a:rPr>
              <a:t>B–BIOLOGICAL /</a:t>
            </a:r>
            <a:r>
              <a:rPr lang="en-US" b="1" dirty="0" smtClean="0">
                <a:sym typeface="Times New Roman"/>
              </a:rPr>
              <a:t> </a:t>
            </a:r>
            <a:r>
              <a:rPr lang="en-US" sz="600" b="1" i="0" u="none" strike="noStrike" cap="none" dirty="0" smtClean="0">
                <a:solidFill>
                  <a:schemeClr val="dk1"/>
                </a:solidFill>
                <a:ea typeface="Times New Roman"/>
                <a:cs typeface="Times New Roman"/>
                <a:sym typeface="Times New Roman"/>
              </a:rPr>
              <a:t>C-CHEMICAL</a:t>
            </a:r>
          </a:p>
          <a:p>
            <a:pPr marL="0" marR="0" lvl="0" indent="0" algn="l" rtl="0">
              <a:lnSpc>
                <a:spcPct val="120000"/>
              </a:lnSpc>
              <a:spcBef>
                <a:spcPts val="0"/>
              </a:spcBef>
              <a:spcAft>
                <a:spcPts val="0"/>
              </a:spcAft>
              <a:buClr>
                <a:schemeClr val="dk1"/>
              </a:buClr>
              <a:buFont typeface="Times New Roman"/>
              <a:buNone/>
            </a:pPr>
            <a:r>
              <a:rPr lang="en-US" sz="600" b="1" dirty="0" smtClean="0">
                <a:solidFill>
                  <a:schemeClr val="dk1"/>
                </a:solidFill>
                <a:ea typeface="Times New Roman"/>
                <a:cs typeface="Times New Roman"/>
                <a:sym typeface="Times New Roman"/>
              </a:rPr>
              <a:t>_________________________________________________________________________________________________________</a:t>
            </a:r>
          </a:p>
          <a:p>
            <a:pPr marL="0" marR="0" lvl="0" indent="0" algn="l" rtl="0">
              <a:lnSpc>
                <a:spcPct val="120000"/>
              </a:lnSpc>
              <a:spcBef>
                <a:spcPts val="0"/>
              </a:spcBef>
              <a:spcAft>
                <a:spcPts val="0"/>
              </a:spcAft>
              <a:buClr>
                <a:schemeClr val="dk1"/>
              </a:buClr>
              <a:buFont typeface="Times New Roman"/>
              <a:buNone/>
            </a:pPr>
            <a:r>
              <a:rPr lang="en-US" sz="500" b="1" dirty="0" smtClean="0">
                <a:solidFill>
                  <a:schemeClr val="dk1"/>
                </a:solidFill>
                <a:ea typeface="Times New Roman"/>
                <a:cs typeface="Times New Roman"/>
                <a:sym typeface="Times New Roman"/>
              </a:rPr>
              <a:t>Mechanism of injury _____________________________________________________________________________________________________________</a:t>
            </a:r>
          </a:p>
          <a:p>
            <a:pPr marL="0" marR="0" lvl="0" indent="0" algn="l" rtl="0">
              <a:lnSpc>
                <a:spcPct val="120000"/>
              </a:lnSpc>
              <a:spcBef>
                <a:spcPts val="0"/>
              </a:spcBef>
              <a:spcAft>
                <a:spcPts val="0"/>
              </a:spcAft>
              <a:buClr>
                <a:schemeClr val="dk1"/>
              </a:buClr>
              <a:buFont typeface="Times New Roman"/>
              <a:buNone/>
            </a:pPr>
            <a:r>
              <a:rPr lang="en-US" sz="500" b="1" i="0" u="none" strike="noStrike" cap="none" dirty="0" smtClean="0">
                <a:solidFill>
                  <a:schemeClr val="dk1"/>
                </a:solidFill>
                <a:ea typeface="Times New Roman"/>
                <a:cs typeface="Times New Roman"/>
                <a:sym typeface="Times New Roman"/>
              </a:rPr>
              <a:t>Injury _________________________________________________________________________________________________________________________</a:t>
            </a:r>
          </a:p>
          <a:p>
            <a:pPr marL="0" marR="0" lvl="0" indent="0" algn="l" rtl="0">
              <a:lnSpc>
                <a:spcPct val="120000"/>
              </a:lnSpc>
              <a:spcBef>
                <a:spcPts val="0"/>
              </a:spcBef>
              <a:spcAft>
                <a:spcPts val="0"/>
              </a:spcAft>
              <a:buClr>
                <a:schemeClr val="dk1"/>
              </a:buClr>
              <a:buFont typeface="Times New Roman"/>
              <a:buNone/>
            </a:pPr>
            <a:r>
              <a:rPr lang="en-US" sz="500" b="1" dirty="0" smtClean="0">
                <a:solidFill>
                  <a:schemeClr val="dk1"/>
                </a:solidFill>
                <a:ea typeface="Times New Roman"/>
                <a:cs typeface="Times New Roman"/>
                <a:sym typeface="Times New Roman"/>
              </a:rPr>
              <a:t>Signs &amp; symptoms ______________________________________________________________________________________________________________</a:t>
            </a:r>
          </a:p>
          <a:p>
            <a:pPr marL="0" marR="0" lvl="0" indent="0" algn="l" rtl="0">
              <a:lnSpc>
                <a:spcPct val="120000"/>
              </a:lnSpc>
              <a:spcBef>
                <a:spcPts val="0"/>
              </a:spcBef>
              <a:spcAft>
                <a:spcPts val="0"/>
              </a:spcAft>
              <a:buClr>
                <a:schemeClr val="dk1"/>
              </a:buClr>
              <a:buFont typeface="Times New Roman"/>
              <a:buNone/>
            </a:pPr>
            <a:r>
              <a:rPr lang="en-US" sz="500" b="1" i="0" u="none" strike="noStrike" cap="none" dirty="0" smtClean="0">
                <a:solidFill>
                  <a:schemeClr val="dk1"/>
                </a:solidFill>
                <a:ea typeface="Times New Roman"/>
                <a:cs typeface="Times New Roman"/>
                <a:sym typeface="Times New Roman"/>
              </a:rPr>
              <a:t>Treatment _____________________________________________________________________________________________________________________</a:t>
            </a:r>
            <a:endParaRPr sz="500" b="1" i="0" u="none" strike="noStrike" cap="none" dirty="0">
              <a:solidFill>
                <a:schemeClr val="dk1"/>
              </a:solidFill>
              <a:ea typeface="Times New Roman"/>
              <a:cs typeface="Times New Roman"/>
              <a:sym typeface="Times New Roman"/>
            </a:endParaRPr>
          </a:p>
        </p:txBody>
      </p:sp>
      <p:sp>
        <p:nvSpPr>
          <p:cNvPr id="3" name="Slide Number Placeholder 2"/>
          <p:cNvSpPr>
            <a:spLocks noGrp="1"/>
          </p:cNvSpPr>
          <p:nvPr>
            <p:ph type="sldNum" sz="quarter" idx="12"/>
          </p:nvPr>
        </p:nvSpPr>
        <p:spPr/>
        <p:txBody>
          <a:bodyPr/>
          <a:lstStyle/>
          <a:p>
            <a:fld id="{1A05E389-BD0C-4476-81A1-636280216220}" type="slidenum">
              <a:rPr lang="en-US" smtClean="0"/>
              <a:t>61</a:t>
            </a:fld>
            <a:endParaRPr lang="en-US"/>
          </a:p>
        </p:txBody>
      </p:sp>
    </p:spTree>
    <p:extLst>
      <p:ext uri="{BB962C8B-B14F-4D97-AF65-F5344CB8AC3E}">
        <p14:creationId xmlns:p14="http://schemas.microsoft.com/office/powerpoint/2010/main" val="18921163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ATP 3-20.98	Reconnaissance Platoon</a:t>
            </a:r>
          </a:p>
          <a:p>
            <a:r>
              <a:rPr lang="en-US" dirty="0" smtClean="0"/>
              <a:t>ATP 3-20.97 	Cavalry Troop</a:t>
            </a:r>
          </a:p>
          <a:p>
            <a:r>
              <a:rPr lang="en-US" dirty="0" smtClean="0"/>
              <a:t>ATP 3-20.96 	Cavalry Squadron</a:t>
            </a:r>
          </a:p>
          <a:p>
            <a:r>
              <a:rPr lang="en-US" dirty="0" smtClean="0"/>
              <a:t>FM 3-98		Reconnaissance &amp; Security OPs</a:t>
            </a:r>
          </a:p>
          <a:p>
            <a:r>
              <a:rPr lang="en-US" dirty="0" smtClean="0"/>
              <a:t>FM 3-55.93 	Long-Range Surveillance Unit OPs</a:t>
            </a:r>
          </a:p>
          <a:p>
            <a:r>
              <a:rPr lang="en-US" dirty="0" smtClean="0"/>
              <a:t>ATP 3-21.8		Infantry Platoon</a:t>
            </a:r>
          </a:p>
          <a:p>
            <a:r>
              <a:rPr lang="en-US" dirty="0" smtClean="0"/>
              <a:t>TC 3-21.76		Ranger Handbook</a:t>
            </a:r>
          </a:p>
          <a:p>
            <a:r>
              <a:rPr lang="en-US" dirty="0" smtClean="0"/>
              <a:t>ST 3-20.983	Reconnaissance Handbook</a:t>
            </a:r>
          </a:p>
          <a:p>
            <a:r>
              <a:rPr lang="en-US" dirty="0" smtClean="0"/>
              <a:t>ATP 3-09.32 	JFIRES</a:t>
            </a:r>
          </a:p>
          <a:p>
            <a:r>
              <a:rPr lang="en-US" dirty="0" smtClean="0"/>
              <a:t>FM 17-98 		Scout Platoon dated 1994</a:t>
            </a:r>
          </a:p>
        </p:txBody>
      </p:sp>
      <p:sp>
        <p:nvSpPr>
          <p:cNvPr id="5" name="Slide Number Placeholder 4"/>
          <p:cNvSpPr>
            <a:spLocks noGrp="1"/>
          </p:cNvSpPr>
          <p:nvPr>
            <p:ph type="sldNum" sz="quarter" idx="12"/>
          </p:nvPr>
        </p:nvSpPr>
        <p:spPr/>
        <p:txBody>
          <a:bodyPr/>
          <a:lstStyle/>
          <a:p>
            <a:fld id="{1A05E389-BD0C-4476-81A1-636280216220}" type="slidenum">
              <a:rPr lang="en-US" smtClean="0"/>
              <a:t>62</a:t>
            </a:fld>
            <a:endParaRPr lang="en-US"/>
          </a:p>
        </p:txBody>
      </p:sp>
    </p:spTree>
    <p:extLst>
      <p:ext uri="{BB962C8B-B14F-4D97-AF65-F5344CB8AC3E}">
        <p14:creationId xmlns:p14="http://schemas.microsoft.com/office/powerpoint/2010/main" val="472942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Reconnaissance missions</a:t>
            </a:r>
            <a:endParaRPr lang="en-US" dirty="0"/>
          </a:p>
        </p:txBody>
      </p:sp>
      <p:sp>
        <p:nvSpPr>
          <p:cNvPr id="9" name="TextBox 8"/>
          <p:cNvSpPr txBox="1"/>
          <p:nvPr/>
        </p:nvSpPr>
        <p:spPr>
          <a:xfrm>
            <a:off x="22379" y="1084560"/>
            <a:ext cx="4040714" cy="2677656"/>
          </a:xfrm>
          <a:prstGeom prst="rect">
            <a:avLst/>
          </a:prstGeom>
          <a:noFill/>
        </p:spPr>
        <p:txBody>
          <a:bodyPr wrap="square" rtlCol="0">
            <a:spAutoFit/>
          </a:bodyPr>
          <a:lstStyle/>
          <a:p>
            <a:r>
              <a:rPr lang="en-US" sz="700" dirty="0"/>
              <a:t> </a:t>
            </a:r>
          </a:p>
          <a:p>
            <a:r>
              <a:rPr lang="en-US" sz="800" b="1" dirty="0"/>
              <a:t>Route reconnaissance</a:t>
            </a:r>
            <a:r>
              <a:rPr lang="en-US" sz="800" dirty="0"/>
              <a:t> is a directed effort to obtain detailed information of a specified route and all terrain from which the enemy could influence movement along that route. It provides new or updated information on route conditions, such as obstacles, bridge classifications, enemy, and civilian activity along the route. The commander normally assigns this mission when wanting to use a specific route for friendly movement.</a:t>
            </a:r>
          </a:p>
          <a:p>
            <a:r>
              <a:rPr lang="en-US" sz="800" dirty="0"/>
              <a:t> </a:t>
            </a:r>
          </a:p>
          <a:p>
            <a:pPr marL="171450" lvl="0" indent="-171450">
              <a:buFont typeface="Arial" panose="020B0604020202020204" pitchFamily="34" charset="0"/>
              <a:buChar char="•"/>
            </a:pPr>
            <a:r>
              <a:rPr lang="en-US" sz="800" dirty="0"/>
              <a:t>Find, report, and—based on engagement criteria—clear within capabilities all enemy forces that can influence </a:t>
            </a:r>
            <a:r>
              <a:rPr lang="en-US" sz="900" dirty="0"/>
              <a:t>movement</a:t>
            </a:r>
            <a:r>
              <a:rPr lang="en-US" sz="800" dirty="0"/>
              <a:t> along the route.</a:t>
            </a:r>
          </a:p>
          <a:p>
            <a:pPr marL="171450" lvl="0" indent="-171450">
              <a:buFont typeface="Arial" panose="020B0604020202020204" pitchFamily="34" charset="0"/>
              <a:buChar char="•"/>
            </a:pPr>
            <a:r>
              <a:rPr lang="en-US" sz="800" dirty="0"/>
              <a:t>Reconnoiter and determine the </a:t>
            </a:r>
            <a:r>
              <a:rPr lang="en-US" sz="800" dirty="0" err="1"/>
              <a:t>trafficability</a:t>
            </a:r>
            <a:r>
              <a:rPr lang="en-US" sz="800" dirty="0"/>
              <a:t> of the route.</a:t>
            </a:r>
          </a:p>
          <a:p>
            <a:pPr marL="171450" lvl="0" indent="-171450">
              <a:buFont typeface="Arial" panose="020B0604020202020204" pitchFamily="34" charset="0"/>
              <a:buChar char="•"/>
            </a:pPr>
            <a:r>
              <a:rPr lang="en-US" sz="800" dirty="0"/>
              <a:t>Reconnoiter all terrain the enemy can use to affect movement along the route.</a:t>
            </a:r>
          </a:p>
          <a:p>
            <a:pPr marL="171450" lvl="0" indent="-171450">
              <a:buFont typeface="Arial" panose="020B0604020202020204" pitchFamily="34" charset="0"/>
              <a:buChar char="•"/>
            </a:pPr>
            <a:r>
              <a:rPr lang="en-US" sz="800" dirty="0"/>
              <a:t>Reconnoiter all built-up areas along route.</a:t>
            </a:r>
          </a:p>
          <a:p>
            <a:pPr marL="171450" lvl="0" indent="-171450">
              <a:buFont typeface="Arial" panose="020B0604020202020204" pitchFamily="34" charset="0"/>
              <a:buChar char="•"/>
            </a:pPr>
            <a:r>
              <a:rPr lang="en-US" sz="800" dirty="0"/>
              <a:t>Reconnoiter all lateral routes.</a:t>
            </a:r>
          </a:p>
          <a:p>
            <a:pPr marL="171450" lvl="0" indent="-171450">
              <a:buFont typeface="Arial" panose="020B0604020202020204" pitchFamily="34" charset="0"/>
              <a:buChar char="•"/>
            </a:pPr>
            <a:r>
              <a:rPr lang="en-US" sz="800" dirty="0"/>
              <a:t>Inspect and classify all bridges within the area.</a:t>
            </a:r>
          </a:p>
          <a:p>
            <a:pPr marL="171450" lvl="0" indent="-171450">
              <a:buFont typeface="Arial" panose="020B0604020202020204" pitchFamily="34" charset="0"/>
              <a:buChar char="•"/>
            </a:pPr>
            <a:r>
              <a:rPr lang="en-US" sz="800" dirty="0"/>
              <a:t>Reconnoiter defiles along the route. Clear them of enemy and obstacles (within capability), or locate a bypass</a:t>
            </a:r>
          </a:p>
          <a:p>
            <a:pPr marL="171450" lvl="0" indent="-171450">
              <a:buFont typeface="Arial" panose="020B0604020202020204" pitchFamily="34" charset="0"/>
              <a:buChar char="•"/>
            </a:pPr>
            <a:r>
              <a:rPr lang="en-US" sz="800" dirty="0"/>
              <a:t>Locate fords or crossing sites near all bridges on the route.</a:t>
            </a:r>
          </a:p>
          <a:p>
            <a:pPr marL="171450" lvl="0" indent="-171450">
              <a:buFont typeface="Arial" panose="020B0604020202020204" pitchFamily="34" charset="0"/>
              <a:buChar char="•"/>
            </a:pPr>
            <a:r>
              <a:rPr lang="en-US" sz="800" dirty="0"/>
              <a:t>Inspect and classify all overpasses, underpasses, and culverts.</a:t>
            </a:r>
          </a:p>
          <a:p>
            <a:pPr marL="171450" lvl="0" indent="-171450">
              <a:buFont typeface="Arial" panose="020B0604020202020204" pitchFamily="34" charset="0"/>
              <a:buChar char="•"/>
            </a:pPr>
            <a:r>
              <a:rPr lang="en-US" sz="800" dirty="0"/>
              <a:t>Locate and clear all mines, obstacles, and barriers on the route within capability.</a:t>
            </a:r>
          </a:p>
          <a:p>
            <a:pPr marL="171450" lvl="0" indent="-171450">
              <a:buFont typeface="Arial" panose="020B0604020202020204" pitchFamily="34" charset="0"/>
              <a:buChar char="•"/>
            </a:pPr>
            <a:r>
              <a:rPr lang="en-US" sz="800" dirty="0"/>
              <a:t>Locate bypasses around built-up areas, obstacles, and contaminated areas.</a:t>
            </a:r>
          </a:p>
          <a:p>
            <a:pPr marL="171450" lvl="0" indent="-171450">
              <a:buFont typeface="Arial" panose="020B0604020202020204" pitchFamily="34" charset="0"/>
              <a:buChar char="•"/>
            </a:pPr>
            <a:r>
              <a:rPr lang="en-US" sz="800" dirty="0"/>
              <a:t>Report route information.</a:t>
            </a:r>
          </a:p>
        </p:txBody>
      </p:sp>
      <p:sp>
        <p:nvSpPr>
          <p:cNvPr id="3" name="Slide Number Placeholder 2"/>
          <p:cNvSpPr>
            <a:spLocks noGrp="1"/>
          </p:cNvSpPr>
          <p:nvPr>
            <p:ph type="sldNum" sz="quarter" idx="12"/>
          </p:nvPr>
        </p:nvSpPr>
        <p:spPr/>
        <p:txBody>
          <a:bodyPr/>
          <a:lstStyle/>
          <a:p>
            <a:fld id="{1A05E389-BD0C-4476-81A1-636280216220}" type="slidenum">
              <a:rPr lang="en-US" smtClean="0"/>
              <a:t>6</a:t>
            </a:fld>
            <a:endParaRPr lang="en-US"/>
          </a:p>
        </p:txBody>
      </p:sp>
    </p:spTree>
    <p:extLst>
      <p:ext uri="{BB962C8B-B14F-4D97-AF65-F5344CB8AC3E}">
        <p14:creationId xmlns:p14="http://schemas.microsoft.com/office/powerpoint/2010/main" val="2953064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in depth</a:t>
            </a:r>
            <a:endParaRPr lang="en-US" dirty="0"/>
          </a:p>
        </p:txBody>
      </p:sp>
      <p:sp>
        <p:nvSpPr>
          <p:cNvPr id="3" name="Content Placeholder 2"/>
          <p:cNvSpPr>
            <a:spLocks noGrp="1"/>
          </p:cNvSpPr>
          <p:nvPr>
            <p:ph idx="1"/>
          </p:nvPr>
        </p:nvSpPr>
        <p:spPr>
          <a:xfrm>
            <a:off x="170288" y="1123335"/>
            <a:ext cx="3744897" cy="5010014"/>
          </a:xfrm>
        </p:spPr>
        <p:txBody>
          <a:bodyPr>
            <a:noAutofit/>
          </a:bodyPr>
          <a:lstStyle/>
          <a:p>
            <a:r>
              <a:rPr lang="en-US" sz="900" dirty="0"/>
              <a:t>Depth is critical in a screen. It allows for </a:t>
            </a:r>
            <a:r>
              <a:rPr lang="en-US" sz="900" dirty="0" smtClean="0"/>
              <a:t>RHO of </a:t>
            </a:r>
            <a:r>
              <a:rPr lang="en-US" sz="900" dirty="0"/>
              <a:t>threat contact from one </a:t>
            </a:r>
            <a:r>
              <a:rPr lang="en-US" sz="900" dirty="0" smtClean="0"/>
              <a:t>element to </a:t>
            </a:r>
            <a:r>
              <a:rPr lang="en-US" sz="900" dirty="0"/>
              <a:t>another without displacing. </a:t>
            </a:r>
            <a:endParaRPr lang="en-US" sz="900" dirty="0" smtClean="0"/>
          </a:p>
          <a:p>
            <a:r>
              <a:rPr lang="en-US" sz="900" dirty="0" smtClean="0"/>
              <a:t>Depth </a:t>
            </a:r>
            <a:r>
              <a:rPr lang="en-US" sz="900" dirty="0"/>
              <a:t>is achieved by positioning observations posts, UAS, and attached </a:t>
            </a:r>
            <a:r>
              <a:rPr lang="en-US" sz="900" dirty="0" smtClean="0"/>
              <a:t>units between </a:t>
            </a:r>
            <a:r>
              <a:rPr lang="en-US" sz="900" dirty="0"/>
              <a:t>the front line trace and rear boundary of the security force. Depth is used to achieve the </a:t>
            </a:r>
            <a:r>
              <a:rPr lang="en-US" sz="900" dirty="0" smtClean="0"/>
              <a:t>following results</a:t>
            </a:r>
            <a:r>
              <a:rPr lang="en-US" sz="900" dirty="0"/>
              <a:t>:</a:t>
            </a:r>
          </a:p>
          <a:p>
            <a:pPr lvl="1"/>
            <a:r>
              <a:rPr lang="en-US" sz="900" dirty="0" smtClean="0"/>
              <a:t>Prevent </a:t>
            </a:r>
            <a:r>
              <a:rPr lang="en-US" sz="900" dirty="0"/>
              <a:t>the threat from easily identifying and penetrating the screen.</a:t>
            </a:r>
          </a:p>
          <a:p>
            <a:pPr lvl="1"/>
            <a:r>
              <a:rPr lang="en-US" sz="900" dirty="0" smtClean="0"/>
              <a:t>Prevent </a:t>
            </a:r>
            <a:r>
              <a:rPr lang="en-US" sz="900" dirty="0"/>
              <a:t>gaps from displaced or destroyed outpost.</a:t>
            </a:r>
          </a:p>
          <a:p>
            <a:pPr lvl="1"/>
            <a:r>
              <a:rPr lang="en-US" sz="900" dirty="0" smtClean="0"/>
              <a:t>Facilitate </a:t>
            </a:r>
            <a:r>
              <a:rPr lang="en-US" sz="900" dirty="0"/>
              <a:t>the destruction of enemy reconnaissance elements without compromising </a:t>
            </a:r>
            <a:r>
              <a:rPr lang="en-US" sz="900" dirty="0" smtClean="0"/>
              <a:t>critical observation </a:t>
            </a:r>
            <a:r>
              <a:rPr lang="en-US" sz="900" dirty="0"/>
              <a:t>posts.</a:t>
            </a:r>
          </a:p>
          <a:p>
            <a:pPr lvl="2"/>
            <a:r>
              <a:rPr lang="en-US" b="1" i="1" dirty="0"/>
              <a:t>Note</a:t>
            </a:r>
            <a:r>
              <a:rPr lang="en-US" dirty="0"/>
              <a:t>. When the term screen line is used, it describes only the trace along which security </a:t>
            </a:r>
            <a:r>
              <a:rPr lang="en-US" dirty="0" smtClean="0"/>
              <a:t>provides, not </a:t>
            </a:r>
            <a:r>
              <a:rPr lang="en-US" dirty="0"/>
              <a:t>the linear positioning of assets</a:t>
            </a:r>
            <a:r>
              <a:rPr lang="en-US" dirty="0" smtClean="0"/>
              <a:t>.</a:t>
            </a:r>
          </a:p>
          <a:p>
            <a:r>
              <a:rPr lang="en-US" sz="900" dirty="0" smtClean="0"/>
              <a:t>Dismount OPs need to be deployed forward of mounted OPs within supporting distance, IOT provide early warning to the vehicles.  This provides depth within a vehicle squad.  Each vehicle squad should repeat this same process, going from the front line trace (LOA) all the way back to the phase line that the TRP CO dictates.</a:t>
            </a:r>
          </a:p>
          <a:p>
            <a:r>
              <a:rPr lang="en-US" sz="900" dirty="0" smtClean="0"/>
              <a:t>Leaders need to conduct time distance analysis for how long an enemy vehicle can travel from where the dismount OP is, to where the vehicle is.  This amount of time will determine how long the mounted OP has IOT react to the contact.</a:t>
            </a:r>
          </a:p>
          <a:p>
            <a:r>
              <a:rPr lang="en-US" sz="900" dirty="0" smtClean="0"/>
              <a:t>The dismount OP needs to take all precautions to remain undetected.</a:t>
            </a:r>
          </a:p>
          <a:p>
            <a:r>
              <a:rPr lang="en-US" sz="900" dirty="0" smtClean="0"/>
              <a:t>The dismount OP has the ability to move along with and shadow the enemy, IOT maintain visual contact for as long as possible.</a:t>
            </a:r>
            <a:endParaRPr lang="en-US" sz="900" dirty="0"/>
          </a:p>
          <a:p>
            <a:r>
              <a:rPr lang="en-US" sz="900" dirty="0" smtClean="0"/>
              <a:t>The PL needs to exercise an intelligent thought process, as far as where he is going to emplace OPs.  The OPs should be over watching areas where the enemy needs to make a decision for their direction of travel.</a:t>
            </a:r>
          </a:p>
          <a:p>
            <a:r>
              <a:rPr lang="en-US" sz="900" dirty="0" smtClean="0"/>
              <a:t>EA DEV should be conducted for every single static position.  If there is a dedicated EA where the PL or TRP CO wants to kill the enemy, then the PL needs to task org the right weapon systems (JAV/TOW/MGS/ATGM/50 CAL/FIRES TGTs) to support that EA.</a:t>
            </a:r>
          </a:p>
          <a:p>
            <a:r>
              <a:rPr lang="en-US" sz="900" dirty="0" smtClean="0"/>
              <a:t>Obstacles should be emplaced on the routes that we don’t want the enemy to travel on.  The obstacles will be over watched, and have fires targets templated on them IOT deter enemy trying to breach them.</a:t>
            </a:r>
          </a:p>
          <a:p>
            <a:endParaRPr lang="en-US" sz="900" dirty="0"/>
          </a:p>
        </p:txBody>
      </p:sp>
      <p:sp>
        <p:nvSpPr>
          <p:cNvPr id="5" name="Slide Number Placeholder 4"/>
          <p:cNvSpPr>
            <a:spLocks noGrp="1"/>
          </p:cNvSpPr>
          <p:nvPr>
            <p:ph type="sldNum" sz="quarter" idx="12"/>
          </p:nvPr>
        </p:nvSpPr>
        <p:spPr/>
        <p:txBody>
          <a:bodyPr/>
          <a:lstStyle/>
          <a:p>
            <a:fld id="{1A05E389-BD0C-4476-81A1-636280216220}" type="slidenum">
              <a:rPr lang="en-US" smtClean="0"/>
              <a:t>7</a:t>
            </a:fld>
            <a:endParaRPr lang="en-US"/>
          </a:p>
        </p:txBody>
      </p:sp>
    </p:spTree>
    <p:extLst>
      <p:ext uri="{BB962C8B-B14F-4D97-AF65-F5344CB8AC3E}">
        <p14:creationId xmlns:p14="http://schemas.microsoft.com/office/powerpoint/2010/main" val="3230982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8993" y="958950"/>
            <a:ext cx="3974690" cy="3597997"/>
          </a:xfrm>
          <a:prstGeom prst="rect">
            <a:avLst/>
          </a:prstGeom>
          <a:solidFill>
            <a:schemeClr val="bg1"/>
          </a:solidFill>
        </p:spPr>
      </p:pic>
      <p:cxnSp>
        <p:nvCxnSpPr>
          <p:cNvPr id="7" name="Straight Connector 6"/>
          <p:cNvCxnSpPr/>
          <p:nvPr/>
        </p:nvCxnSpPr>
        <p:spPr>
          <a:xfrm>
            <a:off x="417184" y="1448496"/>
            <a:ext cx="7815" cy="30401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688862" y="1441938"/>
            <a:ext cx="7815" cy="30401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8246" y="1652954"/>
            <a:ext cx="3490340" cy="150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1168" y="3962820"/>
            <a:ext cx="3490340" cy="150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5299" y="1560621"/>
            <a:ext cx="312906" cy="184666"/>
          </a:xfrm>
          <a:prstGeom prst="rect">
            <a:avLst/>
          </a:prstGeom>
          <a:solidFill>
            <a:schemeClr val="bg1"/>
          </a:solidFill>
        </p:spPr>
        <p:txBody>
          <a:bodyPr wrap="none" rtlCol="0">
            <a:spAutoFit/>
          </a:bodyPr>
          <a:lstStyle/>
          <a:p>
            <a:r>
              <a:rPr lang="en-US" sz="600" b="1" dirty="0" smtClean="0"/>
              <a:t>LOA</a:t>
            </a:r>
            <a:endParaRPr lang="en-US" sz="600" b="1" dirty="0"/>
          </a:p>
        </p:txBody>
      </p:sp>
      <p:sp>
        <p:nvSpPr>
          <p:cNvPr id="16" name="TextBox 15"/>
          <p:cNvSpPr txBox="1"/>
          <p:nvPr/>
        </p:nvSpPr>
        <p:spPr>
          <a:xfrm>
            <a:off x="3768193" y="1575673"/>
            <a:ext cx="312906" cy="184666"/>
          </a:xfrm>
          <a:prstGeom prst="rect">
            <a:avLst/>
          </a:prstGeom>
          <a:solidFill>
            <a:schemeClr val="bg1"/>
          </a:solidFill>
        </p:spPr>
        <p:txBody>
          <a:bodyPr wrap="none" rtlCol="0">
            <a:spAutoFit/>
          </a:bodyPr>
          <a:lstStyle/>
          <a:p>
            <a:r>
              <a:rPr lang="en-US" sz="600" b="1" dirty="0" smtClean="0"/>
              <a:t>LOA</a:t>
            </a:r>
            <a:endParaRPr lang="en-US" sz="600" b="1" dirty="0"/>
          </a:p>
        </p:txBody>
      </p:sp>
      <p:sp>
        <p:nvSpPr>
          <p:cNvPr id="17" name="Down Arrow 16"/>
          <p:cNvSpPr/>
          <p:nvPr/>
        </p:nvSpPr>
        <p:spPr>
          <a:xfrm rot="19656491">
            <a:off x="2305539" y="854040"/>
            <a:ext cx="527538" cy="67118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7385" y="3757010"/>
            <a:ext cx="369012" cy="169277"/>
          </a:xfrm>
          <a:prstGeom prst="rect">
            <a:avLst/>
          </a:prstGeom>
          <a:solidFill>
            <a:schemeClr val="bg1"/>
          </a:solidFill>
        </p:spPr>
        <p:txBody>
          <a:bodyPr wrap="none" rtlCol="0">
            <a:spAutoFit/>
          </a:bodyPr>
          <a:lstStyle/>
          <a:p>
            <a:r>
              <a:rPr lang="en-US" sz="500" b="1" dirty="0" smtClean="0"/>
              <a:t>PL RED</a:t>
            </a:r>
            <a:endParaRPr lang="en-US" sz="500" b="1" dirty="0"/>
          </a:p>
        </p:txBody>
      </p:sp>
      <p:sp>
        <p:nvSpPr>
          <p:cNvPr id="19" name="TextBox 18"/>
          <p:cNvSpPr txBox="1"/>
          <p:nvPr/>
        </p:nvSpPr>
        <p:spPr>
          <a:xfrm>
            <a:off x="3724354" y="3773516"/>
            <a:ext cx="366684" cy="169277"/>
          </a:xfrm>
          <a:prstGeom prst="rect">
            <a:avLst/>
          </a:prstGeom>
          <a:solidFill>
            <a:schemeClr val="bg1"/>
          </a:solidFill>
        </p:spPr>
        <p:txBody>
          <a:bodyPr wrap="square" rtlCol="0">
            <a:spAutoFit/>
          </a:bodyPr>
          <a:lstStyle/>
          <a:p>
            <a:r>
              <a:rPr lang="en-US" sz="500" b="1" dirty="0" smtClean="0"/>
              <a:t>PL RED</a:t>
            </a:r>
            <a:endParaRPr lang="en-US" sz="500" b="1" dirty="0"/>
          </a:p>
        </p:txBody>
      </p:sp>
      <p:sp>
        <p:nvSpPr>
          <p:cNvPr id="20" name="TextBox 19"/>
          <p:cNvSpPr txBox="1"/>
          <p:nvPr/>
        </p:nvSpPr>
        <p:spPr>
          <a:xfrm>
            <a:off x="595356" y="4075722"/>
            <a:ext cx="607859" cy="274370"/>
          </a:xfrm>
          <a:prstGeom prst="rect">
            <a:avLst/>
          </a:prstGeom>
          <a:solidFill>
            <a:schemeClr val="bg1"/>
          </a:solidFill>
          <a:ln>
            <a:solidFill>
              <a:schemeClr val="bg1"/>
            </a:solidFill>
          </a:ln>
        </p:spPr>
        <p:txBody>
          <a:bodyPr wrap="none" rtlCol="0">
            <a:spAutoFit/>
          </a:bodyPr>
          <a:lstStyle/>
          <a:p>
            <a:r>
              <a:rPr lang="en-US" dirty="0" smtClean="0"/>
              <a:t>1</a:t>
            </a:r>
            <a:r>
              <a:rPr lang="en-US" baseline="30000" dirty="0" smtClean="0"/>
              <a:t>ST</a:t>
            </a:r>
            <a:r>
              <a:rPr lang="en-US" dirty="0" smtClean="0"/>
              <a:t> PLT</a:t>
            </a:r>
            <a:endParaRPr lang="en-US" dirty="0"/>
          </a:p>
        </p:txBody>
      </p:sp>
      <p:sp>
        <p:nvSpPr>
          <p:cNvPr id="21" name="TextBox 20"/>
          <p:cNvSpPr txBox="1"/>
          <p:nvPr/>
        </p:nvSpPr>
        <p:spPr>
          <a:xfrm>
            <a:off x="3009487" y="4075722"/>
            <a:ext cx="607859" cy="274370"/>
          </a:xfrm>
          <a:prstGeom prst="rect">
            <a:avLst/>
          </a:prstGeom>
          <a:solidFill>
            <a:schemeClr val="bg1"/>
          </a:solidFill>
          <a:ln>
            <a:solidFill>
              <a:schemeClr val="bg1"/>
            </a:solidFill>
          </a:ln>
        </p:spPr>
        <p:txBody>
          <a:bodyPr wrap="none" rtlCol="0">
            <a:spAutoFit/>
          </a:bodyPr>
          <a:lstStyle/>
          <a:p>
            <a:r>
              <a:rPr lang="en-US" dirty="0" smtClean="0"/>
              <a:t>1</a:t>
            </a:r>
            <a:r>
              <a:rPr lang="en-US" baseline="30000" dirty="0" smtClean="0"/>
              <a:t>ST</a:t>
            </a:r>
            <a:r>
              <a:rPr lang="en-US" dirty="0" smtClean="0"/>
              <a:t> PLT</a:t>
            </a:r>
            <a:endParaRPr lang="en-US" dirty="0"/>
          </a:p>
        </p:txBody>
      </p:sp>
      <p:grpSp>
        <p:nvGrpSpPr>
          <p:cNvPr id="22" name="Group 21"/>
          <p:cNvGrpSpPr/>
          <p:nvPr/>
        </p:nvGrpSpPr>
        <p:grpSpPr>
          <a:xfrm>
            <a:off x="3090985" y="2454609"/>
            <a:ext cx="78672" cy="129569"/>
            <a:chOff x="4581172" y="6847426"/>
            <a:chExt cx="127487" cy="210555"/>
          </a:xfrm>
        </p:grpSpPr>
        <p:cxnSp>
          <p:nvCxnSpPr>
            <p:cNvPr id="23" name="Straight Connector 22"/>
            <p:cNvCxnSpPr/>
            <p:nvPr/>
          </p:nvCxnSpPr>
          <p:spPr>
            <a:xfrm>
              <a:off x="4581172" y="6852162"/>
              <a:ext cx="0" cy="18024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708659" y="6852161"/>
              <a:ext cx="0" cy="18024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81172" y="7030379"/>
              <a:ext cx="12748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581172" y="6847426"/>
              <a:ext cx="64683" cy="6687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4649041" y="6847426"/>
              <a:ext cx="59618" cy="6687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4599881" y="7039287"/>
              <a:ext cx="11257" cy="18693"/>
            </a:xfrm>
            <a:custGeom>
              <a:avLst/>
              <a:gdLst>
                <a:gd name="connsiteX0" fmla="*/ 9237 w 11257"/>
                <a:gd name="connsiteY0" fmla="*/ 19 h 18693"/>
                <a:gd name="connsiteX1" fmla="*/ 0 w 11257"/>
                <a:gd name="connsiteY1" fmla="*/ 15413 h 18693"/>
                <a:gd name="connsiteX2" fmla="*/ 9237 w 11257"/>
                <a:gd name="connsiteY2" fmla="*/ 18492 h 18693"/>
                <a:gd name="connsiteX3" fmla="*/ 9237 w 11257"/>
                <a:gd name="connsiteY3" fmla="*/ 19 h 18693"/>
              </a:gdLst>
              <a:ahLst/>
              <a:cxnLst>
                <a:cxn ang="0">
                  <a:pos x="connsiteX0" y="connsiteY0"/>
                </a:cxn>
                <a:cxn ang="0">
                  <a:pos x="connsiteX1" y="connsiteY1"/>
                </a:cxn>
                <a:cxn ang="0">
                  <a:pos x="connsiteX2" y="connsiteY2"/>
                </a:cxn>
                <a:cxn ang="0">
                  <a:pos x="connsiteX3" y="connsiteY3"/>
                </a:cxn>
              </a:cxnLst>
              <a:rect l="l" t="t" r="r" b="b"/>
              <a:pathLst>
                <a:path w="11257" h="18693">
                  <a:moveTo>
                    <a:pt x="9237" y="19"/>
                  </a:moveTo>
                  <a:cubicBezTo>
                    <a:pt x="7698" y="-494"/>
                    <a:pt x="0" y="9429"/>
                    <a:pt x="0" y="15413"/>
                  </a:cubicBezTo>
                  <a:cubicBezTo>
                    <a:pt x="0" y="18659"/>
                    <a:pt x="6036" y="19026"/>
                    <a:pt x="9237" y="18492"/>
                  </a:cubicBezTo>
                  <a:cubicBezTo>
                    <a:pt x="12887" y="17884"/>
                    <a:pt x="10776" y="532"/>
                    <a:pt x="9237" y="19"/>
                  </a:cubicBezTo>
                  <a:close/>
                </a:path>
              </a:pathLst>
            </a:cu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650692" y="7039288"/>
              <a:ext cx="11257" cy="18693"/>
            </a:xfrm>
            <a:custGeom>
              <a:avLst/>
              <a:gdLst>
                <a:gd name="connsiteX0" fmla="*/ 9237 w 11257"/>
                <a:gd name="connsiteY0" fmla="*/ 19 h 18693"/>
                <a:gd name="connsiteX1" fmla="*/ 0 w 11257"/>
                <a:gd name="connsiteY1" fmla="*/ 15413 h 18693"/>
                <a:gd name="connsiteX2" fmla="*/ 9237 w 11257"/>
                <a:gd name="connsiteY2" fmla="*/ 18492 h 18693"/>
                <a:gd name="connsiteX3" fmla="*/ 9237 w 11257"/>
                <a:gd name="connsiteY3" fmla="*/ 19 h 18693"/>
              </a:gdLst>
              <a:ahLst/>
              <a:cxnLst>
                <a:cxn ang="0">
                  <a:pos x="connsiteX0" y="connsiteY0"/>
                </a:cxn>
                <a:cxn ang="0">
                  <a:pos x="connsiteX1" y="connsiteY1"/>
                </a:cxn>
                <a:cxn ang="0">
                  <a:pos x="connsiteX2" y="connsiteY2"/>
                </a:cxn>
                <a:cxn ang="0">
                  <a:pos x="connsiteX3" y="connsiteY3"/>
                </a:cxn>
              </a:cxnLst>
              <a:rect l="l" t="t" r="r" b="b"/>
              <a:pathLst>
                <a:path w="11257" h="18693">
                  <a:moveTo>
                    <a:pt x="9237" y="19"/>
                  </a:moveTo>
                  <a:cubicBezTo>
                    <a:pt x="7698" y="-494"/>
                    <a:pt x="0" y="9429"/>
                    <a:pt x="0" y="15413"/>
                  </a:cubicBezTo>
                  <a:cubicBezTo>
                    <a:pt x="0" y="18659"/>
                    <a:pt x="6036" y="19026"/>
                    <a:pt x="9237" y="18492"/>
                  </a:cubicBezTo>
                  <a:cubicBezTo>
                    <a:pt x="12887" y="17884"/>
                    <a:pt x="10776" y="532"/>
                    <a:pt x="9237" y="19"/>
                  </a:cubicBezTo>
                  <a:close/>
                </a:path>
              </a:pathLst>
            </a:cu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4696929" y="7038394"/>
              <a:ext cx="11257" cy="18693"/>
            </a:xfrm>
            <a:custGeom>
              <a:avLst/>
              <a:gdLst>
                <a:gd name="connsiteX0" fmla="*/ 9237 w 11257"/>
                <a:gd name="connsiteY0" fmla="*/ 19 h 18693"/>
                <a:gd name="connsiteX1" fmla="*/ 0 w 11257"/>
                <a:gd name="connsiteY1" fmla="*/ 15413 h 18693"/>
                <a:gd name="connsiteX2" fmla="*/ 9237 w 11257"/>
                <a:gd name="connsiteY2" fmla="*/ 18492 h 18693"/>
                <a:gd name="connsiteX3" fmla="*/ 9237 w 11257"/>
                <a:gd name="connsiteY3" fmla="*/ 19 h 18693"/>
              </a:gdLst>
              <a:ahLst/>
              <a:cxnLst>
                <a:cxn ang="0">
                  <a:pos x="connsiteX0" y="connsiteY0"/>
                </a:cxn>
                <a:cxn ang="0">
                  <a:pos x="connsiteX1" y="connsiteY1"/>
                </a:cxn>
                <a:cxn ang="0">
                  <a:pos x="connsiteX2" y="connsiteY2"/>
                </a:cxn>
                <a:cxn ang="0">
                  <a:pos x="connsiteX3" y="connsiteY3"/>
                </a:cxn>
              </a:cxnLst>
              <a:rect l="l" t="t" r="r" b="b"/>
              <a:pathLst>
                <a:path w="11257" h="18693">
                  <a:moveTo>
                    <a:pt x="9237" y="19"/>
                  </a:moveTo>
                  <a:cubicBezTo>
                    <a:pt x="7698" y="-494"/>
                    <a:pt x="0" y="9429"/>
                    <a:pt x="0" y="15413"/>
                  </a:cubicBezTo>
                  <a:cubicBezTo>
                    <a:pt x="0" y="18659"/>
                    <a:pt x="6036" y="19026"/>
                    <a:pt x="9237" y="18492"/>
                  </a:cubicBezTo>
                  <a:cubicBezTo>
                    <a:pt x="12887" y="17884"/>
                    <a:pt x="10776" y="532"/>
                    <a:pt x="9237" y="19"/>
                  </a:cubicBezTo>
                  <a:close/>
                </a:path>
              </a:pathLst>
            </a:cu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Isosceles Triangle 30"/>
          <p:cNvSpPr/>
          <p:nvPr/>
        </p:nvSpPr>
        <p:spPr>
          <a:xfrm>
            <a:off x="2992773" y="2087341"/>
            <a:ext cx="81498" cy="859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a:off x="1872171" y="1979787"/>
            <a:ext cx="81498" cy="859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450905" y="1866994"/>
            <a:ext cx="78672" cy="129569"/>
            <a:chOff x="4581172" y="6847426"/>
            <a:chExt cx="127487" cy="210555"/>
          </a:xfrm>
        </p:grpSpPr>
        <p:cxnSp>
          <p:nvCxnSpPr>
            <p:cNvPr id="34" name="Straight Connector 33"/>
            <p:cNvCxnSpPr/>
            <p:nvPr/>
          </p:nvCxnSpPr>
          <p:spPr>
            <a:xfrm>
              <a:off x="4581172" y="6852162"/>
              <a:ext cx="0" cy="18024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708659" y="6852161"/>
              <a:ext cx="0" cy="18024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581172" y="7030379"/>
              <a:ext cx="12748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581172" y="6847426"/>
              <a:ext cx="64683" cy="6687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4649041" y="6847426"/>
              <a:ext cx="59618" cy="6687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9" name="Freeform 38"/>
            <p:cNvSpPr/>
            <p:nvPr/>
          </p:nvSpPr>
          <p:spPr>
            <a:xfrm>
              <a:off x="4599881" y="7039287"/>
              <a:ext cx="11257" cy="18693"/>
            </a:xfrm>
            <a:custGeom>
              <a:avLst/>
              <a:gdLst>
                <a:gd name="connsiteX0" fmla="*/ 9237 w 11257"/>
                <a:gd name="connsiteY0" fmla="*/ 19 h 18693"/>
                <a:gd name="connsiteX1" fmla="*/ 0 w 11257"/>
                <a:gd name="connsiteY1" fmla="*/ 15413 h 18693"/>
                <a:gd name="connsiteX2" fmla="*/ 9237 w 11257"/>
                <a:gd name="connsiteY2" fmla="*/ 18492 h 18693"/>
                <a:gd name="connsiteX3" fmla="*/ 9237 w 11257"/>
                <a:gd name="connsiteY3" fmla="*/ 19 h 18693"/>
              </a:gdLst>
              <a:ahLst/>
              <a:cxnLst>
                <a:cxn ang="0">
                  <a:pos x="connsiteX0" y="connsiteY0"/>
                </a:cxn>
                <a:cxn ang="0">
                  <a:pos x="connsiteX1" y="connsiteY1"/>
                </a:cxn>
                <a:cxn ang="0">
                  <a:pos x="connsiteX2" y="connsiteY2"/>
                </a:cxn>
                <a:cxn ang="0">
                  <a:pos x="connsiteX3" y="connsiteY3"/>
                </a:cxn>
              </a:cxnLst>
              <a:rect l="l" t="t" r="r" b="b"/>
              <a:pathLst>
                <a:path w="11257" h="18693">
                  <a:moveTo>
                    <a:pt x="9237" y="19"/>
                  </a:moveTo>
                  <a:cubicBezTo>
                    <a:pt x="7698" y="-494"/>
                    <a:pt x="0" y="9429"/>
                    <a:pt x="0" y="15413"/>
                  </a:cubicBezTo>
                  <a:cubicBezTo>
                    <a:pt x="0" y="18659"/>
                    <a:pt x="6036" y="19026"/>
                    <a:pt x="9237" y="18492"/>
                  </a:cubicBezTo>
                  <a:cubicBezTo>
                    <a:pt x="12887" y="17884"/>
                    <a:pt x="10776" y="532"/>
                    <a:pt x="9237" y="19"/>
                  </a:cubicBezTo>
                  <a:close/>
                </a:path>
              </a:pathLst>
            </a:cu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650692" y="7039288"/>
              <a:ext cx="11257" cy="18693"/>
            </a:xfrm>
            <a:custGeom>
              <a:avLst/>
              <a:gdLst>
                <a:gd name="connsiteX0" fmla="*/ 9237 w 11257"/>
                <a:gd name="connsiteY0" fmla="*/ 19 h 18693"/>
                <a:gd name="connsiteX1" fmla="*/ 0 w 11257"/>
                <a:gd name="connsiteY1" fmla="*/ 15413 h 18693"/>
                <a:gd name="connsiteX2" fmla="*/ 9237 w 11257"/>
                <a:gd name="connsiteY2" fmla="*/ 18492 h 18693"/>
                <a:gd name="connsiteX3" fmla="*/ 9237 w 11257"/>
                <a:gd name="connsiteY3" fmla="*/ 19 h 18693"/>
              </a:gdLst>
              <a:ahLst/>
              <a:cxnLst>
                <a:cxn ang="0">
                  <a:pos x="connsiteX0" y="connsiteY0"/>
                </a:cxn>
                <a:cxn ang="0">
                  <a:pos x="connsiteX1" y="connsiteY1"/>
                </a:cxn>
                <a:cxn ang="0">
                  <a:pos x="connsiteX2" y="connsiteY2"/>
                </a:cxn>
                <a:cxn ang="0">
                  <a:pos x="connsiteX3" y="connsiteY3"/>
                </a:cxn>
              </a:cxnLst>
              <a:rect l="l" t="t" r="r" b="b"/>
              <a:pathLst>
                <a:path w="11257" h="18693">
                  <a:moveTo>
                    <a:pt x="9237" y="19"/>
                  </a:moveTo>
                  <a:cubicBezTo>
                    <a:pt x="7698" y="-494"/>
                    <a:pt x="0" y="9429"/>
                    <a:pt x="0" y="15413"/>
                  </a:cubicBezTo>
                  <a:cubicBezTo>
                    <a:pt x="0" y="18659"/>
                    <a:pt x="6036" y="19026"/>
                    <a:pt x="9237" y="18492"/>
                  </a:cubicBezTo>
                  <a:cubicBezTo>
                    <a:pt x="12887" y="17884"/>
                    <a:pt x="10776" y="532"/>
                    <a:pt x="9237" y="19"/>
                  </a:cubicBezTo>
                  <a:close/>
                </a:path>
              </a:pathLst>
            </a:cu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4696929" y="7038394"/>
              <a:ext cx="11257" cy="18693"/>
            </a:xfrm>
            <a:custGeom>
              <a:avLst/>
              <a:gdLst>
                <a:gd name="connsiteX0" fmla="*/ 9237 w 11257"/>
                <a:gd name="connsiteY0" fmla="*/ 19 h 18693"/>
                <a:gd name="connsiteX1" fmla="*/ 0 w 11257"/>
                <a:gd name="connsiteY1" fmla="*/ 15413 h 18693"/>
                <a:gd name="connsiteX2" fmla="*/ 9237 w 11257"/>
                <a:gd name="connsiteY2" fmla="*/ 18492 h 18693"/>
                <a:gd name="connsiteX3" fmla="*/ 9237 w 11257"/>
                <a:gd name="connsiteY3" fmla="*/ 19 h 18693"/>
              </a:gdLst>
              <a:ahLst/>
              <a:cxnLst>
                <a:cxn ang="0">
                  <a:pos x="connsiteX0" y="connsiteY0"/>
                </a:cxn>
                <a:cxn ang="0">
                  <a:pos x="connsiteX1" y="connsiteY1"/>
                </a:cxn>
                <a:cxn ang="0">
                  <a:pos x="connsiteX2" y="connsiteY2"/>
                </a:cxn>
                <a:cxn ang="0">
                  <a:pos x="connsiteX3" y="connsiteY3"/>
                </a:cxn>
              </a:cxnLst>
              <a:rect l="l" t="t" r="r" b="b"/>
              <a:pathLst>
                <a:path w="11257" h="18693">
                  <a:moveTo>
                    <a:pt x="9237" y="19"/>
                  </a:moveTo>
                  <a:cubicBezTo>
                    <a:pt x="7698" y="-494"/>
                    <a:pt x="0" y="9429"/>
                    <a:pt x="0" y="15413"/>
                  </a:cubicBezTo>
                  <a:cubicBezTo>
                    <a:pt x="0" y="18659"/>
                    <a:pt x="6036" y="19026"/>
                    <a:pt x="9237" y="18492"/>
                  </a:cubicBezTo>
                  <a:cubicBezTo>
                    <a:pt x="12887" y="17884"/>
                    <a:pt x="10776" y="532"/>
                    <a:pt x="9237" y="19"/>
                  </a:cubicBezTo>
                  <a:close/>
                </a:path>
              </a:pathLst>
            </a:cu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Isosceles Triangle 41"/>
          <p:cNvSpPr/>
          <p:nvPr/>
        </p:nvSpPr>
        <p:spPr>
          <a:xfrm>
            <a:off x="1296307" y="2735125"/>
            <a:ext cx="81498" cy="859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856657" y="3152899"/>
            <a:ext cx="78672" cy="129569"/>
            <a:chOff x="4581172" y="6847426"/>
            <a:chExt cx="127487" cy="210555"/>
          </a:xfrm>
        </p:grpSpPr>
        <p:cxnSp>
          <p:nvCxnSpPr>
            <p:cNvPr id="44" name="Straight Connector 43"/>
            <p:cNvCxnSpPr/>
            <p:nvPr/>
          </p:nvCxnSpPr>
          <p:spPr>
            <a:xfrm>
              <a:off x="4581172" y="6852162"/>
              <a:ext cx="0" cy="18024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708659" y="6852161"/>
              <a:ext cx="0" cy="18024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581172" y="7030379"/>
              <a:ext cx="12748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4581172" y="6847426"/>
              <a:ext cx="64683" cy="6687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4649041" y="6847426"/>
              <a:ext cx="59618" cy="6687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Freeform 48"/>
            <p:cNvSpPr/>
            <p:nvPr/>
          </p:nvSpPr>
          <p:spPr>
            <a:xfrm>
              <a:off x="4599881" y="7039287"/>
              <a:ext cx="11257" cy="18693"/>
            </a:xfrm>
            <a:custGeom>
              <a:avLst/>
              <a:gdLst>
                <a:gd name="connsiteX0" fmla="*/ 9237 w 11257"/>
                <a:gd name="connsiteY0" fmla="*/ 19 h 18693"/>
                <a:gd name="connsiteX1" fmla="*/ 0 w 11257"/>
                <a:gd name="connsiteY1" fmla="*/ 15413 h 18693"/>
                <a:gd name="connsiteX2" fmla="*/ 9237 w 11257"/>
                <a:gd name="connsiteY2" fmla="*/ 18492 h 18693"/>
                <a:gd name="connsiteX3" fmla="*/ 9237 w 11257"/>
                <a:gd name="connsiteY3" fmla="*/ 19 h 18693"/>
              </a:gdLst>
              <a:ahLst/>
              <a:cxnLst>
                <a:cxn ang="0">
                  <a:pos x="connsiteX0" y="connsiteY0"/>
                </a:cxn>
                <a:cxn ang="0">
                  <a:pos x="connsiteX1" y="connsiteY1"/>
                </a:cxn>
                <a:cxn ang="0">
                  <a:pos x="connsiteX2" y="connsiteY2"/>
                </a:cxn>
                <a:cxn ang="0">
                  <a:pos x="connsiteX3" y="connsiteY3"/>
                </a:cxn>
              </a:cxnLst>
              <a:rect l="l" t="t" r="r" b="b"/>
              <a:pathLst>
                <a:path w="11257" h="18693">
                  <a:moveTo>
                    <a:pt x="9237" y="19"/>
                  </a:moveTo>
                  <a:cubicBezTo>
                    <a:pt x="7698" y="-494"/>
                    <a:pt x="0" y="9429"/>
                    <a:pt x="0" y="15413"/>
                  </a:cubicBezTo>
                  <a:cubicBezTo>
                    <a:pt x="0" y="18659"/>
                    <a:pt x="6036" y="19026"/>
                    <a:pt x="9237" y="18492"/>
                  </a:cubicBezTo>
                  <a:cubicBezTo>
                    <a:pt x="12887" y="17884"/>
                    <a:pt x="10776" y="532"/>
                    <a:pt x="9237" y="19"/>
                  </a:cubicBezTo>
                  <a:close/>
                </a:path>
              </a:pathLst>
            </a:cu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650692" y="7039288"/>
              <a:ext cx="11257" cy="18693"/>
            </a:xfrm>
            <a:custGeom>
              <a:avLst/>
              <a:gdLst>
                <a:gd name="connsiteX0" fmla="*/ 9237 w 11257"/>
                <a:gd name="connsiteY0" fmla="*/ 19 h 18693"/>
                <a:gd name="connsiteX1" fmla="*/ 0 w 11257"/>
                <a:gd name="connsiteY1" fmla="*/ 15413 h 18693"/>
                <a:gd name="connsiteX2" fmla="*/ 9237 w 11257"/>
                <a:gd name="connsiteY2" fmla="*/ 18492 h 18693"/>
                <a:gd name="connsiteX3" fmla="*/ 9237 w 11257"/>
                <a:gd name="connsiteY3" fmla="*/ 19 h 18693"/>
              </a:gdLst>
              <a:ahLst/>
              <a:cxnLst>
                <a:cxn ang="0">
                  <a:pos x="connsiteX0" y="connsiteY0"/>
                </a:cxn>
                <a:cxn ang="0">
                  <a:pos x="connsiteX1" y="connsiteY1"/>
                </a:cxn>
                <a:cxn ang="0">
                  <a:pos x="connsiteX2" y="connsiteY2"/>
                </a:cxn>
                <a:cxn ang="0">
                  <a:pos x="connsiteX3" y="connsiteY3"/>
                </a:cxn>
              </a:cxnLst>
              <a:rect l="l" t="t" r="r" b="b"/>
              <a:pathLst>
                <a:path w="11257" h="18693">
                  <a:moveTo>
                    <a:pt x="9237" y="19"/>
                  </a:moveTo>
                  <a:cubicBezTo>
                    <a:pt x="7698" y="-494"/>
                    <a:pt x="0" y="9429"/>
                    <a:pt x="0" y="15413"/>
                  </a:cubicBezTo>
                  <a:cubicBezTo>
                    <a:pt x="0" y="18659"/>
                    <a:pt x="6036" y="19026"/>
                    <a:pt x="9237" y="18492"/>
                  </a:cubicBezTo>
                  <a:cubicBezTo>
                    <a:pt x="12887" y="17884"/>
                    <a:pt x="10776" y="532"/>
                    <a:pt x="9237" y="19"/>
                  </a:cubicBezTo>
                  <a:close/>
                </a:path>
              </a:pathLst>
            </a:cu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4696929" y="7038394"/>
              <a:ext cx="11257" cy="18693"/>
            </a:xfrm>
            <a:custGeom>
              <a:avLst/>
              <a:gdLst>
                <a:gd name="connsiteX0" fmla="*/ 9237 w 11257"/>
                <a:gd name="connsiteY0" fmla="*/ 19 h 18693"/>
                <a:gd name="connsiteX1" fmla="*/ 0 w 11257"/>
                <a:gd name="connsiteY1" fmla="*/ 15413 h 18693"/>
                <a:gd name="connsiteX2" fmla="*/ 9237 w 11257"/>
                <a:gd name="connsiteY2" fmla="*/ 18492 h 18693"/>
                <a:gd name="connsiteX3" fmla="*/ 9237 w 11257"/>
                <a:gd name="connsiteY3" fmla="*/ 19 h 18693"/>
              </a:gdLst>
              <a:ahLst/>
              <a:cxnLst>
                <a:cxn ang="0">
                  <a:pos x="connsiteX0" y="connsiteY0"/>
                </a:cxn>
                <a:cxn ang="0">
                  <a:pos x="connsiteX1" y="connsiteY1"/>
                </a:cxn>
                <a:cxn ang="0">
                  <a:pos x="connsiteX2" y="connsiteY2"/>
                </a:cxn>
                <a:cxn ang="0">
                  <a:pos x="connsiteX3" y="connsiteY3"/>
                </a:cxn>
              </a:cxnLst>
              <a:rect l="l" t="t" r="r" b="b"/>
              <a:pathLst>
                <a:path w="11257" h="18693">
                  <a:moveTo>
                    <a:pt x="9237" y="19"/>
                  </a:moveTo>
                  <a:cubicBezTo>
                    <a:pt x="7698" y="-494"/>
                    <a:pt x="0" y="9429"/>
                    <a:pt x="0" y="15413"/>
                  </a:cubicBezTo>
                  <a:cubicBezTo>
                    <a:pt x="0" y="18659"/>
                    <a:pt x="6036" y="19026"/>
                    <a:pt x="9237" y="18492"/>
                  </a:cubicBezTo>
                  <a:cubicBezTo>
                    <a:pt x="12887" y="17884"/>
                    <a:pt x="10776" y="532"/>
                    <a:pt x="9237" y="19"/>
                  </a:cubicBezTo>
                  <a:close/>
                </a:path>
              </a:pathLst>
            </a:cu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509381" y="3648343"/>
            <a:ext cx="78672" cy="129569"/>
            <a:chOff x="4581172" y="6847426"/>
            <a:chExt cx="127487" cy="210555"/>
          </a:xfrm>
        </p:grpSpPr>
        <p:cxnSp>
          <p:nvCxnSpPr>
            <p:cNvPr id="53" name="Straight Connector 52"/>
            <p:cNvCxnSpPr/>
            <p:nvPr/>
          </p:nvCxnSpPr>
          <p:spPr>
            <a:xfrm>
              <a:off x="4581172" y="6852162"/>
              <a:ext cx="0" cy="18024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708659" y="6852161"/>
              <a:ext cx="0" cy="18024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581172" y="7030379"/>
              <a:ext cx="12748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81172" y="6847426"/>
              <a:ext cx="64683" cy="6687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4649041" y="6847426"/>
              <a:ext cx="59618" cy="6687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8" name="Freeform 57"/>
            <p:cNvSpPr/>
            <p:nvPr/>
          </p:nvSpPr>
          <p:spPr>
            <a:xfrm>
              <a:off x="4599881" y="7039287"/>
              <a:ext cx="11257" cy="18693"/>
            </a:xfrm>
            <a:custGeom>
              <a:avLst/>
              <a:gdLst>
                <a:gd name="connsiteX0" fmla="*/ 9237 w 11257"/>
                <a:gd name="connsiteY0" fmla="*/ 19 h 18693"/>
                <a:gd name="connsiteX1" fmla="*/ 0 w 11257"/>
                <a:gd name="connsiteY1" fmla="*/ 15413 h 18693"/>
                <a:gd name="connsiteX2" fmla="*/ 9237 w 11257"/>
                <a:gd name="connsiteY2" fmla="*/ 18492 h 18693"/>
                <a:gd name="connsiteX3" fmla="*/ 9237 w 11257"/>
                <a:gd name="connsiteY3" fmla="*/ 19 h 18693"/>
              </a:gdLst>
              <a:ahLst/>
              <a:cxnLst>
                <a:cxn ang="0">
                  <a:pos x="connsiteX0" y="connsiteY0"/>
                </a:cxn>
                <a:cxn ang="0">
                  <a:pos x="connsiteX1" y="connsiteY1"/>
                </a:cxn>
                <a:cxn ang="0">
                  <a:pos x="connsiteX2" y="connsiteY2"/>
                </a:cxn>
                <a:cxn ang="0">
                  <a:pos x="connsiteX3" y="connsiteY3"/>
                </a:cxn>
              </a:cxnLst>
              <a:rect l="l" t="t" r="r" b="b"/>
              <a:pathLst>
                <a:path w="11257" h="18693">
                  <a:moveTo>
                    <a:pt x="9237" y="19"/>
                  </a:moveTo>
                  <a:cubicBezTo>
                    <a:pt x="7698" y="-494"/>
                    <a:pt x="0" y="9429"/>
                    <a:pt x="0" y="15413"/>
                  </a:cubicBezTo>
                  <a:cubicBezTo>
                    <a:pt x="0" y="18659"/>
                    <a:pt x="6036" y="19026"/>
                    <a:pt x="9237" y="18492"/>
                  </a:cubicBezTo>
                  <a:cubicBezTo>
                    <a:pt x="12887" y="17884"/>
                    <a:pt x="10776" y="532"/>
                    <a:pt x="9237" y="19"/>
                  </a:cubicBezTo>
                  <a:close/>
                </a:path>
              </a:pathLst>
            </a:cu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4650692" y="7039288"/>
              <a:ext cx="11257" cy="18693"/>
            </a:xfrm>
            <a:custGeom>
              <a:avLst/>
              <a:gdLst>
                <a:gd name="connsiteX0" fmla="*/ 9237 w 11257"/>
                <a:gd name="connsiteY0" fmla="*/ 19 h 18693"/>
                <a:gd name="connsiteX1" fmla="*/ 0 w 11257"/>
                <a:gd name="connsiteY1" fmla="*/ 15413 h 18693"/>
                <a:gd name="connsiteX2" fmla="*/ 9237 w 11257"/>
                <a:gd name="connsiteY2" fmla="*/ 18492 h 18693"/>
                <a:gd name="connsiteX3" fmla="*/ 9237 w 11257"/>
                <a:gd name="connsiteY3" fmla="*/ 19 h 18693"/>
              </a:gdLst>
              <a:ahLst/>
              <a:cxnLst>
                <a:cxn ang="0">
                  <a:pos x="connsiteX0" y="connsiteY0"/>
                </a:cxn>
                <a:cxn ang="0">
                  <a:pos x="connsiteX1" y="connsiteY1"/>
                </a:cxn>
                <a:cxn ang="0">
                  <a:pos x="connsiteX2" y="connsiteY2"/>
                </a:cxn>
                <a:cxn ang="0">
                  <a:pos x="connsiteX3" y="connsiteY3"/>
                </a:cxn>
              </a:cxnLst>
              <a:rect l="l" t="t" r="r" b="b"/>
              <a:pathLst>
                <a:path w="11257" h="18693">
                  <a:moveTo>
                    <a:pt x="9237" y="19"/>
                  </a:moveTo>
                  <a:cubicBezTo>
                    <a:pt x="7698" y="-494"/>
                    <a:pt x="0" y="9429"/>
                    <a:pt x="0" y="15413"/>
                  </a:cubicBezTo>
                  <a:cubicBezTo>
                    <a:pt x="0" y="18659"/>
                    <a:pt x="6036" y="19026"/>
                    <a:pt x="9237" y="18492"/>
                  </a:cubicBezTo>
                  <a:cubicBezTo>
                    <a:pt x="12887" y="17884"/>
                    <a:pt x="10776" y="532"/>
                    <a:pt x="9237" y="19"/>
                  </a:cubicBezTo>
                  <a:close/>
                </a:path>
              </a:pathLst>
            </a:cu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4696929" y="7038394"/>
              <a:ext cx="11257" cy="18693"/>
            </a:xfrm>
            <a:custGeom>
              <a:avLst/>
              <a:gdLst>
                <a:gd name="connsiteX0" fmla="*/ 9237 w 11257"/>
                <a:gd name="connsiteY0" fmla="*/ 19 h 18693"/>
                <a:gd name="connsiteX1" fmla="*/ 0 w 11257"/>
                <a:gd name="connsiteY1" fmla="*/ 15413 h 18693"/>
                <a:gd name="connsiteX2" fmla="*/ 9237 w 11257"/>
                <a:gd name="connsiteY2" fmla="*/ 18492 h 18693"/>
                <a:gd name="connsiteX3" fmla="*/ 9237 w 11257"/>
                <a:gd name="connsiteY3" fmla="*/ 19 h 18693"/>
              </a:gdLst>
              <a:ahLst/>
              <a:cxnLst>
                <a:cxn ang="0">
                  <a:pos x="connsiteX0" y="connsiteY0"/>
                </a:cxn>
                <a:cxn ang="0">
                  <a:pos x="connsiteX1" y="connsiteY1"/>
                </a:cxn>
                <a:cxn ang="0">
                  <a:pos x="connsiteX2" y="connsiteY2"/>
                </a:cxn>
                <a:cxn ang="0">
                  <a:pos x="connsiteX3" y="connsiteY3"/>
                </a:cxn>
              </a:cxnLst>
              <a:rect l="l" t="t" r="r" b="b"/>
              <a:pathLst>
                <a:path w="11257" h="18693">
                  <a:moveTo>
                    <a:pt x="9237" y="19"/>
                  </a:moveTo>
                  <a:cubicBezTo>
                    <a:pt x="7698" y="-494"/>
                    <a:pt x="0" y="9429"/>
                    <a:pt x="0" y="15413"/>
                  </a:cubicBezTo>
                  <a:cubicBezTo>
                    <a:pt x="0" y="18659"/>
                    <a:pt x="6036" y="19026"/>
                    <a:pt x="9237" y="18492"/>
                  </a:cubicBezTo>
                  <a:cubicBezTo>
                    <a:pt x="12887" y="17884"/>
                    <a:pt x="10776" y="532"/>
                    <a:pt x="9237" y="19"/>
                  </a:cubicBezTo>
                  <a:close/>
                </a:path>
              </a:pathLst>
            </a:cu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522175" y="3431911"/>
            <a:ext cx="78672" cy="129569"/>
            <a:chOff x="4581172" y="6847426"/>
            <a:chExt cx="127487" cy="210555"/>
          </a:xfrm>
        </p:grpSpPr>
        <p:cxnSp>
          <p:nvCxnSpPr>
            <p:cNvPr id="62" name="Straight Connector 61"/>
            <p:cNvCxnSpPr/>
            <p:nvPr/>
          </p:nvCxnSpPr>
          <p:spPr>
            <a:xfrm>
              <a:off x="4581172" y="6852162"/>
              <a:ext cx="0" cy="18024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708659" y="6852161"/>
              <a:ext cx="0" cy="18024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581172" y="7030379"/>
              <a:ext cx="12748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81172" y="6847426"/>
              <a:ext cx="64683" cy="6687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4649041" y="6847426"/>
              <a:ext cx="59618" cy="6687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7" name="Freeform 66"/>
            <p:cNvSpPr/>
            <p:nvPr/>
          </p:nvSpPr>
          <p:spPr>
            <a:xfrm>
              <a:off x="4599881" y="7039287"/>
              <a:ext cx="11257" cy="18693"/>
            </a:xfrm>
            <a:custGeom>
              <a:avLst/>
              <a:gdLst>
                <a:gd name="connsiteX0" fmla="*/ 9237 w 11257"/>
                <a:gd name="connsiteY0" fmla="*/ 19 h 18693"/>
                <a:gd name="connsiteX1" fmla="*/ 0 w 11257"/>
                <a:gd name="connsiteY1" fmla="*/ 15413 h 18693"/>
                <a:gd name="connsiteX2" fmla="*/ 9237 w 11257"/>
                <a:gd name="connsiteY2" fmla="*/ 18492 h 18693"/>
                <a:gd name="connsiteX3" fmla="*/ 9237 w 11257"/>
                <a:gd name="connsiteY3" fmla="*/ 19 h 18693"/>
              </a:gdLst>
              <a:ahLst/>
              <a:cxnLst>
                <a:cxn ang="0">
                  <a:pos x="connsiteX0" y="connsiteY0"/>
                </a:cxn>
                <a:cxn ang="0">
                  <a:pos x="connsiteX1" y="connsiteY1"/>
                </a:cxn>
                <a:cxn ang="0">
                  <a:pos x="connsiteX2" y="connsiteY2"/>
                </a:cxn>
                <a:cxn ang="0">
                  <a:pos x="connsiteX3" y="connsiteY3"/>
                </a:cxn>
              </a:cxnLst>
              <a:rect l="l" t="t" r="r" b="b"/>
              <a:pathLst>
                <a:path w="11257" h="18693">
                  <a:moveTo>
                    <a:pt x="9237" y="19"/>
                  </a:moveTo>
                  <a:cubicBezTo>
                    <a:pt x="7698" y="-494"/>
                    <a:pt x="0" y="9429"/>
                    <a:pt x="0" y="15413"/>
                  </a:cubicBezTo>
                  <a:cubicBezTo>
                    <a:pt x="0" y="18659"/>
                    <a:pt x="6036" y="19026"/>
                    <a:pt x="9237" y="18492"/>
                  </a:cubicBezTo>
                  <a:cubicBezTo>
                    <a:pt x="12887" y="17884"/>
                    <a:pt x="10776" y="532"/>
                    <a:pt x="9237" y="19"/>
                  </a:cubicBezTo>
                  <a:close/>
                </a:path>
              </a:pathLst>
            </a:cu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4650692" y="7039288"/>
              <a:ext cx="11257" cy="18693"/>
            </a:xfrm>
            <a:custGeom>
              <a:avLst/>
              <a:gdLst>
                <a:gd name="connsiteX0" fmla="*/ 9237 w 11257"/>
                <a:gd name="connsiteY0" fmla="*/ 19 h 18693"/>
                <a:gd name="connsiteX1" fmla="*/ 0 w 11257"/>
                <a:gd name="connsiteY1" fmla="*/ 15413 h 18693"/>
                <a:gd name="connsiteX2" fmla="*/ 9237 w 11257"/>
                <a:gd name="connsiteY2" fmla="*/ 18492 h 18693"/>
                <a:gd name="connsiteX3" fmla="*/ 9237 w 11257"/>
                <a:gd name="connsiteY3" fmla="*/ 19 h 18693"/>
              </a:gdLst>
              <a:ahLst/>
              <a:cxnLst>
                <a:cxn ang="0">
                  <a:pos x="connsiteX0" y="connsiteY0"/>
                </a:cxn>
                <a:cxn ang="0">
                  <a:pos x="connsiteX1" y="connsiteY1"/>
                </a:cxn>
                <a:cxn ang="0">
                  <a:pos x="connsiteX2" y="connsiteY2"/>
                </a:cxn>
                <a:cxn ang="0">
                  <a:pos x="connsiteX3" y="connsiteY3"/>
                </a:cxn>
              </a:cxnLst>
              <a:rect l="l" t="t" r="r" b="b"/>
              <a:pathLst>
                <a:path w="11257" h="18693">
                  <a:moveTo>
                    <a:pt x="9237" y="19"/>
                  </a:moveTo>
                  <a:cubicBezTo>
                    <a:pt x="7698" y="-494"/>
                    <a:pt x="0" y="9429"/>
                    <a:pt x="0" y="15413"/>
                  </a:cubicBezTo>
                  <a:cubicBezTo>
                    <a:pt x="0" y="18659"/>
                    <a:pt x="6036" y="19026"/>
                    <a:pt x="9237" y="18492"/>
                  </a:cubicBezTo>
                  <a:cubicBezTo>
                    <a:pt x="12887" y="17884"/>
                    <a:pt x="10776" y="532"/>
                    <a:pt x="9237" y="19"/>
                  </a:cubicBezTo>
                  <a:close/>
                </a:path>
              </a:pathLst>
            </a:cu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4696929" y="7038394"/>
              <a:ext cx="11257" cy="18693"/>
            </a:xfrm>
            <a:custGeom>
              <a:avLst/>
              <a:gdLst>
                <a:gd name="connsiteX0" fmla="*/ 9237 w 11257"/>
                <a:gd name="connsiteY0" fmla="*/ 19 h 18693"/>
                <a:gd name="connsiteX1" fmla="*/ 0 w 11257"/>
                <a:gd name="connsiteY1" fmla="*/ 15413 h 18693"/>
                <a:gd name="connsiteX2" fmla="*/ 9237 w 11257"/>
                <a:gd name="connsiteY2" fmla="*/ 18492 h 18693"/>
                <a:gd name="connsiteX3" fmla="*/ 9237 w 11257"/>
                <a:gd name="connsiteY3" fmla="*/ 19 h 18693"/>
              </a:gdLst>
              <a:ahLst/>
              <a:cxnLst>
                <a:cxn ang="0">
                  <a:pos x="connsiteX0" y="connsiteY0"/>
                </a:cxn>
                <a:cxn ang="0">
                  <a:pos x="connsiteX1" y="connsiteY1"/>
                </a:cxn>
                <a:cxn ang="0">
                  <a:pos x="connsiteX2" y="connsiteY2"/>
                </a:cxn>
                <a:cxn ang="0">
                  <a:pos x="connsiteX3" y="connsiteY3"/>
                </a:cxn>
              </a:cxnLst>
              <a:rect l="l" t="t" r="r" b="b"/>
              <a:pathLst>
                <a:path w="11257" h="18693">
                  <a:moveTo>
                    <a:pt x="9237" y="19"/>
                  </a:moveTo>
                  <a:cubicBezTo>
                    <a:pt x="7698" y="-494"/>
                    <a:pt x="0" y="9429"/>
                    <a:pt x="0" y="15413"/>
                  </a:cubicBezTo>
                  <a:cubicBezTo>
                    <a:pt x="0" y="18659"/>
                    <a:pt x="6036" y="19026"/>
                    <a:pt x="9237" y="18492"/>
                  </a:cubicBezTo>
                  <a:cubicBezTo>
                    <a:pt x="12887" y="17884"/>
                    <a:pt x="10776" y="532"/>
                    <a:pt x="9237" y="19"/>
                  </a:cubicBezTo>
                  <a:close/>
                </a:path>
              </a:pathLst>
            </a:cu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Freeform 71"/>
          <p:cNvSpPr/>
          <p:nvPr/>
        </p:nvSpPr>
        <p:spPr>
          <a:xfrm>
            <a:off x="2778369" y="1488831"/>
            <a:ext cx="317018" cy="492464"/>
          </a:xfrm>
          <a:custGeom>
            <a:avLst/>
            <a:gdLst>
              <a:gd name="connsiteX0" fmla="*/ 0 w 317018"/>
              <a:gd name="connsiteY0" fmla="*/ 0 h 492464"/>
              <a:gd name="connsiteX1" fmla="*/ 11723 w 317018"/>
              <a:gd name="connsiteY1" fmla="*/ 19538 h 492464"/>
              <a:gd name="connsiteX2" fmla="*/ 31262 w 317018"/>
              <a:gd name="connsiteY2" fmla="*/ 35169 h 492464"/>
              <a:gd name="connsiteX3" fmla="*/ 46893 w 317018"/>
              <a:gd name="connsiteY3" fmla="*/ 58615 h 492464"/>
              <a:gd name="connsiteX4" fmla="*/ 58616 w 317018"/>
              <a:gd name="connsiteY4" fmla="*/ 66431 h 492464"/>
              <a:gd name="connsiteX5" fmla="*/ 82062 w 317018"/>
              <a:gd name="connsiteY5" fmla="*/ 89877 h 492464"/>
              <a:gd name="connsiteX6" fmla="*/ 101600 w 317018"/>
              <a:gd name="connsiteY6" fmla="*/ 117231 h 492464"/>
              <a:gd name="connsiteX7" fmla="*/ 117231 w 317018"/>
              <a:gd name="connsiteY7" fmla="*/ 140677 h 492464"/>
              <a:gd name="connsiteX8" fmla="*/ 128954 w 317018"/>
              <a:gd name="connsiteY8" fmla="*/ 164123 h 492464"/>
              <a:gd name="connsiteX9" fmla="*/ 140677 w 317018"/>
              <a:gd name="connsiteY9" fmla="*/ 171938 h 492464"/>
              <a:gd name="connsiteX10" fmla="*/ 160216 w 317018"/>
              <a:gd name="connsiteY10" fmla="*/ 199292 h 492464"/>
              <a:gd name="connsiteX11" fmla="*/ 168031 w 317018"/>
              <a:gd name="connsiteY11" fmla="*/ 211015 h 492464"/>
              <a:gd name="connsiteX12" fmla="*/ 171939 w 317018"/>
              <a:gd name="connsiteY12" fmla="*/ 222738 h 492464"/>
              <a:gd name="connsiteX13" fmla="*/ 179754 w 317018"/>
              <a:gd name="connsiteY13" fmla="*/ 230554 h 492464"/>
              <a:gd name="connsiteX14" fmla="*/ 195385 w 317018"/>
              <a:gd name="connsiteY14" fmla="*/ 254000 h 492464"/>
              <a:gd name="connsiteX15" fmla="*/ 199293 w 317018"/>
              <a:gd name="connsiteY15" fmla="*/ 265723 h 492464"/>
              <a:gd name="connsiteX16" fmla="*/ 218831 w 317018"/>
              <a:gd name="connsiteY16" fmla="*/ 289169 h 492464"/>
              <a:gd name="connsiteX17" fmla="*/ 222739 w 317018"/>
              <a:gd name="connsiteY17" fmla="*/ 300892 h 492464"/>
              <a:gd name="connsiteX18" fmla="*/ 238369 w 317018"/>
              <a:gd name="connsiteY18" fmla="*/ 320431 h 492464"/>
              <a:gd name="connsiteX19" fmla="*/ 242277 w 317018"/>
              <a:gd name="connsiteY19" fmla="*/ 332154 h 492464"/>
              <a:gd name="connsiteX20" fmla="*/ 250093 w 317018"/>
              <a:gd name="connsiteY20" fmla="*/ 339969 h 492464"/>
              <a:gd name="connsiteX21" fmla="*/ 257908 w 317018"/>
              <a:gd name="connsiteY21" fmla="*/ 363415 h 492464"/>
              <a:gd name="connsiteX22" fmla="*/ 261816 w 317018"/>
              <a:gd name="connsiteY22" fmla="*/ 375138 h 492464"/>
              <a:gd name="connsiteX23" fmla="*/ 269631 w 317018"/>
              <a:gd name="connsiteY23" fmla="*/ 382954 h 492464"/>
              <a:gd name="connsiteX24" fmla="*/ 281354 w 317018"/>
              <a:gd name="connsiteY24" fmla="*/ 406400 h 492464"/>
              <a:gd name="connsiteX25" fmla="*/ 296985 w 317018"/>
              <a:gd name="connsiteY25" fmla="*/ 418123 h 492464"/>
              <a:gd name="connsiteX26" fmla="*/ 300893 w 317018"/>
              <a:gd name="connsiteY26" fmla="*/ 429846 h 492464"/>
              <a:gd name="connsiteX27" fmla="*/ 312616 w 317018"/>
              <a:gd name="connsiteY27" fmla="*/ 453292 h 492464"/>
              <a:gd name="connsiteX28" fmla="*/ 316523 w 317018"/>
              <a:gd name="connsiteY28" fmla="*/ 480646 h 492464"/>
              <a:gd name="connsiteX29" fmla="*/ 285262 w 317018"/>
              <a:gd name="connsiteY29" fmla="*/ 492369 h 492464"/>
              <a:gd name="connsiteX30" fmla="*/ 281354 w 317018"/>
              <a:gd name="connsiteY30" fmla="*/ 492369 h 49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7018" h="492464">
                <a:moveTo>
                  <a:pt x="0" y="0"/>
                </a:moveTo>
                <a:cubicBezTo>
                  <a:pt x="3908" y="6513"/>
                  <a:pt x="6780" y="13771"/>
                  <a:pt x="11723" y="19538"/>
                </a:cubicBezTo>
                <a:cubicBezTo>
                  <a:pt x="42482" y="55424"/>
                  <a:pt x="7597" y="3617"/>
                  <a:pt x="31262" y="35169"/>
                </a:cubicBezTo>
                <a:cubicBezTo>
                  <a:pt x="36898" y="42683"/>
                  <a:pt x="40708" y="51546"/>
                  <a:pt x="46893" y="58615"/>
                </a:cubicBezTo>
                <a:cubicBezTo>
                  <a:pt x="49986" y="62150"/>
                  <a:pt x="55106" y="63311"/>
                  <a:pt x="58616" y="66431"/>
                </a:cubicBezTo>
                <a:cubicBezTo>
                  <a:pt x="66877" y="73774"/>
                  <a:pt x="75430" y="81035"/>
                  <a:pt x="82062" y="89877"/>
                </a:cubicBezTo>
                <a:cubicBezTo>
                  <a:pt x="87105" y="96600"/>
                  <a:pt x="97023" y="109221"/>
                  <a:pt x="101600" y="117231"/>
                </a:cubicBezTo>
                <a:cubicBezTo>
                  <a:pt x="114216" y="139309"/>
                  <a:pt x="103304" y="126748"/>
                  <a:pt x="117231" y="140677"/>
                </a:cubicBezTo>
                <a:cubicBezTo>
                  <a:pt x="120409" y="150210"/>
                  <a:pt x="121380" y="156549"/>
                  <a:pt x="128954" y="164123"/>
                </a:cubicBezTo>
                <a:cubicBezTo>
                  <a:pt x="132275" y="167444"/>
                  <a:pt x="136769" y="169333"/>
                  <a:pt x="140677" y="171938"/>
                </a:cubicBezTo>
                <a:cubicBezTo>
                  <a:pt x="150372" y="201020"/>
                  <a:pt x="135489" y="162200"/>
                  <a:pt x="160216" y="199292"/>
                </a:cubicBezTo>
                <a:cubicBezTo>
                  <a:pt x="162821" y="203200"/>
                  <a:pt x="165931" y="206814"/>
                  <a:pt x="168031" y="211015"/>
                </a:cubicBezTo>
                <a:cubicBezTo>
                  <a:pt x="169873" y="214699"/>
                  <a:pt x="169820" y="219206"/>
                  <a:pt x="171939" y="222738"/>
                </a:cubicBezTo>
                <a:cubicBezTo>
                  <a:pt x="173834" y="225897"/>
                  <a:pt x="177149" y="227949"/>
                  <a:pt x="179754" y="230554"/>
                </a:cubicBezTo>
                <a:cubicBezTo>
                  <a:pt x="189046" y="258428"/>
                  <a:pt x="175870" y="224729"/>
                  <a:pt x="195385" y="254000"/>
                </a:cubicBezTo>
                <a:cubicBezTo>
                  <a:pt x="197670" y="257427"/>
                  <a:pt x="197451" y="262039"/>
                  <a:pt x="199293" y="265723"/>
                </a:cubicBezTo>
                <a:cubicBezTo>
                  <a:pt x="204734" y="276605"/>
                  <a:pt x="210188" y="280526"/>
                  <a:pt x="218831" y="289169"/>
                </a:cubicBezTo>
                <a:cubicBezTo>
                  <a:pt x="220134" y="293077"/>
                  <a:pt x="220897" y="297208"/>
                  <a:pt x="222739" y="300892"/>
                </a:cubicBezTo>
                <a:cubicBezTo>
                  <a:pt x="227668" y="310751"/>
                  <a:pt x="231100" y="313161"/>
                  <a:pt x="238369" y="320431"/>
                </a:cubicBezTo>
                <a:cubicBezTo>
                  <a:pt x="239672" y="324339"/>
                  <a:pt x="240158" y="328622"/>
                  <a:pt x="242277" y="332154"/>
                </a:cubicBezTo>
                <a:cubicBezTo>
                  <a:pt x="244173" y="335313"/>
                  <a:pt x="248445" y="336674"/>
                  <a:pt x="250093" y="339969"/>
                </a:cubicBezTo>
                <a:cubicBezTo>
                  <a:pt x="253777" y="347337"/>
                  <a:pt x="255303" y="355600"/>
                  <a:pt x="257908" y="363415"/>
                </a:cubicBezTo>
                <a:cubicBezTo>
                  <a:pt x="259211" y="367323"/>
                  <a:pt x="258904" y="372225"/>
                  <a:pt x="261816" y="375138"/>
                </a:cubicBezTo>
                <a:lnTo>
                  <a:pt x="269631" y="382954"/>
                </a:lnTo>
                <a:cubicBezTo>
                  <a:pt x="272809" y="392487"/>
                  <a:pt x="273780" y="398826"/>
                  <a:pt x="281354" y="406400"/>
                </a:cubicBezTo>
                <a:cubicBezTo>
                  <a:pt x="285959" y="411005"/>
                  <a:pt x="291775" y="414215"/>
                  <a:pt x="296985" y="418123"/>
                </a:cubicBezTo>
                <a:cubicBezTo>
                  <a:pt x="298288" y="422031"/>
                  <a:pt x="299051" y="426162"/>
                  <a:pt x="300893" y="429846"/>
                </a:cubicBezTo>
                <a:cubicBezTo>
                  <a:pt x="316043" y="460147"/>
                  <a:pt x="302793" y="423826"/>
                  <a:pt x="312616" y="453292"/>
                </a:cubicBezTo>
                <a:cubicBezTo>
                  <a:pt x="313918" y="462410"/>
                  <a:pt x="318521" y="471655"/>
                  <a:pt x="316523" y="480646"/>
                </a:cubicBezTo>
                <a:cubicBezTo>
                  <a:pt x="314664" y="489011"/>
                  <a:pt x="287640" y="491973"/>
                  <a:pt x="285262" y="492369"/>
                </a:cubicBezTo>
                <a:cubicBezTo>
                  <a:pt x="283977" y="492583"/>
                  <a:pt x="282657" y="492369"/>
                  <a:pt x="281354" y="492369"/>
                </a:cubicBez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1824892" y="1969477"/>
            <a:ext cx="1254370" cy="238369"/>
          </a:xfrm>
          <a:custGeom>
            <a:avLst/>
            <a:gdLst>
              <a:gd name="connsiteX0" fmla="*/ 1254370 w 1254370"/>
              <a:gd name="connsiteY0" fmla="*/ 0 h 238369"/>
              <a:gd name="connsiteX1" fmla="*/ 1234831 w 1254370"/>
              <a:gd name="connsiteY1" fmla="*/ 15631 h 238369"/>
              <a:gd name="connsiteX2" fmla="*/ 1223108 w 1254370"/>
              <a:gd name="connsiteY2" fmla="*/ 19538 h 238369"/>
              <a:gd name="connsiteX3" fmla="*/ 1207477 w 1254370"/>
              <a:gd name="connsiteY3" fmla="*/ 35169 h 238369"/>
              <a:gd name="connsiteX4" fmla="*/ 1195754 w 1254370"/>
              <a:gd name="connsiteY4" fmla="*/ 42985 h 238369"/>
              <a:gd name="connsiteX5" fmla="*/ 1187939 w 1254370"/>
              <a:gd name="connsiteY5" fmla="*/ 54708 h 238369"/>
              <a:gd name="connsiteX6" fmla="*/ 1180123 w 1254370"/>
              <a:gd name="connsiteY6" fmla="*/ 78154 h 238369"/>
              <a:gd name="connsiteX7" fmla="*/ 1156677 w 1254370"/>
              <a:gd name="connsiteY7" fmla="*/ 109415 h 238369"/>
              <a:gd name="connsiteX8" fmla="*/ 1141046 w 1254370"/>
              <a:gd name="connsiteY8" fmla="*/ 128954 h 238369"/>
              <a:gd name="connsiteX9" fmla="*/ 1117600 w 1254370"/>
              <a:gd name="connsiteY9" fmla="*/ 148492 h 238369"/>
              <a:gd name="connsiteX10" fmla="*/ 1098062 w 1254370"/>
              <a:gd name="connsiteY10" fmla="*/ 164123 h 238369"/>
              <a:gd name="connsiteX11" fmla="*/ 1090246 w 1254370"/>
              <a:gd name="connsiteY11" fmla="*/ 171938 h 238369"/>
              <a:gd name="connsiteX12" fmla="*/ 1078523 w 1254370"/>
              <a:gd name="connsiteY12" fmla="*/ 175846 h 238369"/>
              <a:gd name="connsiteX13" fmla="*/ 1066800 w 1254370"/>
              <a:gd name="connsiteY13" fmla="*/ 183661 h 238369"/>
              <a:gd name="connsiteX14" fmla="*/ 1043354 w 1254370"/>
              <a:gd name="connsiteY14" fmla="*/ 191477 h 238369"/>
              <a:gd name="connsiteX15" fmla="*/ 1031631 w 1254370"/>
              <a:gd name="connsiteY15" fmla="*/ 203200 h 238369"/>
              <a:gd name="connsiteX16" fmla="*/ 1019908 w 1254370"/>
              <a:gd name="connsiteY16" fmla="*/ 211015 h 238369"/>
              <a:gd name="connsiteX17" fmla="*/ 973016 w 1254370"/>
              <a:gd name="connsiteY17" fmla="*/ 218831 h 238369"/>
              <a:gd name="connsiteX18" fmla="*/ 933939 w 1254370"/>
              <a:gd name="connsiteY18" fmla="*/ 226646 h 238369"/>
              <a:gd name="connsiteX19" fmla="*/ 910493 w 1254370"/>
              <a:gd name="connsiteY19" fmla="*/ 234461 h 238369"/>
              <a:gd name="connsiteX20" fmla="*/ 875323 w 1254370"/>
              <a:gd name="connsiteY20" fmla="*/ 238369 h 238369"/>
              <a:gd name="connsiteX21" fmla="*/ 801077 w 1254370"/>
              <a:gd name="connsiteY21" fmla="*/ 234461 h 238369"/>
              <a:gd name="connsiteX22" fmla="*/ 777631 w 1254370"/>
              <a:gd name="connsiteY22" fmla="*/ 230554 h 238369"/>
              <a:gd name="connsiteX23" fmla="*/ 738554 w 1254370"/>
              <a:gd name="connsiteY23" fmla="*/ 226646 h 238369"/>
              <a:gd name="connsiteX24" fmla="*/ 672123 w 1254370"/>
              <a:gd name="connsiteY24" fmla="*/ 218831 h 238369"/>
              <a:gd name="connsiteX25" fmla="*/ 648677 w 1254370"/>
              <a:gd name="connsiteY25" fmla="*/ 211015 h 238369"/>
              <a:gd name="connsiteX26" fmla="*/ 636954 w 1254370"/>
              <a:gd name="connsiteY26" fmla="*/ 207108 h 238369"/>
              <a:gd name="connsiteX27" fmla="*/ 621323 w 1254370"/>
              <a:gd name="connsiteY27" fmla="*/ 203200 h 238369"/>
              <a:gd name="connsiteX28" fmla="*/ 609600 w 1254370"/>
              <a:gd name="connsiteY28" fmla="*/ 191477 h 238369"/>
              <a:gd name="connsiteX29" fmla="*/ 597877 w 1254370"/>
              <a:gd name="connsiteY29" fmla="*/ 187569 h 238369"/>
              <a:gd name="connsiteX30" fmla="*/ 586154 w 1254370"/>
              <a:gd name="connsiteY30" fmla="*/ 179754 h 238369"/>
              <a:gd name="connsiteX31" fmla="*/ 554893 w 1254370"/>
              <a:gd name="connsiteY31" fmla="*/ 171938 h 238369"/>
              <a:gd name="connsiteX32" fmla="*/ 539262 w 1254370"/>
              <a:gd name="connsiteY32" fmla="*/ 168031 h 238369"/>
              <a:gd name="connsiteX33" fmla="*/ 515816 w 1254370"/>
              <a:gd name="connsiteY33" fmla="*/ 156308 h 238369"/>
              <a:gd name="connsiteX34" fmla="*/ 500185 w 1254370"/>
              <a:gd name="connsiteY34" fmla="*/ 152400 h 238369"/>
              <a:gd name="connsiteX35" fmla="*/ 488462 w 1254370"/>
              <a:gd name="connsiteY35" fmla="*/ 148492 h 238369"/>
              <a:gd name="connsiteX36" fmla="*/ 468923 w 1254370"/>
              <a:gd name="connsiteY36" fmla="*/ 136769 h 238369"/>
              <a:gd name="connsiteX37" fmla="*/ 433754 w 1254370"/>
              <a:gd name="connsiteY37" fmla="*/ 125046 h 238369"/>
              <a:gd name="connsiteX38" fmla="*/ 246185 w 1254370"/>
              <a:gd name="connsiteY38" fmla="*/ 128954 h 238369"/>
              <a:gd name="connsiteX39" fmla="*/ 191477 w 1254370"/>
              <a:gd name="connsiteY39" fmla="*/ 140677 h 238369"/>
              <a:gd name="connsiteX40" fmla="*/ 144585 w 1254370"/>
              <a:gd name="connsiteY40" fmla="*/ 148492 h 238369"/>
              <a:gd name="connsiteX41" fmla="*/ 121139 w 1254370"/>
              <a:gd name="connsiteY41" fmla="*/ 152400 h 238369"/>
              <a:gd name="connsiteX42" fmla="*/ 97693 w 1254370"/>
              <a:gd name="connsiteY42" fmla="*/ 160215 h 238369"/>
              <a:gd name="connsiteX43" fmla="*/ 85970 w 1254370"/>
              <a:gd name="connsiteY43" fmla="*/ 164123 h 238369"/>
              <a:gd name="connsiteX44" fmla="*/ 78154 w 1254370"/>
              <a:gd name="connsiteY44" fmla="*/ 171938 h 238369"/>
              <a:gd name="connsiteX45" fmla="*/ 46893 w 1254370"/>
              <a:gd name="connsiteY45" fmla="*/ 179754 h 238369"/>
              <a:gd name="connsiteX46" fmla="*/ 23446 w 1254370"/>
              <a:gd name="connsiteY46" fmla="*/ 187569 h 238369"/>
              <a:gd name="connsiteX47" fmla="*/ 11723 w 1254370"/>
              <a:gd name="connsiteY47" fmla="*/ 191477 h 238369"/>
              <a:gd name="connsiteX48" fmla="*/ 0 w 1254370"/>
              <a:gd name="connsiteY48" fmla="*/ 195385 h 23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54370" h="238369">
                <a:moveTo>
                  <a:pt x="1254370" y="0"/>
                </a:moveTo>
                <a:cubicBezTo>
                  <a:pt x="1247857" y="5210"/>
                  <a:pt x="1241904" y="11211"/>
                  <a:pt x="1234831" y="15631"/>
                </a:cubicBezTo>
                <a:cubicBezTo>
                  <a:pt x="1231338" y="17814"/>
                  <a:pt x="1226460" y="17144"/>
                  <a:pt x="1223108" y="19538"/>
                </a:cubicBezTo>
                <a:cubicBezTo>
                  <a:pt x="1217112" y="23821"/>
                  <a:pt x="1213608" y="31081"/>
                  <a:pt x="1207477" y="35169"/>
                </a:cubicBezTo>
                <a:lnTo>
                  <a:pt x="1195754" y="42985"/>
                </a:lnTo>
                <a:cubicBezTo>
                  <a:pt x="1193149" y="46893"/>
                  <a:pt x="1189846" y="50416"/>
                  <a:pt x="1187939" y="54708"/>
                </a:cubicBezTo>
                <a:cubicBezTo>
                  <a:pt x="1184593" y="62236"/>
                  <a:pt x="1184693" y="71299"/>
                  <a:pt x="1180123" y="78154"/>
                </a:cubicBezTo>
                <a:cubicBezTo>
                  <a:pt x="1162449" y="104666"/>
                  <a:pt x="1171135" y="94959"/>
                  <a:pt x="1156677" y="109415"/>
                </a:cubicBezTo>
                <a:cubicBezTo>
                  <a:pt x="1149071" y="132237"/>
                  <a:pt x="1158722" y="111278"/>
                  <a:pt x="1141046" y="128954"/>
                </a:cubicBezTo>
                <a:cubicBezTo>
                  <a:pt x="1118953" y="151047"/>
                  <a:pt x="1151134" y="131726"/>
                  <a:pt x="1117600" y="148492"/>
                </a:cubicBezTo>
                <a:cubicBezTo>
                  <a:pt x="1098739" y="167355"/>
                  <a:pt x="1122698" y="144416"/>
                  <a:pt x="1098062" y="164123"/>
                </a:cubicBezTo>
                <a:cubicBezTo>
                  <a:pt x="1095185" y="166424"/>
                  <a:pt x="1093405" y="170043"/>
                  <a:pt x="1090246" y="171938"/>
                </a:cubicBezTo>
                <a:cubicBezTo>
                  <a:pt x="1086714" y="174057"/>
                  <a:pt x="1082207" y="174004"/>
                  <a:pt x="1078523" y="175846"/>
                </a:cubicBezTo>
                <a:cubicBezTo>
                  <a:pt x="1074322" y="177946"/>
                  <a:pt x="1071092" y="181754"/>
                  <a:pt x="1066800" y="183661"/>
                </a:cubicBezTo>
                <a:cubicBezTo>
                  <a:pt x="1059272" y="187007"/>
                  <a:pt x="1043354" y="191477"/>
                  <a:pt x="1043354" y="191477"/>
                </a:cubicBezTo>
                <a:cubicBezTo>
                  <a:pt x="1039446" y="195385"/>
                  <a:pt x="1035876" y="199662"/>
                  <a:pt x="1031631" y="203200"/>
                </a:cubicBezTo>
                <a:cubicBezTo>
                  <a:pt x="1028023" y="206207"/>
                  <a:pt x="1024109" y="208915"/>
                  <a:pt x="1019908" y="211015"/>
                </a:cubicBezTo>
                <a:cubicBezTo>
                  <a:pt x="1006281" y="217828"/>
                  <a:pt x="985688" y="216830"/>
                  <a:pt x="973016" y="218831"/>
                </a:cubicBezTo>
                <a:cubicBezTo>
                  <a:pt x="959895" y="220903"/>
                  <a:pt x="946541" y="222446"/>
                  <a:pt x="933939" y="226646"/>
                </a:cubicBezTo>
                <a:cubicBezTo>
                  <a:pt x="926124" y="229251"/>
                  <a:pt x="918681" y="233551"/>
                  <a:pt x="910493" y="234461"/>
                </a:cubicBezTo>
                <a:lnTo>
                  <a:pt x="875323" y="238369"/>
                </a:lnTo>
                <a:cubicBezTo>
                  <a:pt x="850574" y="237066"/>
                  <a:pt x="825781" y="236437"/>
                  <a:pt x="801077" y="234461"/>
                </a:cubicBezTo>
                <a:cubicBezTo>
                  <a:pt x="793179" y="233829"/>
                  <a:pt x="785493" y="231537"/>
                  <a:pt x="777631" y="230554"/>
                </a:cubicBezTo>
                <a:cubicBezTo>
                  <a:pt x="764641" y="228930"/>
                  <a:pt x="751544" y="228270"/>
                  <a:pt x="738554" y="226646"/>
                </a:cubicBezTo>
                <a:cubicBezTo>
                  <a:pt x="654947" y="216194"/>
                  <a:pt x="806474" y="231042"/>
                  <a:pt x="672123" y="218831"/>
                </a:cubicBezTo>
                <a:lnTo>
                  <a:pt x="648677" y="211015"/>
                </a:lnTo>
                <a:cubicBezTo>
                  <a:pt x="644769" y="209712"/>
                  <a:pt x="640950" y="208107"/>
                  <a:pt x="636954" y="207108"/>
                </a:cubicBezTo>
                <a:lnTo>
                  <a:pt x="621323" y="203200"/>
                </a:lnTo>
                <a:cubicBezTo>
                  <a:pt x="617415" y="199292"/>
                  <a:pt x="614198" y="194542"/>
                  <a:pt x="609600" y="191477"/>
                </a:cubicBezTo>
                <a:cubicBezTo>
                  <a:pt x="606173" y="189192"/>
                  <a:pt x="601561" y="189411"/>
                  <a:pt x="597877" y="187569"/>
                </a:cubicBezTo>
                <a:cubicBezTo>
                  <a:pt x="593676" y="185469"/>
                  <a:pt x="590355" y="181854"/>
                  <a:pt x="586154" y="179754"/>
                </a:cubicBezTo>
                <a:cubicBezTo>
                  <a:pt x="577774" y="175564"/>
                  <a:pt x="562920" y="173722"/>
                  <a:pt x="554893" y="171938"/>
                </a:cubicBezTo>
                <a:cubicBezTo>
                  <a:pt x="549650" y="170773"/>
                  <a:pt x="544426" y="169506"/>
                  <a:pt x="539262" y="168031"/>
                </a:cubicBezTo>
                <a:cubicBezTo>
                  <a:pt x="506338" y="158625"/>
                  <a:pt x="550059" y="170983"/>
                  <a:pt x="515816" y="156308"/>
                </a:cubicBezTo>
                <a:cubicBezTo>
                  <a:pt x="510880" y="154192"/>
                  <a:pt x="505349" y="153876"/>
                  <a:pt x="500185" y="152400"/>
                </a:cubicBezTo>
                <a:cubicBezTo>
                  <a:pt x="496224" y="151268"/>
                  <a:pt x="492370" y="149795"/>
                  <a:pt x="488462" y="148492"/>
                </a:cubicBezTo>
                <a:cubicBezTo>
                  <a:pt x="473196" y="133228"/>
                  <a:pt x="489214" y="146915"/>
                  <a:pt x="468923" y="136769"/>
                </a:cubicBezTo>
                <a:cubicBezTo>
                  <a:pt x="441451" y="123033"/>
                  <a:pt x="477280" y="132301"/>
                  <a:pt x="433754" y="125046"/>
                </a:cubicBezTo>
                <a:lnTo>
                  <a:pt x="246185" y="128954"/>
                </a:lnTo>
                <a:cubicBezTo>
                  <a:pt x="224744" y="129748"/>
                  <a:pt x="213343" y="137553"/>
                  <a:pt x="191477" y="140677"/>
                </a:cubicBezTo>
                <a:cubicBezTo>
                  <a:pt x="139075" y="148163"/>
                  <a:pt x="186475" y="140876"/>
                  <a:pt x="144585" y="148492"/>
                </a:cubicBezTo>
                <a:cubicBezTo>
                  <a:pt x="136790" y="149909"/>
                  <a:pt x="128826" y="150478"/>
                  <a:pt x="121139" y="152400"/>
                </a:cubicBezTo>
                <a:cubicBezTo>
                  <a:pt x="113147" y="154398"/>
                  <a:pt x="105508" y="157610"/>
                  <a:pt x="97693" y="160215"/>
                </a:cubicBezTo>
                <a:lnTo>
                  <a:pt x="85970" y="164123"/>
                </a:lnTo>
                <a:cubicBezTo>
                  <a:pt x="83365" y="166728"/>
                  <a:pt x="81313" y="170043"/>
                  <a:pt x="78154" y="171938"/>
                </a:cubicBezTo>
                <a:cubicBezTo>
                  <a:pt x="71566" y="175891"/>
                  <a:pt x="52031" y="178353"/>
                  <a:pt x="46893" y="179754"/>
                </a:cubicBezTo>
                <a:cubicBezTo>
                  <a:pt x="38945" y="181922"/>
                  <a:pt x="31262" y="184964"/>
                  <a:pt x="23446" y="187569"/>
                </a:cubicBezTo>
                <a:lnTo>
                  <a:pt x="11723" y="191477"/>
                </a:lnTo>
                <a:lnTo>
                  <a:pt x="0" y="195385"/>
                </a:ln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1391138" y="2164862"/>
            <a:ext cx="453293" cy="832338"/>
          </a:xfrm>
          <a:custGeom>
            <a:avLst/>
            <a:gdLst>
              <a:gd name="connsiteX0" fmla="*/ 453293 w 453293"/>
              <a:gd name="connsiteY0" fmla="*/ 0 h 832338"/>
              <a:gd name="connsiteX1" fmla="*/ 394677 w 453293"/>
              <a:gd name="connsiteY1" fmla="*/ 39076 h 832338"/>
              <a:gd name="connsiteX2" fmla="*/ 386862 w 453293"/>
              <a:gd name="connsiteY2" fmla="*/ 46892 h 832338"/>
              <a:gd name="connsiteX3" fmla="*/ 367324 w 453293"/>
              <a:gd name="connsiteY3" fmla="*/ 62523 h 832338"/>
              <a:gd name="connsiteX4" fmla="*/ 363416 w 453293"/>
              <a:gd name="connsiteY4" fmla="*/ 74246 h 832338"/>
              <a:gd name="connsiteX5" fmla="*/ 351693 w 453293"/>
              <a:gd name="connsiteY5" fmla="*/ 97692 h 832338"/>
              <a:gd name="connsiteX6" fmla="*/ 343877 w 453293"/>
              <a:gd name="connsiteY6" fmla="*/ 132861 h 832338"/>
              <a:gd name="connsiteX7" fmla="*/ 336062 w 453293"/>
              <a:gd name="connsiteY7" fmla="*/ 144584 h 832338"/>
              <a:gd name="connsiteX8" fmla="*/ 320431 w 453293"/>
              <a:gd name="connsiteY8" fmla="*/ 179753 h 832338"/>
              <a:gd name="connsiteX9" fmla="*/ 312616 w 453293"/>
              <a:gd name="connsiteY9" fmla="*/ 207107 h 832338"/>
              <a:gd name="connsiteX10" fmla="*/ 304800 w 453293"/>
              <a:gd name="connsiteY10" fmla="*/ 214923 h 832338"/>
              <a:gd name="connsiteX11" fmla="*/ 289170 w 453293"/>
              <a:gd name="connsiteY11" fmla="*/ 261815 h 832338"/>
              <a:gd name="connsiteX12" fmla="*/ 285262 w 453293"/>
              <a:gd name="connsiteY12" fmla="*/ 273538 h 832338"/>
              <a:gd name="connsiteX13" fmla="*/ 277447 w 453293"/>
              <a:gd name="connsiteY13" fmla="*/ 285261 h 832338"/>
              <a:gd name="connsiteX14" fmla="*/ 273539 w 453293"/>
              <a:gd name="connsiteY14" fmla="*/ 296984 h 832338"/>
              <a:gd name="connsiteX15" fmla="*/ 257908 w 453293"/>
              <a:gd name="connsiteY15" fmla="*/ 312615 h 832338"/>
              <a:gd name="connsiteX16" fmla="*/ 242277 w 453293"/>
              <a:gd name="connsiteY16" fmla="*/ 343876 h 832338"/>
              <a:gd name="connsiteX17" fmla="*/ 230554 w 453293"/>
              <a:gd name="connsiteY17" fmla="*/ 363415 h 832338"/>
              <a:gd name="connsiteX18" fmla="*/ 226647 w 453293"/>
              <a:gd name="connsiteY18" fmla="*/ 375138 h 832338"/>
              <a:gd name="connsiteX19" fmla="*/ 211016 w 453293"/>
              <a:gd name="connsiteY19" fmla="*/ 390769 h 832338"/>
              <a:gd name="connsiteX20" fmla="*/ 195385 w 453293"/>
              <a:gd name="connsiteY20" fmla="*/ 418123 h 832338"/>
              <a:gd name="connsiteX21" fmla="*/ 183662 w 453293"/>
              <a:gd name="connsiteY21" fmla="*/ 429846 h 832338"/>
              <a:gd name="connsiteX22" fmla="*/ 168031 w 453293"/>
              <a:gd name="connsiteY22" fmla="*/ 468923 h 832338"/>
              <a:gd name="connsiteX23" fmla="*/ 160216 w 453293"/>
              <a:gd name="connsiteY23" fmla="*/ 480646 h 832338"/>
              <a:gd name="connsiteX24" fmla="*/ 148493 w 453293"/>
              <a:gd name="connsiteY24" fmla="*/ 515815 h 832338"/>
              <a:gd name="connsiteX25" fmla="*/ 140677 w 453293"/>
              <a:gd name="connsiteY25" fmla="*/ 539261 h 832338"/>
              <a:gd name="connsiteX26" fmla="*/ 136770 w 453293"/>
              <a:gd name="connsiteY26" fmla="*/ 550984 h 832338"/>
              <a:gd name="connsiteX27" fmla="*/ 132862 w 453293"/>
              <a:gd name="connsiteY27" fmla="*/ 566615 h 832338"/>
              <a:gd name="connsiteX28" fmla="*/ 121139 w 453293"/>
              <a:gd name="connsiteY28" fmla="*/ 578338 h 832338"/>
              <a:gd name="connsiteX29" fmla="*/ 117231 w 453293"/>
              <a:gd name="connsiteY29" fmla="*/ 590061 h 832338"/>
              <a:gd name="connsiteX30" fmla="*/ 101600 w 453293"/>
              <a:gd name="connsiteY30" fmla="*/ 613507 h 832338"/>
              <a:gd name="connsiteX31" fmla="*/ 93785 w 453293"/>
              <a:gd name="connsiteY31" fmla="*/ 636953 h 832338"/>
              <a:gd name="connsiteX32" fmla="*/ 89877 w 453293"/>
              <a:gd name="connsiteY32" fmla="*/ 656492 h 832338"/>
              <a:gd name="connsiteX33" fmla="*/ 82062 w 453293"/>
              <a:gd name="connsiteY33" fmla="*/ 679938 h 832338"/>
              <a:gd name="connsiteX34" fmla="*/ 70339 w 453293"/>
              <a:gd name="connsiteY34" fmla="*/ 687753 h 832338"/>
              <a:gd name="connsiteX35" fmla="*/ 66431 w 453293"/>
              <a:gd name="connsiteY35" fmla="*/ 699476 h 832338"/>
              <a:gd name="connsiteX36" fmla="*/ 58616 w 453293"/>
              <a:gd name="connsiteY36" fmla="*/ 707292 h 832338"/>
              <a:gd name="connsiteX37" fmla="*/ 46893 w 453293"/>
              <a:gd name="connsiteY37" fmla="*/ 750276 h 832338"/>
              <a:gd name="connsiteX38" fmla="*/ 39077 w 453293"/>
              <a:gd name="connsiteY38" fmla="*/ 758092 h 832338"/>
              <a:gd name="connsiteX39" fmla="*/ 23447 w 453293"/>
              <a:gd name="connsiteY39" fmla="*/ 781538 h 832338"/>
              <a:gd name="connsiteX40" fmla="*/ 15631 w 453293"/>
              <a:gd name="connsiteY40" fmla="*/ 793261 h 832338"/>
              <a:gd name="connsiteX41" fmla="*/ 7816 w 453293"/>
              <a:gd name="connsiteY41" fmla="*/ 816707 h 832338"/>
              <a:gd name="connsiteX42" fmla="*/ 0 w 453293"/>
              <a:gd name="connsiteY42" fmla="*/ 832338 h 83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3293" h="832338">
                <a:moveTo>
                  <a:pt x="453293" y="0"/>
                </a:moveTo>
                <a:cubicBezTo>
                  <a:pt x="433754" y="13025"/>
                  <a:pt x="413861" y="25534"/>
                  <a:pt x="394677" y="39076"/>
                </a:cubicBezTo>
                <a:cubicBezTo>
                  <a:pt x="391667" y="41201"/>
                  <a:pt x="389739" y="44590"/>
                  <a:pt x="386862" y="46892"/>
                </a:cubicBezTo>
                <a:cubicBezTo>
                  <a:pt x="362215" y="66610"/>
                  <a:pt x="386194" y="43651"/>
                  <a:pt x="367324" y="62523"/>
                </a:cubicBezTo>
                <a:cubicBezTo>
                  <a:pt x="366021" y="66431"/>
                  <a:pt x="365258" y="70562"/>
                  <a:pt x="363416" y="74246"/>
                </a:cubicBezTo>
                <a:cubicBezTo>
                  <a:pt x="353863" y="93351"/>
                  <a:pt x="356605" y="78045"/>
                  <a:pt x="351693" y="97692"/>
                </a:cubicBezTo>
                <a:cubicBezTo>
                  <a:pt x="350580" y="102143"/>
                  <a:pt x="346284" y="127245"/>
                  <a:pt x="343877" y="132861"/>
                </a:cubicBezTo>
                <a:cubicBezTo>
                  <a:pt x="342027" y="137178"/>
                  <a:pt x="337969" y="140292"/>
                  <a:pt x="336062" y="144584"/>
                </a:cubicBezTo>
                <a:cubicBezTo>
                  <a:pt x="317464" y="186431"/>
                  <a:pt x="338118" y="153225"/>
                  <a:pt x="320431" y="179753"/>
                </a:cubicBezTo>
                <a:cubicBezTo>
                  <a:pt x="319700" y="182677"/>
                  <a:pt x="315020" y="203100"/>
                  <a:pt x="312616" y="207107"/>
                </a:cubicBezTo>
                <a:cubicBezTo>
                  <a:pt x="310720" y="210266"/>
                  <a:pt x="307405" y="212318"/>
                  <a:pt x="304800" y="214923"/>
                </a:cubicBezTo>
                <a:lnTo>
                  <a:pt x="289170" y="261815"/>
                </a:lnTo>
                <a:cubicBezTo>
                  <a:pt x="287867" y="265723"/>
                  <a:pt x="287547" y="270111"/>
                  <a:pt x="285262" y="273538"/>
                </a:cubicBezTo>
                <a:cubicBezTo>
                  <a:pt x="282657" y="277446"/>
                  <a:pt x="279547" y="281060"/>
                  <a:pt x="277447" y="285261"/>
                </a:cubicBezTo>
                <a:cubicBezTo>
                  <a:pt x="275605" y="288945"/>
                  <a:pt x="275933" y="293632"/>
                  <a:pt x="273539" y="296984"/>
                </a:cubicBezTo>
                <a:cubicBezTo>
                  <a:pt x="269256" y="302980"/>
                  <a:pt x="257908" y="312615"/>
                  <a:pt x="257908" y="312615"/>
                </a:cubicBezTo>
                <a:cubicBezTo>
                  <a:pt x="248928" y="339556"/>
                  <a:pt x="255919" y="330236"/>
                  <a:pt x="242277" y="343876"/>
                </a:cubicBezTo>
                <a:cubicBezTo>
                  <a:pt x="231210" y="377086"/>
                  <a:pt x="246645" y="336597"/>
                  <a:pt x="230554" y="363415"/>
                </a:cubicBezTo>
                <a:cubicBezTo>
                  <a:pt x="228435" y="366947"/>
                  <a:pt x="229041" y="371786"/>
                  <a:pt x="226647" y="375138"/>
                </a:cubicBezTo>
                <a:cubicBezTo>
                  <a:pt x="222364" y="381134"/>
                  <a:pt x="214311" y="384178"/>
                  <a:pt x="211016" y="390769"/>
                </a:cubicBezTo>
                <a:cubicBezTo>
                  <a:pt x="206240" y="400321"/>
                  <a:pt x="202288" y="409840"/>
                  <a:pt x="195385" y="418123"/>
                </a:cubicBezTo>
                <a:cubicBezTo>
                  <a:pt x="191847" y="422368"/>
                  <a:pt x="187570" y="425938"/>
                  <a:pt x="183662" y="429846"/>
                </a:cubicBezTo>
                <a:cubicBezTo>
                  <a:pt x="177256" y="449066"/>
                  <a:pt x="177233" y="452820"/>
                  <a:pt x="168031" y="468923"/>
                </a:cubicBezTo>
                <a:cubicBezTo>
                  <a:pt x="165701" y="473001"/>
                  <a:pt x="162123" y="476354"/>
                  <a:pt x="160216" y="480646"/>
                </a:cubicBezTo>
                <a:cubicBezTo>
                  <a:pt x="160205" y="480671"/>
                  <a:pt x="150451" y="509940"/>
                  <a:pt x="148493" y="515815"/>
                </a:cubicBezTo>
                <a:lnTo>
                  <a:pt x="140677" y="539261"/>
                </a:lnTo>
                <a:cubicBezTo>
                  <a:pt x="139375" y="543169"/>
                  <a:pt x="137769" y="546988"/>
                  <a:pt x="136770" y="550984"/>
                </a:cubicBezTo>
                <a:cubicBezTo>
                  <a:pt x="135467" y="556194"/>
                  <a:pt x="135527" y="561952"/>
                  <a:pt x="132862" y="566615"/>
                </a:cubicBezTo>
                <a:cubicBezTo>
                  <a:pt x="130120" y="571413"/>
                  <a:pt x="125047" y="574430"/>
                  <a:pt x="121139" y="578338"/>
                </a:cubicBezTo>
                <a:cubicBezTo>
                  <a:pt x="119836" y="582246"/>
                  <a:pt x="119231" y="586460"/>
                  <a:pt x="117231" y="590061"/>
                </a:cubicBezTo>
                <a:cubicBezTo>
                  <a:pt x="112669" y="598272"/>
                  <a:pt x="101600" y="613507"/>
                  <a:pt x="101600" y="613507"/>
                </a:cubicBezTo>
                <a:cubicBezTo>
                  <a:pt x="98995" y="621322"/>
                  <a:pt x="95401" y="628875"/>
                  <a:pt x="93785" y="636953"/>
                </a:cubicBezTo>
                <a:cubicBezTo>
                  <a:pt x="92482" y="643466"/>
                  <a:pt x="91625" y="650084"/>
                  <a:pt x="89877" y="656492"/>
                </a:cubicBezTo>
                <a:cubicBezTo>
                  <a:pt x="87709" y="664440"/>
                  <a:pt x="88917" y="675368"/>
                  <a:pt x="82062" y="679938"/>
                </a:cubicBezTo>
                <a:lnTo>
                  <a:pt x="70339" y="687753"/>
                </a:lnTo>
                <a:cubicBezTo>
                  <a:pt x="69036" y="691661"/>
                  <a:pt x="68550" y="695944"/>
                  <a:pt x="66431" y="699476"/>
                </a:cubicBezTo>
                <a:cubicBezTo>
                  <a:pt x="64536" y="702635"/>
                  <a:pt x="60067" y="703906"/>
                  <a:pt x="58616" y="707292"/>
                </a:cubicBezTo>
                <a:cubicBezTo>
                  <a:pt x="54038" y="717973"/>
                  <a:pt x="55635" y="741534"/>
                  <a:pt x="46893" y="750276"/>
                </a:cubicBezTo>
                <a:cubicBezTo>
                  <a:pt x="44288" y="752881"/>
                  <a:pt x="41288" y="755144"/>
                  <a:pt x="39077" y="758092"/>
                </a:cubicBezTo>
                <a:cubicBezTo>
                  <a:pt x="33441" y="765606"/>
                  <a:pt x="28657" y="773723"/>
                  <a:pt x="23447" y="781538"/>
                </a:cubicBezTo>
                <a:lnTo>
                  <a:pt x="15631" y="793261"/>
                </a:lnTo>
                <a:lnTo>
                  <a:pt x="7816" y="816707"/>
                </a:lnTo>
                <a:cubicBezTo>
                  <a:pt x="3326" y="830177"/>
                  <a:pt x="6820" y="825518"/>
                  <a:pt x="0" y="832338"/>
                </a:cubicBez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476629" y="2985477"/>
            <a:ext cx="930140" cy="887046"/>
          </a:xfrm>
          <a:custGeom>
            <a:avLst/>
            <a:gdLst>
              <a:gd name="connsiteX0" fmla="*/ 930140 w 930140"/>
              <a:gd name="connsiteY0" fmla="*/ 0 h 887046"/>
              <a:gd name="connsiteX1" fmla="*/ 894971 w 930140"/>
              <a:gd name="connsiteY1" fmla="*/ 58615 h 887046"/>
              <a:gd name="connsiteX2" fmla="*/ 879340 w 930140"/>
              <a:gd name="connsiteY2" fmla="*/ 74246 h 887046"/>
              <a:gd name="connsiteX3" fmla="*/ 867617 w 930140"/>
              <a:gd name="connsiteY3" fmla="*/ 97692 h 887046"/>
              <a:gd name="connsiteX4" fmla="*/ 851986 w 930140"/>
              <a:gd name="connsiteY4" fmla="*/ 113323 h 887046"/>
              <a:gd name="connsiteX5" fmla="*/ 844171 w 930140"/>
              <a:gd name="connsiteY5" fmla="*/ 125046 h 887046"/>
              <a:gd name="connsiteX6" fmla="*/ 840263 w 930140"/>
              <a:gd name="connsiteY6" fmla="*/ 136769 h 887046"/>
              <a:gd name="connsiteX7" fmla="*/ 820725 w 930140"/>
              <a:gd name="connsiteY7" fmla="*/ 152400 h 887046"/>
              <a:gd name="connsiteX8" fmla="*/ 812909 w 930140"/>
              <a:gd name="connsiteY8" fmla="*/ 160215 h 887046"/>
              <a:gd name="connsiteX9" fmla="*/ 805094 w 930140"/>
              <a:gd name="connsiteY9" fmla="*/ 171938 h 887046"/>
              <a:gd name="connsiteX10" fmla="*/ 789463 w 930140"/>
              <a:gd name="connsiteY10" fmla="*/ 187569 h 887046"/>
              <a:gd name="connsiteX11" fmla="*/ 781648 w 930140"/>
              <a:gd name="connsiteY11" fmla="*/ 199292 h 887046"/>
              <a:gd name="connsiteX12" fmla="*/ 766017 w 930140"/>
              <a:gd name="connsiteY12" fmla="*/ 214923 h 887046"/>
              <a:gd name="connsiteX13" fmla="*/ 750386 w 930140"/>
              <a:gd name="connsiteY13" fmla="*/ 234461 h 887046"/>
              <a:gd name="connsiteX14" fmla="*/ 734756 w 930140"/>
              <a:gd name="connsiteY14" fmla="*/ 250092 h 887046"/>
              <a:gd name="connsiteX15" fmla="*/ 719125 w 930140"/>
              <a:gd name="connsiteY15" fmla="*/ 265723 h 887046"/>
              <a:gd name="connsiteX16" fmla="*/ 699586 w 930140"/>
              <a:gd name="connsiteY16" fmla="*/ 277446 h 887046"/>
              <a:gd name="connsiteX17" fmla="*/ 672233 w 930140"/>
              <a:gd name="connsiteY17" fmla="*/ 289169 h 887046"/>
              <a:gd name="connsiteX18" fmla="*/ 664417 w 930140"/>
              <a:gd name="connsiteY18" fmla="*/ 296985 h 887046"/>
              <a:gd name="connsiteX19" fmla="*/ 640971 w 930140"/>
              <a:gd name="connsiteY19" fmla="*/ 312615 h 887046"/>
              <a:gd name="connsiteX20" fmla="*/ 625340 w 930140"/>
              <a:gd name="connsiteY20" fmla="*/ 328246 h 887046"/>
              <a:gd name="connsiteX21" fmla="*/ 605802 w 930140"/>
              <a:gd name="connsiteY21" fmla="*/ 343877 h 887046"/>
              <a:gd name="connsiteX22" fmla="*/ 601894 w 930140"/>
              <a:gd name="connsiteY22" fmla="*/ 355600 h 887046"/>
              <a:gd name="connsiteX23" fmla="*/ 590171 w 930140"/>
              <a:gd name="connsiteY23" fmla="*/ 363415 h 887046"/>
              <a:gd name="connsiteX24" fmla="*/ 582356 w 930140"/>
              <a:gd name="connsiteY24" fmla="*/ 375138 h 887046"/>
              <a:gd name="connsiteX25" fmla="*/ 578448 w 930140"/>
              <a:gd name="connsiteY25" fmla="*/ 390769 h 887046"/>
              <a:gd name="connsiteX26" fmla="*/ 570633 w 930140"/>
              <a:gd name="connsiteY26" fmla="*/ 398585 h 887046"/>
              <a:gd name="connsiteX27" fmla="*/ 562817 w 930140"/>
              <a:gd name="connsiteY27" fmla="*/ 410308 h 887046"/>
              <a:gd name="connsiteX28" fmla="*/ 558909 w 930140"/>
              <a:gd name="connsiteY28" fmla="*/ 422031 h 887046"/>
              <a:gd name="connsiteX29" fmla="*/ 547186 w 930140"/>
              <a:gd name="connsiteY29" fmla="*/ 425938 h 887046"/>
              <a:gd name="connsiteX30" fmla="*/ 531556 w 930140"/>
              <a:gd name="connsiteY30" fmla="*/ 445477 h 887046"/>
              <a:gd name="connsiteX31" fmla="*/ 527648 w 930140"/>
              <a:gd name="connsiteY31" fmla="*/ 457200 h 887046"/>
              <a:gd name="connsiteX32" fmla="*/ 519833 w 930140"/>
              <a:gd name="connsiteY32" fmla="*/ 468923 h 887046"/>
              <a:gd name="connsiteX33" fmla="*/ 515925 w 930140"/>
              <a:gd name="connsiteY33" fmla="*/ 480646 h 887046"/>
              <a:gd name="connsiteX34" fmla="*/ 500294 w 930140"/>
              <a:gd name="connsiteY34" fmla="*/ 496277 h 887046"/>
              <a:gd name="connsiteX35" fmla="*/ 488571 w 930140"/>
              <a:gd name="connsiteY35" fmla="*/ 519723 h 887046"/>
              <a:gd name="connsiteX36" fmla="*/ 476848 w 930140"/>
              <a:gd name="connsiteY36" fmla="*/ 531446 h 887046"/>
              <a:gd name="connsiteX37" fmla="*/ 469033 w 930140"/>
              <a:gd name="connsiteY37" fmla="*/ 543169 h 887046"/>
              <a:gd name="connsiteX38" fmla="*/ 449494 w 930140"/>
              <a:gd name="connsiteY38" fmla="*/ 558800 h 887046"/>
              <a:gd name="connsiteX39" fmla="*/ 422140 w 930140"/>
              <a:gd name="connsiteY39" fmla="*/ 590061 h 887046"/>
              <a:gd name="connsiteX40" fmla="*/ 410417 w 930140"/>
              <a:gd name="connsiteY40" fmla="*/ 609600 h 887046"/>
              <a:gd name="connsiteX41" fmla="*/ 402602 w 930140"/>
              <a:gd name="connsiteY41" fmla="*/ 621323 h 887046"/>
              <a:gd name="connsiteX42" fmla="*/ 390879 w 930140"/>
              <a:gd name="connsiteY42" fmla="*/ 625231 h 887046"/>
              <a:gd name="connsiteX43" fmla="*/ 359617 w 930140"/>
              <a:gd name="connsiteY43" fmla="*/ 648677 h 887046"/>
              <a:gd name="connsiteX44" fmla="*/ 336171 w 930140"/>
              <a:gd name="connsiteY44" fmla="*/ 656492 h 887046"/>
              <a:gd name="connsiteX45" fmla="*/ 312725 w 930140"/>
              <a:gd name="connsiteY45" fmla="*/ 664308 h 887046"/>
              <a:gd name="connsiteX46" fmla="*/ 301002 w 930140"/>
              <a:gd name="connsiteY46" fmla="*/ 668215 h 887046"/>
              <a:gd name="connsiteX47" fmla="*/ 293186 w 930140"/>
              <a:gd name="connsiteY47" fmla="*/ 676031 h 887046"/>
              <a:gd name="connsiteX48" fmla="*/ 281463 w 930140"/>
              <a:gd name="connsiteY48" fmla="*/ 683846 h 887046"/>
              <a:gd name="connsiteX49" fmla="*/ 277556 w 930140"/>
              <a:gd name="connsiteY49" fmla="*/ 695569 h 887046"/>
              <a:gd name="connsiteX50" fmla="*/ 261925 w 930140"/>
              <a:gd name="connsiteY50" fmla="*/ 715108 h 887046"/>
              <a:gd name="connsiteX51" fmla="*/ 250202 w 930140"/>
              <a:gd name="connsiteY51" fmla="*/ 722923 h 887046"/>
              <a:gd name="connsiteX52" fmla="*/ 242386 w 930140"/>
              <a:gd name="connsiteY52" fmla="*/ 734646 h 887046"/>
              <a:gd name="connsiteX53" fmla="*/ 218940 w 930140"/>
              <a:gd name="connsiteY53" fmla="*/ 773723 h 887046"/>
              <a:gd name="connsiteX54" fmla="*/ 207217 w 930140"/>
              <a:gd name="connsiteY54" fmla="*/ 777631 h 887046"/>
              <a:gd name="connsiteX55" fmla="*/ 199402 w 930140"/>
              <a:gd name="connsiteY55" fmla="*/ 789354 h 887046"/>
              <a:gd name="connsiteX56" fmla="*/ 175956 w 930140"/>
              <a:gd name="connsiteY56" fmla="*/ 812800 h 887046"/>
              <a:gd name="connsiteX57" fmla="*/ 160325 w 930140"/>
              <a:gd name="connsiteY57" fmla="*/ 816708 h 887046"/>
              <a:gd name="connsiteX58" fmla="*/ 140786 w 930140"/>
              <a:gd name="connsiteY58" fmla="*/ 836246 h 887046"/>
              <a:gd name="connsiteX59" fmla="*/ 132971 w 930140"/>
              <a:gd name="connsiteY59" fmla="*/ 847969 h 887046"/>
              <a:gd name="connsiteX60" fmla="*/ 109525 w 930140"/>
              <a:gd name="connsiteY60" fmla="*/ 855785 h 887046"/>
              <a:gd name="connsiteX61" fmla="*/ 78263 w 930140"/>
              <a:gd name="connsiteY61" fmla="*/ 871415 h 887046"/>
              <a:gd name="connsiteX62" fmla="*/ 54817 w 930140"/>
              <a:gd name="connsiteY62" fmla="*/ 879231 h 887046"/>
              <a:gd name="connsiteX63" fmla="*/ 27463 w 930140"/>
              <a:gd name="connsiteY63" fmla="*/ 887046 h 887046"/>
              <a:gd name="connsiteX64" fmla="*/ 4017 w 930140"/>
              <a:gd name="connsiteY64" fmla="*/ 883138 h 887046"/>
              <a:gd name="connsiteX65" fmla="*/ 109 w 930140"/>
              <a:gd name="connsiteY65" fmla="*/ 863600 h 88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0140" h="887046">
                <a:moveTo>
                  <a:pt x="930140" y="0"/>
                </a:moveTo>
                <a:cubicBezTo>
                  <a:pt x="918417" y="19538"/>
                  <a:pt x="907838" y="39810"/>
                  <a:pt x="894971" y="58615"/>
                </a:cubicBezTo>
                <a:cubicBezTo>
                  <a:pt x="890810" y="64696"/>
                  <a:pt x="879340" y="74246"/>
                  <a:pt x="879340" y="74246"/>
                </a:cubicBezTo>
                <a:cubicBezTo>
                  <a:pt x="875558" y="85595"/>
                  <a:pt x="875882" y="88049"/>
                  <a:pt x="867617" y="97692"/>
                </a:cubicBezTo>
                <a:cubicBezTo>
                  <a:pt x="862822" y="103287"/>
                  <a:pt x="856073" y="107192"/>
                  <a:pt x="851986" y="113323"/>
                </a:cubicBezTo>
                <a:cubicBezTo>
                  <a:pt x="849381" y="117231"/>
                  <a:pt x="846271" y="120845"/>
                  <a:pt x="844171" y="125046"/>
                </a:cubicBezTo>
                <a:cubicBezTo>
                  <a:pt x="842329" y="128730"/>
                  <a:pt x="842382" y="133237"/>
                  <a:pt x="840263" y="136769"/>
                </a:cubicBezTo>
                <a:cubicBezTo>
                  <a:pt x="835907" y="144029"/>
                  <a:pt x="826871" y="147483"/>
                  <a:pt x="820725" y="152400"/>
                </a:cubicBezTo>
                <a:cubicBezTo>
                  <a:pt x="817848" y="154701"/>
                  <a:pt x="815211" y="157338"/>
                  <a:pt x="812909" y="160215"/>
                </a:cubicBezTo>
                <a:cubicBezTo>
                  <a:pt x="809975" y="163882"/>
                  <a:pt x="808150" y="168372"/>
                  <a:pt x="805094" y="171938"/>
                </a:cubicBezTo>
                <a:cubicBezTo>
                  <a:pt x="800299" y="177533"/>
                  <a:pt x="793550" y="181438"/>
                  <a:pt x="789463" y="187569"/>
                </a:cubicBezTo>
                <a:cubicBezTo>
                  <a:pt x="786858" y="191477"/>
                  <a:pt x="784704" y="195726"/>
                  <a:pt x="781648" y="199292"/>
                </a:cubicBezTo>
                <a:cubicBezTo>
                  <a:pt x="776853" y="204887"/>
                  <a:pt x="770104" y="208792"/>
                  <a:pt x="766017" y="214923"/>
                </a:cubicBezTo>
                <a:cubicBezTo>
                  <a:pt x="756158" y="229712"/>
                  <a:pt x="761523" y="223325"/>
                  <a:pt x="750386" y="234461"/>
                </a:cubicBezTo>
                <a:cubicBezTo>
                  <a:pt x="739968" y="265722"/>
                  <a:pt x="755595" y="229254"/>
                  <a:pt x="734756" y="250092"/>
                </a:cubicBezTo>
                <a:cubicBezTo>
                  <a:pt x="713913" y="270934"/>
                  <a:pt x="750388" y="255301"/>
                  <a:pt x="719125" y="265723"/>
                </a:cubicBezTo>
                <a:cubicBezTo>
                  <a:pt x="706127" y="278719"/>
                  <a:pt x="717341" y="269837"/>
                  <a:pt x="699586" y="277446"/>
                </a:cubicBezTo>
                <a:cubicBezTo>
                  <a:pt x="665786" y="291932"/>
                  <a:pt x="699726" y="280004"/>
                  <a:pt x="672233" y="289169"/>
                </a:cubicBezTo>
                <a:cubicBezTo>
                  <a:pt x="669628" y="291774"/>
                  <a:pt x="667365" y="294774"/>
                  <a:pt x="664417" y="296985"/>
                </a:cubicBezTo>
                <a:cubicBezTo>
                  <a:pt x="656903" y="302621"/>
                  <a:pt x="647613" y="305973"/>
                  <a:pt x="640971" y="312615"/>
                </a:cubicBezTo>
                <a:cubicBezTo>
                  <a:pt x="635761" y="317825"/>
                  <a:pt x="631471" y="324159"/>
                  <a:pt x="625340" y="328246"/>
                </a:cubicBezTo>
                <a:cubicBezTo>
                  <a:pt x="610551" y="338105"/>
                  <a:pt x="616938" y="332740"/>
                  <a:pt x="605802" y="343877"/>
                </a:cubicBezTo>
                <a:cubicBezTo>
                  <a:pt x="604499" y="347785"/>
                  <a:pt x="604467" y="352384"/>
                  <a:pt x="601894" y="355600"/>
                </a:cubicBezTo>
                <a:cubicBezTo>
                  <a:pt x="598960" y="359267"/>
                  <a:pt x="593492" y="360094"/>
                  <a:pt x="590171" y="363415"/>
                </a:cubicBezTo>
                <a:cubicBezTo>
                  <a:pt x="586850" y="366736"/>
                  <a:pt x="584961" y="371230"/>
                  <a:pt x="582356" y="375138"/>
                </a:cubicBezTo>
                <a:cubicBezTo>
                  <a:pt x="581053" y="380348"/>
                  <a:pt x="580850" y="385965"/>
                  <a:pt x="578448" y="390769"/>
                </a:cubicBezTo>
                <a:cubicBezTo>
                  <a:pt x="576800" y="394064"/>
                  <a:pt x="572935" y="395708"/>
                  <a:pt x="570633" y="398585"/>
                </a:cubicBezTo>
                <a:cubicBezTo>
                  <a:pt x="567699" y="402252"/>
                  <a:pt x="564918" y="406107"/>
                  <a:pt x="562817" y="410308"/>
                </a:cubicBezTo>
                <a:cubicBezTo>
                  <a:pt x="560975" y="413992"/>
                  <a:pt x="561822" y="419118"/>
                  <a:pt x="558909" y="422031"/>
                </a:cubicBezTo>
                <a:cubicBezTo>
                  <a:pt x="555996" y="424943"/>
                  <a:pt x="551094" y="424636"/>
                  <a:pt x="547186" y="425938"/>
                </a:cubicBezTo>
                <a:cubicBezTo>
                  <a:pt x="537367" y="455401"/>
                  <a:pt x="551754" y="420229"/>
                  <a:pt x="531556" y="445477"/>
                </a:cubicBezTo>
                <a:cubicBezTo>
                  <a:pt x="528983" y="448693"/>
                  <a:pt x="529490" y="453516"/>
                  <a:pt x="527648" y="457200"/>
                </a:cubicBezTo>
                <a:cubicBezTo>
                  <a:pt x="525548" y="461401"/>
                  <a:pt x="521933" y="464722"/>
                  <a:pt x="519833" y="468923"/>
                </a:cubicBezTo>
                <a:cubicBezTo>
                  <a:pt x="517991" y="472607"/>
                  <a:pt x="518319" y="477294"/>
                  <a:pt x="515925" y="480646"/>
                </a:cubicBezTo>
                <a:cubicBezTo>
                  <a:pt x="511642" y="486642"/>
                  <a:pt x="500294" y="496277"/>
                  <a:pt x="500294" y="496277"/>
                </a:cubicBezTo>
                <a:cubicBezTo>
                  <a:pt x="496378" y="508025"/>
                  <a:pt x="496987" y="509624"/>
                  <a:pt x="488571" y="519723"/>
                </a:cubicBezTo>
                <a:cubicBezTo>
                  <a:pt x="485033" y="523968"/>
                  <a:pt x="480386" y="527201"/>
                  <a:pt x="476848" y="531446"/>
                </a:cubicBezTo>
                <a:cubicBezTo>
                  <a:pt x="473841" y="535054"/>
                  <a:pt x="471967" y="539502"/>
                  <a:pt x="469033" y="543169"/>
                </a:cubicBezTo>
                <a:cubicBezTo>
                  <a:pt x="462669" y="551124"/>
                  <a:pt x="458199" y="552997"/>
                  <a:pt x="449494" y="558800"/>
                </a:cubicBezTo>
                <a:cubicBezTo>
                  <a:pt x="431258" y="586154"/>
                  <a:pt x="441678" y="577036"/>
                  <a:pt x="422140" y="590061"/>
                </a:cubicBezTo>
                <a:cubicBezTo>
                  <a:pt x="415355" y="610422"/>
                  <a:pt x="422678" y="594274"/>
                  <a:pt x="410417" y="609600"/>
                </a:cubicBezTo>
                <a:cubicBezTo>
                  <a:pt x="407483" y="613267"/>
                  <a:pt x="406269" y="618389"/>
                  <a:pt x="402602" y="621323"/>
                </a:cubicBezTo>
                <a:cubicBezTo>
                  <a:pt x="399386" y="623896"/>
                  <a:pt x="394787" y="623928"/>
                  <a:pt x="390879" y="625231"/>
                </a:cubicBezTo>
                <a:cubicBezTo>
                  <a:pt x="381622" y="634487"/>
                  <a:pt x="372869" y="644260"/>
                  <a:pt x="359617" y="648677"/>
                </a:cubicBezTo>
                <a:lnTo>
                  <a:pt x="336171" y="656492"/>
                </a:lnTo>
                <a:lnTo>
                  <a:pt x="312725" y="664308"/>
                </a:lnTo>
                <a:lnTo>
                  <a:pt x="301002" y="668215"/>
                </a:lnTo>
                <a:cubicBezTo>
                  <a:pt x="298397" y="670820"/>
                  <a:pt x="296063" y="673729"/>
                  <a:pt x="293186" y="676031"/>
                </a:cubicBezTo>
                <a:cubicBezTo>
                  <a:pt x="289519" y="678965"/>
                  <a:pt x="284397" y="680179"/>
                  <a:pt x="281463" y="683846"/>
                </a:cubicBezTo>
                <a:cubicBezTo>
                  <a:pt x="278890" y="687062"/>
                  <a:pt x="279398" y="691885"/>
                  <a:pt x="277556" y="695569"/>
                </a:cubicBezTo>
                <a:cubicBezTo>
                  <a:pt x="274173" y="702336"/>
                  <a:pt x="267980" y="710264"/>
                  <a:pt x="261925" y="715108"/>
                </a:cubicBezTo>
                <a:cubicBezTo>
                  <a:pt x="258258" y="718042"/>
                  <a:pt x="254110" y="720318"/>
                  <a:pt x="250202" y="722923"/>
                </a:cubicBezTo>
                <a:cubicBezTo>
                  <a:pt x="247597" y="726831"/>
                  <a:pt x="244293" y="730354"/>
                  <a:pt x="242386" y="734646"/>
                </a:cubicBezTo>
                <a:cubicBezTo>
                  <a:pt x="236614" y="747633"/>
                  <a:pt x="236485" y="767874"/>
                  <a:pt x="218940" y="773723"/>
                </a:cubicBezTo>
                <a:lnTo>
                  <a:pt x="207217" y="777631"/>
                </a:lnTo>
                <a:cubicBezTo>
                  <a:pt x="204612" y="781539"/>
                  <a:pt x="202132" y="785532"/>
                  <a:pt x="199402" y="789354"/>
                </a:cubicBezTo>
                <a:cubicBezTo>
                  <a:pt x="191685" y="800158"/>
                  <a:pt x="188178" y="807562"/>
                  <a:pt x="175956" y="812800"/>
                </a:cubicBezTo>
                <a:cubicBezTo>
                  <a:pt x="171020" y="814916"/>
                  <a:pt x="165535" y="815405"/>
                  <a:pt x="160325" y="816708"/>
                </a:cubicBezTo>
                <a:cubicBezTo>
                  <a:pt x="139479" y="847974"/>
                  <a:pt x="166841" y="810191"/>
                  <a:pt x="140786" y="836246"/>
                </a:cubicBezTo>
                <a:cubicBezTo>
                  <a:pt x="137465" y="839567"/>
                  <a:pt x="136953" y="845480"/>
                  <a:pt x="132971" y="847969"/>
                </a:cubicBezTo>
                <a:cubicBezTo>
                  <a:pt x="125985" y="852335"/>
                  <a:pt x="109525" y="855785"/>
                  <a:pt x="109525" y="855785"/>
                </a:cubicBezTo>
                <a:cubicBezTo>
                  <a:pt x="95883" y="869425"/>
                  <a:pt x="105205" y="862434"/>
                  <a:pt x="78263" y="871415"/>
                </a:cubicBezTo>
                <a:cubicBezTo>
                  <a:pt x="78246" y="871421"/>
                  <a:pt x="54817" y="879231"/>
                  <a:pt x="54817" y="879231"/>
                </a:cubicBezTo>
                <a:lnTo>
                  <a:pt x="27463" y="887046"/>
                </a:lnTo>
                <a:cubicBezTo>
                  <a:pt x="19648" y="885743"/>
                  <a:pt x="10033" y="888294"/>
                  <a:pt x="4017" y="883138"/>
                </a:cubicBezTo>
                <a:cubicBezTo>
                  <a:pt x="-1026" y="878816"/>
                  <a:pt x="109" y="863600"/>
                  <a:pt x="109" y="863600"/>
                </a:cubicBez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Explosion 2 76"/>
          <p:cNvSpPr/>
          <p:nvPr/>
        </p:nvSpPr>
        <p:spPr>
          <a:xfrm>
            <a:off x="2704123" y="2277238"/>
            <a:ext cx="161146" cy="163478"/>
          </a:xfrm>
          <a:prstGeom prst="irregularSeal2">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Explosion 2 77"/>
          <p:cNvSpPr/>
          <p:nvPr/>
        </p:nvSpPr>
        <p:spPr>
          <a:xfrm>
            <a:off x="3137359" y="2061927"/>
            <a:ext cx="161146" cy="163478"/>
          </a:xfrm>
          <a:prstGeom prst="irregularSeal2">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Explosion 2 78"/>
          <p:cNvSpPr/>
          <p:nvPr/>
        </p:nvSpPr>
        <p:spPr>
          <a:xfrm>
            <a:off x="1383279" y="2225405"/>
            <a:ext cx="161146" cy="163478"/>
          </a:xfrm>
          <a:prstGeom prst="irregularSeal2">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Explosion 2 79"/>
          <p:cNvSpPr/>
          <p:nvPr/>
        </p:nvSpPr>
        <p:spPr>
          <a:xfrm>
            <a:off x="1566938" y="2676209"/>
            <a:ext cx="161146" cy="163478"/>
          </a:xfrm>
          <a:prstGeom prst="irregularSeal2">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Explosion 2 80"/>
          <p:cNvSpPr/>
          <p:nvPr/>
        </p:nvSpPr>
        <p:spPr>
          <a:xfrm>
            <a:off x="1494397" y="2853749"/>
            <a:ext cx="161146" cy="163478"/>
          </a:xfrm>
          <a:prstGeom prst="irregularSeal2">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699477" y="3357266"/>
            <a:ext cx="523377" cy="39693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1446743" y="3034440"/>
            <a:ext cx="769763" cy="369332"/>
          </a:xfrm>
          <a:prstGeom prst="rect">
            <a:avLst/>
          </a:prstGeom>
          <a:noFill/>
        </p:spPr>
        <p:txBody>
          <a:bodyPr wrap="none" rtlCol="0">
            <a:spAutoFit/>
          </a:bodyPr>
          <a:lstStyle/>
          <a:p>
            <a:r>
              <a:rPr lang="en-US" sz="900" dirty="0" smtClean="0"/>
              <a:t>EA BRUFACE</a:t>
            </a:r>
          </a:p>
          <a:p>
            <a:pPr algn="ctr"/>
            <a:r>
              <a:rPr lang="en-US" sz="900" dirty="0" smtClean="0"/>
              <a:t>(primary)</a:t>
            </a:r>
            <a:endParaRPr lang="en-US" sz="900" dirty="0"/>
          </a:p>
        </p:txBody>
      </p:sp>
      <p:cxnSp>
        <p:nvCxnSpPr>
          <p:cNvPr id="87" name="Straight Arrow Connector 86"/>
          <p:cNvCxnSpPr/>
          <p:nvPr/>
        </p:nvCxnSpPr>
        <p:spPr>
          <a:xfrm flipH="1">
            <a:off x="983507" y="3383745"/>
            <a:ext cx="664004" cy="1643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Explosion 2 88"/>
          <p:cNvSpPr/>
          <p:nvPr/>
        </p:nvSpPr>
        <p:spPr>
          <a:xfrm>
            <a:off x="1669096" y="2518696"/>
            <a:ext cx="161146" cy="163478"/>
          </a:xfrm>
          <a:prstGeom prst="irregularSeal2">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p:cNvCxnSpPr/>
          <p:nvPr/>
        </p:nvCxnSpPr>
        <p:spPr>
          <a:xfrm>
            <a:off x="301168" y="2665529"/>
            <a:ext cx="3490340" cy="150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9360" y="2450262"/>
            <a:ext cx="395620" cy="153888"/>
          </a:xfrm>
          <a:prstGeom prst="rect">
            <a:avLst/>
          </a:prstGeom>
          <a:solidFill>
            <a:schemeClr val="bg1"/>
          </a:solidFill>
        </p:spPr>
        <p:txBody>
          <a:bodyPr wrap="square" rtlCol="0">
            <a:spAutoFit/>
          </a:bodyPr>
          <a:lstStyle/>
          <a:p>
            <a:r>
              <a:rPr lang="en-US" sz="400" b="1" dirty="0" smtClean="0"/>
              <a:t>PL WHITE</a:t>
            </a:r>
            <a:endParaRPr lang="en-US" sz="400" b="1" dirty="0"/>
          </a:p>
        </p:txBody>
      </p:sp>
      <p:sp>
        <p:nvSpPr>
          <p:cNvPr id="92" name="TextBox 91"/>
          <p:cNvSpPr txBox="1"/>
          <p:nvPr/>
        </p:nvSpPr>
        <p:spPr>
          <a:xfrm>
            <a:off x="3714267" y="2450262"/>
            <a:ext cx="395620" cy="153888"/>
          </a:xfrm>
          <a:prstGeom prst="rect">
            <a:avLst/>
          </a:prstGeom>
          <a:solidFill>
            <a:schemeClr val="bg1"/>
          </a:solidFill>
        </p:spPr>
        <p:txBody>
          <a:bodyPr wrap="square" rtlCol="0">
            <a:spAutoFit/>
          </a:bodyPr>
          <a:lstStyle/>
          <a:p>
            <a:r>
              <a:rPr lang="en-US" sz="400" b="1" dirty="0" smtClean="0"/>
              <a:t>PL WHITE</a:t>
            </a:r>
            <a:endParaRPr lang="en-US" sz="400" b="1" dirty="0"/>
          </a:p>
        </p:txBody>
      </p:sp>
      <p:sp>
        <p:nvSpPr>
          <p:cNvPr id="93" name="TextBox 92"/>
          <p:cNvSpPr txBox="1"/>
          <p:nvPr/>
        </p:nvSpPr>
        <p:spPr>
          <a:xfrm>
            <a:off x="1957799" y="1832129"/>
            <a:ext cx="1095172" cy="274370"/>
          </a:xfrm>
          <a:prstGeom prst="rect">
            <a:avLst/>
          </a:prstGeom>
          <a:noFill/>
        </p:spPr>
        <p:txBody>
          <a:bodyPr wrap="none" rtlCol="0">
            <a:spAutoFit/>
          </a:bodyPr>
          <a:lstStyle/>
          <a:p>
            <a:r>
              <a:rPr lang="en-US" dirty="0" smtClean="0"/>
              <a:t>RTE SCORPION</a:t>
            </a:r>
            <a:endParaRPr lang="en-US" dirty="0"/>
          </a:p>
        </p:txBody>
      </p:sp>
      <p:sp>
        <p:nvSpPr>
          <p:cNvPr id="94" name="Explosion 2 93"/>
          <p:cNvSpPr/>
          <p:nvPr/>
        </p:nvSpPr>
        <p:spPr>
          <a:xfrm>
            <a:off x="3173578" y="1749048"/>
            <a:ext cx="161146" cy="163478"/>
          </a:xfrm>
          <a:prstGeom prst="irregularSeal2">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Arrow Connector 94"/>
          <p:cNvCxnSpPr/>
          <p:nvPr/>
        </p:nvCxnSpPr>
        <p:spPr>
          <a:xfrm flipH="1">
            <a:off x="2676346" y="2034109"/>
            <a:ext cx="14705" cy="1571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2267255" y="3428083"/>
            <a:ext cx="523377" cy="39693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3102530" y="3309992"/>
            <a:ext cx="523377" cy="39693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1477778" y="3719458"/>
            <a:ext cx="822661" cy="230832"/>
          </a:xfrm>
          <a:prstGeom prst="rect">
            <a:avLst/>
          </a:prstGeom>
          <a:noFill/>
        </p:spPr>
        <p:txBody>
          <a:bodyPr wrap="none" rtlCol="0">
            <a:spAutoFit/>
          </a:bodyPr>
          <a:lstStyle/>
          <a:p>
            <a:r>
              <a:rPr lang="en-US" sz="900" dirty="0" smtClean="0"/>
              <a:t>Secondary EA</a:t>
            </a:r>
            <a:endParaRPr lang="en-US" sz="900" dirty="0"/>
          </a:p>
        </p:txBody>
      </p:sp>
      <p:sp>
        <p:nvSpPr>
          <p:cNvPr id="100" name="TextBox 99"/>
          <p:cNvSpPr txBox="1"/>
          <p:nvPr/>
        </p:nvSpPr>
        <p:spPr>
          <a:xfrm>
            <a:off x="2550311" y="2873698"/>
            <a:ext cx="986167" cy="230832"/>
          </a:xfrm>
          <a:prstGeom prst="rect">
            <a:avLst/>
          </a:prstGeom>
          <a:noFill/>
        </p:spPr>
        <p:txBody>
          <a:bodyPr wrap="none" rtlCol="0">
            <a:spAutoFit/>
          </a:bodyPr>
          <a:lstStyle/>
          <a:p>
            <a:r>
              <a:rPr lang="en-US" sz="900" dirty="0" smtClean="0"/>
              <a:t>Supplemental EA</a:t>
            </a:r>
            <a:endParaRPr lang="en-US" sz="900" dirty="0"/>
          </a:p>
        </p:txBody>
      </p:sp>
      <p:cxnSp>
        <p:nvCxnSpPr>
          <p:cNvPr id="101" name="Straight Arrow Connector 100"/>
          <p:cNvCxnSpPr/>
          <p:nvPr/>
        </p:nvCxnSpPr>
        <p:spPr>
          <a:xfrm flipV="1">
            <a:off x="2038919" y="3646809"/>
            <a:ext cx="198143" cy="1313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3169365" y="3072362"/>
            <a:ext cx="103990" cy="2124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2883065" y="2419484"/>
            <a:ext cx="235962" cy="215444"/>
          </a:xfrm>
          <a:prstGeom prst="rect">
            <a:avLst/>
          </a:prstGeom>
          <a:noFill/>
        </p:spPr>
        <p:txBody>
          <a:bodyPr wrap="none" rtlCol="0">
            <a:spAutoFit/>
          </a:bodyPr>
          <a:lstStyle/>
          <a:p>
            <a:r>
              <a:rPr lang="en-US" sz="800" b="1" dirty="0" smtClean="0">
                <a:solidFill>
                  <a:schemeClr val="tx2"/>
                </a:solidFill>
              </a:rPr>
              <a:t>2</a:t>
            </a:r>
            <a:endParaRPr lang="en-US" sz="800" b="1" dirty="0">
              <a:solidFill>
                <a:schemeClr val="tx2"/>
              </a:solidFill>
            </a:endParaRPr>
          </a:p>
        </p:txBody>
      </p:sp>
      <p:sp>
        <p:nvSpPr>
          <p:cNvPr id="109" name="TextBox 108"/>
          <p:cNvSpPr txBox="1"/>
          <p:nvPr/>
        </p:nvSpPr>
        <p:spPr>
          <a:xfrm>
            <a:off x="1450015" y="1948759"/>
            <a:ext cx="235962" cy="215444"/>
          </a:xfrm>
          <a:prstGeom prst="rect">
            <a:avLst/>
          </a:prstGeom>
          <a:noFill/>
        </p:spPr>
        <p:txBody>
          <a:bodyPr wrap="none" rtlCol="0">
            <a:spAutoFit/>
          </a:bodyPr>
          <a:lstStyle/>
          <a:p>
            <a:r>
              <a:rPr lang="en-US" sz="800" b="1" dirty="0" smtClean="0">
                <a:solidFill>
                  <a:schemeClr val="tx2"/>
                </a:solidFill>
              </a:rPr>
              <a:t>3</a:t>
            </a:r>
            <a:endParaRPr lang="en-US" sz="800" b="1" dirty="0">
              <a:solidFill>
                <a:schemeClr val="tx2"/>
              </a:solidFill>
            </a:endParaRPr>
          </a:p>
        </p:txBody>
      </p:sp>
      <p:sp>
        <p:nvSpPr>
          <p:cNvPr id="110" name="TextBox 109"/>
          <p:cNvSpPr txBox="1"/>
          <p:nvPr/>
        </p:nvSpPr>
        <p:spPr>
          <a:xfrm>
            <a:off x="2122967" y="2981576"/>
            <a:ext cx="235962" cy="215444"/>
          </a:xfrm>
          <a:prstGeom prst="rect">
            <a:avLst/>
          </a:prstGeom>
          <a:noFill/>
        </p:spPr>
        <p:txBody>
          <a:bodyPr wrap="none" rtlCol="0">
            <a:spAutoFit/>
          </a:bodyPr>
          <a:lstStyle/>
          <a:p>
            <a:r>
              <a:rPr lang="en-US" sz="800" b="1" dirty="0" smtClean="0">
                <a:solidFill>
                  <a:schemeClr val="tx2"/>
                </a:solidFill>
              </a:rPr>
              <a:t>1</a:t>
            </a:r>
            <a:endParaRPr lang="en-US" sz="800" b="1" dirty="0">
              <a:solidFill>
                <a:schemeClr val="tx2"/>
              </a:solidFill>
            </a:endParaRPr>
          </a:p>
        </p:txBody>
      </p:sp>
      <p:sp>
        <p:nvSpPr>
          <p:cNvPr id="111" name="TextBox 110"/>
          <p:cNvSpPr txBox="1"/>
          <p:nvPr/>
        </p:nvSpPr>
        <p:spPr>
          <a:xfrm>
            <a:off x="357779" y="3408579"/>
            <a:ext cx="235962" cy="215444"/>
          </a:xfrm>
          <a:prstGeom prst="rect">
            <a:avLst/>
          </a:prstGeom>
          <a:noFill/>
        </p:spPr>
        <p:txBody>
          <a:bodyPr wrap="none" rtlCol="0">
            <a:spAutoFit/>
          </a:bodyPr>
          <a:lstStyle/>
          <a:p>
            <a:r>
              <a:rPr lang="en-US" sz="800" b="1" dirty="0" smtClean="0">
                <a:solidFill>
                  <a:schemeClr val="tx2"/>
                </a:solidFill>
              </a:rPr>
              <a:t>5</a:t>
            </a:r>
            <a:endParaRPr lang="en-US" sz="800" b="1" dirty="0">
              <a:solidFill>
                <a:schemeClr val="tx2"/>
              </a:solidFill>
            </a:endParaRPr>
          </a:p>
        </p:txBody>
      </p:sp>
      <p:sp>
        <p:nvSpPr>
          <p:cNvPr id="112" name="TextBox 111"/>
          <p:cNvSpPr txBox="1"/>
          <p:nvPr/>
        </p:nvSpPr>
        <p:spPr>
          <a:xfrm>
            <a:off x="517087" y="3611736"/>
            <a:ext cx="235962" cy="215444"/>
          </a:xfrm>
          <a:prstGeom prst="rect">
            <a:avLst/>
          </a:prstGeom>
          <a:noFill/>
        </p:spPr>
        <p:txBody>
          <a:bodyPr wrap="none" rtlCol="0">
            <a:spAutoFit/>
          </a:bodyPr>
          <a:lstStyle/>
          <a:p>
            <a:r>
              <a:rPr lang="en-US" sz="800" b="1" dirty="0" smtClean="0">
                <a:solidFill>
                  <a:schemeClr val="tx2"/>
                </a:solidFill>
              </a:rPr>
              <a:t>6</a:t>
            </a:r>
            <a:endParaRPr lang="en-US" sz="800" b="1" dirty="0">
              <a:solidFill>
                <a:schemeClr val="tx2"/>
              </a:solidFill>
            </a:endParaRPr>
          </a:p>
        </p:txBody>
      </p:sp>
      <p:grpSp>
        <p:nvGrpSpPr>
          <p:cNvPr id="113" name="Group 112"/>
          <p:cNvGrpSpPr/>
          <p:nvPr/>
        </p:nvGrpSpPr>
        <p:grpSpPr>
          <a:xfrm>
            <a:off x="2294985" y="3005666"/>
            <a:ext cx="78672" cy="129569"/>
            <a:chOff x="4581172" y="6847426"/>
            <a:chExt cx="127487" cy="210555"/>
          </a:xfrm>
        </p:grpSpPr>
        <p:cxnSp>
          <p:nvCxnSpPr>
            <p:cNvPr id="114" name="Straight Connector 113"/>
            <p:cNvCxnSpPr/>
            <p:nvPr/>
          </p:nvCxnSpPr>
          <p:spPr>
            <a:xfrm>
              <a:off x="4581172" y="6852162"/>
              <a:ext cx="0" cy="18024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4708659" y="6852161"/>
              <a:ext cx="0" cy="18024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4581172" y="7030379"/>
              <a:ext cx="12748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4581172" y="6847426"/>
              <a:ext cx="64683" cy="6687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flipV="1">
              <a:off x="4649041" y="6847426"/>
              <a:ext cx="59618" cy="6687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9" name="Freeform 118"/>
            <p:cNvSpPr/>
            <p:nvPr/>
          </p:nvSpPr>
          <p:spPr>
            <a:xfrm>
              <a:off x="4599881" y="7039287"/>
              <a:ext cx="11257" cy="18693"/>
            </a:xfrm>
            <a:custGeom>
              <a:avLst/>
              <a:gdLst>
                <a:gd name="connsiteX0" fmla="*/ 9237 w 11257"/>
                <a:gd name="connsiteY0" fmla="*/ 19 h 18693"/>
                <a:gd name="connsiteX1" fmla="*/ 0 w 11257"/>
                <a:gd name="connsiteY1" fmla="*/ 15413 h 18693"/>
                <a:gd name="connsiteX2" fmla="*/ 9237 w 11257"/>
                <a:gd name="connsiteY2" fmla="*/ 18492 h 18693"/>
                <a:gd name="connsiteX3" fmla="*/ 9237 w 11257"/>
                <a:gd name="connsiteY3" fmla="*/ 19 h 18693"/>
              </a:gdLst>
              <a:ahLst/>
              <a:cxnLst>
                <a:cxn ang="0">
                  <a:pos x="connsiteX0" y="connsiteY0"/>
                </a:cxn>
                <a:cxn ang="0">
                  <a:pos x="connsiteX1" y="connsiteY1"/>
                </a:cxn>
                <a:cxn ang="0">
                  <a:pos x="connsiteX2" y="connsiteY2"/>
                </a:cxn>
                <a:cxn ang="0">
                  <a:pos x="connsiteX3" y="connsiteY3"/>
                </a:cxn>
              </a:cxnLst>
              <a:rect l="l" t="t" r="r" b="b"/>
              <a:pathLst>
                <a:path w="11257" h="18693">
                  <a:moveTo>
                    <a:pt x="9237" y="19"/>
                  </a:moveTo>
                  <a:cubicBezTo>
                    <a:pt x="7698" y="-494"/>
                    <a:pt x="0" y="9429"/>
                    <a:pt x="0" y="15413"/>
                  </a:cubicBezTo>
                  <a:cubicBezTo>
                    <a:pt x="0" y="18659"/>
                    <a:pt x="6036" y="19026"/>
                    <a:pt x="9237" y="18492"/>
                  </a:cubicBezTo>
                  <a:cubicBezTo>
                    <a:pt x="12887" y="17884"/>
                    <a:pt x="10776" y="532"/>
                    <a:pt x="9237" y="19"/>
                  </a:cubicBezTo>
                  <a:close/>
                </a:path>
              </a:pathLst>
            </a:cu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4650692" y="7039288"/>
              <a:ext cx="11257" cy="18693"/>
            </a:xfrm>
            <a:custGeom>
              <a:avLst/>
              <a:gdLst>
                <a:gd name="connsiteX0" fmla="*/ 9237 w 11257"/>
                <a:gd name="connsiteY0" fmla="*/ 19 h 18693"/>
                <a:gd name="connsiteX1" fmla="*/ 0 w 11257"/>
                <a:gd name="connsiteY1" fmla="*/ 15413 h 18693"/>
                <a:gd name="connsiteX2" fmla="*/ 9237 w 11257"/>
                <a:gd name="connsiteY2" fmla="*/ 18492 h 18693"/>
                <a:gd name="connsiteX3" fmla="*/ 9237 w 11257"/>
                <a:gd name="connsiteY3" fmla="*/ 19 h 18693"/>
              </a:gdLst>
              <a:ahLst/>
              <a:cxnLst>
                <a:cxn ang="0">
                  <a:pos x="connsiteX0" y="connsiteY0"/>
                </a:cxn>
                <a:cxn ang="0">
                  <a:pos x="connsiteX1" y="connsiteY1"/>
                </a:cxn>
                <a:cxn ang="0">
                  <a:pos x="connsiteX2" y="connsiteY2"/>
                </a:cxn>
                <a:cxn ang="0">
                  <a:pos x="connsiteX3" y="connsiteY3"/>
                </a:cxn>
              </a:cxnLst>
              <a:rect l="l" t="t" r="r" b="b"/>
              <a:pathLst>
                <a:path w="11257" h="18693">
                  <a:moveTo>
                    <a:pt x="9237" y="19"/>
                  </a:moveTo>
                  <a:cubicBezTo>
                    <a:pt x="7698" y="-494"/>
                    <a:pt x="0" y="9429"/>
                    <a:pt x="0" y="15413"/>
                  </a:cubicBezTo>
                  <a:cubicBezTo>
                    <a:pt x="0" y="18659"/>
                    <a:pt x="6036" y="19026"/>
                    <a:pt x="9237" y="18492"/>
                  </a:cubicBezTo>
                  <a:cubicBezTo>
                    <a:pt x="12887" y="17884"/>
                    <a:pt x="10776" y="532"/>
                    <a:pt x="9237" y="19"/>
                  </a:cubicBezTo>
                  <a:close/>
                </a:path>
              </a:pathLst>
            </a:cu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4696929" y="7038394"/>
              <a:ext cx="11257" cy="18693"/>
            </a:xfrm>
            <a:custGeom>
              <a:avLst/>
              <a:gdLst>
                <a:gd name="connsiteX0" fmla="*/ 9237 w 11257"/>
                <a:gd name="connsiteY0" fmla="*/ 19 h 18693"/>
                <a:gd name="connsiteX1" fmla="*/ 0 w 11257"/>
                <a:gd name="connsiteY1" fmla="*/ 15413 h 18693"/>
                <a:gd name="connsiteX2" fmla="*/ 9237 w 11257"/>
                <a:gd name="connsiteY2" fmla="*/ 18492 h 18693"/>
                <a:gd name="connsiteX3" fmla="*/ 9237 w 11257"/>
                <a:gd name="connsiteY3" fmla="*/ 19 h 18693"/>
              </a:gdLst>
              <a:ahLst/>
              <a:cxnLst>
                <a:cxn ang="0">
                  <a:pos x="connsiteX0" y="connsiteY0"/>
                </a:cxn>
                <a:cxn ang="0">
                  <a:pos x="connsiteX1" y="connsiteY1"/>
                </a:cxn>
                <a:cxn ang="0">
                  <a:pos x="connsiteX2" y="connsiteY2"/>
                </a:cxn>
                <a:cxn ang="0">
                  <a:pos x="connsiteX3" y="connsiteY3"/>
                </a:cxn>
              </a:cxnLst>
              <a:rect l="l" t="t" r="r" b="b"/>
              <a:pathLst>
                <a:path w="11257" h="18693">
                  <a:moveTo>
                    <a:pt x="9237" y="19"/>
                  </a:moveTo>
                  <a:cubicBezTo>
                    <a:pt x="7698" y="-494"/>
                    <a:pt x="0" y="9429"/>
                    <a:pt x="0" y="15413"/>
                  </a:cubicBezTo>
                  <a:cubicBezTo>
                    <a:pt x="0" y="18659"/>
                    <a:pt x="6036" y="19026"/>
                    <a:pt x="9237" y="18492"/>
                  </a:cubicBezTo>
                  <a:cubicBezTo>
                    <a:pt x="12887" y="17884"/>
                    <a:pt x="10776" y="532"/>
                    <a:pt x="9237" y="19"/>
                  </a:cubicBezTo>
                  <a:close/>
                </a:path>
              </a:pathLst>
            </a:cu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 name="TextBox 121"/>
          <p:cNvSpPr txBox="1"/>
          <p:nvPr/>
        </p:nvSpPr>
        <p:spPr>
          <a:xfrm>
            <a:off x="897622" y="3041732"/>
            <a:ext cx="235962" cy="215444"/>
          </a:xfrm>
          <a:prstGeom prst="rect">
            <a:avLst/>
          </a:prstGeom>
          <a:noFill/>
        </p:spPr>
        <p:txBody>
          <a:bodyPr wrap="none" rtlCol="0">
            <a:spAutoFit/>
          </a:bodyPr>
          <a:lstStyle/>
          <a:p>
            <a:r>
              <a:rPr lang="en-US" sz="800" b="1" dirty="0" smtClean="0">
                <a:solidFill>
                  <a:schemeClr val="tx2"/>
                </a:solidFill>
              </a:rPr>
              <a:t>4</a:t>
            </a:r>
            <a:endParaRPr lang="en-US" sz="800" b="1" dirty="0">
              <a:solidFill>
                <a:schemeClr val="tx2"/>
              </a:solidFill>
            </a:endParaRPr>
          </a:p>
        </p:txBody>
      </p:sp>
      <p:sp>
        <p:nvSpPr>
          <p:cNvPr id="123" name="TextBox 122"/>
          <p:cNvSpPr txBox="1"/>
          <p:nvPr/>
        </p:nvSpPr>
        <p:spPr>
          <a:xfrm>
            <a:off x="2891976" y="2181473"/>
            <a:ext cx="298480" cy="215444"/>
          </a:xfrm>
          <a:prstGeom prst="rect">
            <a:avLst/>
          </a:prstGeom>
          <a:noFill/>
        </p:spPr>
        <p:txBody>
          <a:bodyPr wrap="none" rtlCol="0">
            <a:spAutoFit/>
          </a:bodyPr>
          <a:lstStyle/>
          <a:p>
            <a:r>
              <a:rPr lang="en-US" sz="800" b="1" dirty="0" smtClean="0">
                <a:solidFill>
                  <a:schemeClr val="tx2"/>
                </a:solidFill>
              </a:rPr>
              <a:t>2A</a:t>
            </a:r>
            <a:endParaRPr lang="en-US" sz="800" b="1" dirty="0">
              <a:solidFill>
                <a:schemeClr val="tx2"/>
              </a:solidFill>
            </a:endParaRPr>
          </a:p>
        </p:txBody>
      </p:sp>
      <p:sp>
        <p:nvSpPr>
          <p:cNvPr id="124" name="TextBox 123"/>
          <p:cNvSpPr txBox="1"/>
          <p:nvPr/>
        </p:nvSpPr>
        <p:spPr>
          <a:xfrm>
            <a:off x="1713795" y="1813210"/>
            <a:ext cx="298480" cy="215444"/>
          </a:xfrm>
          <a:prstGeom prst="rect">
            <a:avLst/>
          </a:prstGeom>
          <a:noFill/>
        </p:spPr>
        <p:txBody>
          <a:bodyPr wrap="none" rtlCol="0">
            <a:spAutoFit/>
          </a:bodyPr>
          <a:lstStyle/>
          <a:p>
            <a:r>
              <a:rPr lang="en-US" sz="800" b="1" dirty="0" smtClean="0">
                <a:solidFill>
                  <a:schemeClr val="tx2"/>
                </a:solidFill>
              </a:rPr>
              <a:t>3A</a:t>
            </a:r>
            <a:endParaRPr lang="en-US" sz="800" b="1" dirty="0">
              <a:solidFill>
                <a:schemeClr val="tx2"/>
              </a:solidFill>
            </a:endParaRPr>
          </a:p>
        </p:txBody>
      </p:sp>
      <p:sp>
        <p:nvSpPr>
          <p:cNvPr id="125" name="TextBox 124"/>
          <p:cNvSpPr txBox="1"/>
          <p:nvPr/>
        </p:nvSpPr>
        <p:spPr>
          <a:xfrm>
            <a:off x="1045242" y="2692396"/>
            <a:ext cx="298480" cy="215444"/>
          </a:xfrm>
          <a:prstGeom prst="rect">
            <a:avLst/>
          </a:prstGeom>
          <a:noFill/>
        </p:spPr>
        <p:txBody>
          <a:bodyPr wrap="none" rtlCol="0">
            <a:spAutoFit/>
          </a:bodyPr>
          <a:lstStyle/>
          <a:p>
            <a:r>
              <a:rPr lang="en-US" sz="800" b="1" dirty="0" smtClean="0">
                <a:solidFill>
                  <a:schemeClr val="tx2"/>
                </a:solidFill>
              </a:rPr>
              <a:t>4A</a:t>
            </a:r>
            <a:endParaRPr lang="en-US" sz="800" b="1" dirty="0">
              <a:solidFill>
                <a:schemeClr val="tx2"/>
              </a:solidFill>
            </a:endParaRPr>
          </a:p>
        </p:txBody>
      </p:sp>
      <p:sp>
        <p:nvSpPr>
          <p:cNvPr id="126" name="TextBox 125"/>
          <p:cNvSpPr txBox="1"/>
          <p:nvPr/>
        </p:nvSpPr>
        <p:spPr>
          <a:xfrm>
            <a:off x="43298" y="4566318"/>
            <a:ext cx="3932083" cy="1615827"/>
          </a:xfrm>
          <a:prstGeom prst="rect">
            <a:avLst/>
          </a:prstGeom>
          <a:noFill/>
        </p:spPr>
        <p:txBody>
          <a:bodyPr wrap="square" rtlCol="0">
            <a:spAutoFit/>
          </a:bodyPr>
          <a:lstStyle/>
          <a:p>
            <a:pPr marL="171450" indent="-171450">
              <a:buFont typeface="Arial" panose="020B0604020202020204" pitchFamily="34" charset="0"/>
              <a:buChar char="•"/>
            </a:pPr>
            <a:r>
              <a:rPr lang="en-US" sz="550" dirty="0" smtClean="0"/>
              <a:t>In this scenario, 1</a:t>
            </a:r>
            <a:r>
              <a:rPr lang="en-US" sz="550" baseline="30000" dirty="0" smtClean="0"/>
              <a:t>st</a:t>
            </a:r>
            <a:r>
              <a:rPr lang="en-US" sz="550" dirty="0" smtClean="0"/>
              <a:t> PLT has conducted a zone reconnaissance to a screen from PL red to the LOA.  The </a:t>
            </a:r>
            <a:r>
              <a:rPr lang="en-US" sz="550" dirty="0" smtClean="0"/>
              <a:t>reconnaissance focus </a:t>
            </a:r>
            <a:r>
              <a:rPr lang="en-US" sz="550" dirty="0" smtClean="0"/>
              <a:t>was terrain and infrastructure IOT ID friendly </a:t>
            </a:r>
            <a:r>
              <a:rPr lang="en-US" sz="550" dirty="0" smtClean="0"/>
              <a:t>BPs </a:t>
            </a:r>
            <a:r>
              <a:rPr lang="en-US" sz="550" dirty="0" smtClean="0"/>
              <a:t>and EAs, and also determine the most feasible RTEs that the enemy, to the north; will take to their objective to the SW.  This required the PLT to </a:t>
            </a:r>
            <a:r>
              <a:rPr lang="en-US" sz="550" dirty="0" smtClean="0"/>
              <a:t>perform AREA recon for the BPs, and </a:t>
            </a:r>
            <a:r>
              <a:rPr lang="en-US" sz="550" dirty="0" smtClean="0"/>
              <a:t>RTE recon </a:t>
            </a:r>
            <a:r>
              <a:rPr lang="en-US" sz="550" dirty="0" smtClean="0"/>
              <a:t>on </a:t>
            </a:r>
            <a:r>
              <a:rPr lang="en-US" sz="550" dirty="0" smtClean="0"/>
              <a:t>ALL RTEs within the </a:t>
            </a:r>
            <a:r>
              <a:rPr lang="en-US" sz="550" dirty="0" smtClean="0"/>
              <a:t>zone.  The </a:t>
            </a:r>
            <a:r>
              <a:rPr lang="en-US" sz="550" dirty="0" smtClean="0"/>
              <a:t>CO’s intent for the screen is to conduct counter reconnaissance by destroying the enemy’s combat reconnaissance patrol.</a:t>
            </a:r>
          </a:p>
          <a:p>
            <a:pPr marL="171450" indent="-171450">
              <a:buFont typeface="Arial" panose="020B0604020202020204" pitchFamily="34" charset="0"/>
              <a:buChar char="•"/>
            </a:pPr>
            <a:r>
              <a:rPr lang="en-US" sz="550" dirty="0" smtClean="0"/>
              <a:t>After </a:t>
            </a:r>
            <a:r>
              <a:rPr lang="en-US" sz="550" dirty="0" smtClean="0"/>
              <a:t>conducting the zone reconnaissance, the PLT has determined that RTE Scorpion is the most </a:t>
            </a:r>
            <a:r>
              <a:rPr lang="en-US" sz="550" dirty="0" smtClean="0"/>
              <a:t>feasible for the enemy.  </a:t>
            </a:r>
            <a:r>
              <a:rPr lang="en-US" sz="550" dirty="0" smtClean="0"/>
              <a:t>The terrain off of </a:t>
            </a:r>
            <a:r>
              <a:rPr lang="en-US" sz="550" dirty="0" smtClean="0"/>
              <a:t>the road </a:t>
            </a:r>
            <a:r>
              <a:rPr lang="en-US" sz="550" dirty="0" smtClean="0"/>
              <a:t>is severely </a:t>
            </a:r>
            <a:r>
              <a:rPr lang="en-US" sz="550" dirty="0" smtClean="0"/>
              <a:t>restricted by forests and draws, </a:t>
            </a:r>
            <a:r>
              <a:rPr lang="en-US" sz="550" dirty="0" smtClean="0"/>
              <a:t>thus canalizing all mounted elements to the roads.  The PLT employs obstacles (mines, c-wire, cratering charges, </a:t>
            </a:r>
            <a:r>
              <a:rPr lang="en-US" sz="550" dirty="0" err="1" smtClean="0"/>
              <a:t>abatis’s</a:t>
            </a:r>
            <a:r>
              <a:rPr lang="en-US" sz="550" dirty="0" smtClean="0"/>
              <a:t>) on the other RTEs to ensure that the enemy takes RTE Scorpion.  These obstacles will be over watched by dismounts (they can displace from their static OPs to regain contact on the obstacle) IOT CFF on enemy attempting to bypass or breach.</a:t>
            </a:r>
          </a:p>
          <a:p>
            <a:pPr marL="171450" indent="-171450">
              <a:buFont typeface="Arial" panose="020B0604020202020204" pitchFamily="34" charset="0"/>
              <a:buChar char="•"/>
            </a:pPr>
            <a:r>
              <a:rPr lang="en-US" sz="550" dirty="0" smtClean="0"/>
              <a:t>The ENGAGEMENT CRITERIA for all elements north of PL White is IDF only if the enemy is trying to bypass or breach obstacles.  Those elements need to take all precautions not to be compromised.  </a:t>
            </a:r>
            <a:r>
              <a:rPr lang="en-US" sz="550" dirty="0" smtClean="0"/>
              <a:t>They will have detailed </a:t>
            </a:r>
            <a:r>
              <a:rPr lang="en-US" sz="550" dirty="0" err="1" smtClean="0"/>
              <a:t>exfil</a:t>
            </a:r>
            <a:r>
              <a:rPr lang="en-US" sz="550" dirty="0" smtClean="0"/>
              <a:t> routes to link up with the platoon should compromise happen.  If </a:t>
            </a:r>
            <a:r>
              <a:rPr lang="en-US" sz="550" dirty="0" smtClean="0"/>
              <a:t>the enemy takes RTE Scorpion, there should be no direct fire engagement until they eventually enter EA BRUFACE.</a:t>
            </a:r>
          </a:p>
          <a:p>
            <a:pPr marL="171450" indent="-171450">
              <a:buFont typeface="Arial" panose="020B0604020202020204" pitchFamily="34" charset="0"/>
              <a:buChar char="•"/>
            </a:pPr>
            <a:r>
              <a:rPr lang="en-US" sz="550" dirty="0" smtClean="0"/>
              <a:t>The EA has the 3 vehicles which have the most casualty producing weapons on them plus dismounts with javelins.  DFCM for the EA needs to be well thought out, and positions of friendlies on the screen need to be verified.</a:t>
            </a:r>
          </a:p>
          <a:p>
            <a:pPr marL="171450" indent="-171450">
              <a:buFont typeface="Arial" panose="020B0604020202020204" pitchFamily="34" charset="0"/>
              <a:buChar char="•"/>
            </a:pPr>
            <a:r>
              <a:rPr lang="en-US" sz="550" dirty="0" smtClean="0"/>
              <a:t>During the zone recon the PLT </a:t>
            </a:r>
            <a:r>
              <a:rPr lang="en-US" sz="550" dirty="0" err="1" smtClean="0"/>
              <a:t>ID’d</a:t>
            </a:r>
            <a:r>
              <a:rPr lang="en-US" sz="550" dirty="0" smtClean="0"/>
              <a:t> alternate BPs and EAs to maneuver to, should the enemy somehow bypass or breach an obstacle on the other </a:t>
            </a:r>
            <a:r>
              <a:rPr lang="en-US" sz="550" dirty="0" err="1" smtClean="0"/>
              <a:t>RTEs</a:t>
            </a:r>
            <a:r>
              <a:rPr lang="en-US" sz="550" dirty="0" err="1"/>
              <a:t>.</a:t>
            </a:r>
            <a:endParaRPr lang="en-US" sz="550" dirty="0"/>
          </a:p>
        </p:txBody>
      </p:sp>
      <p:sp>
        <p:nvSpPr>
          <p:cNvPr id="127" name="Explosion 2 126"/>
          <p:cNvSpPr/>
          <p:nvPr/>
        </p:nvSpPr>
        <p:spPr>
          <a:xfrm>
            <a:off x="727893" y="6168472"/>
            <a:ext cx="161146" cy="163478"/>
          </a:xfrm>
          <a:prstGeom prst="irregularSeal2">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27"/>
          <p:cNvGrpSpPr/>
          <p:nvPr/>
        </p:nvGrpSpPr>
        <p:grpSpPr>
          <a:xfrm>
            <a:off x="1955489" y="6180591"/>
            <a:ext cx="78672" cy="129569"/>
            <a:chOff x="4581172" y="6847426"/>
            <a:chExt cx="127487" cy="210555"/>
          </a:xfrm>
        </p:grpSpPr>
        <p:cxnSp>
          <p:nvCxnSpPr>
            <p:cNvPr id="129" name="Straight Connector 128"/>
            <p:cNvCxnSpPr/>
            <p:nvPr/>
          </p:nvCxnSpPr>
          <p:spPr>
            <a:xfrm>
              <a:off x="4581172" y="6852162"/>
              <a:ext cx="0" cy="18024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4708659" y="6852161"/>
              <a:ext cx="0" cy="18024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4581172" y="7030379"/>
              <a:ext cx="12748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4581172" y="6847426"/>
              <a:ext cx="64683" cy="6687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flipV="1">
              <a:off x="4649041" y="6847426"/>
              <a:ext cx="59618" cy="6687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4" name="Freeform 133"/>
            <p:cNvSpPr/>
            <p:nvPr/>
          </p:nvSpPr>
          <p:spPr>
            <a:xfrm>
              <a:off x="4599881" y="7039287"/>
              <a:ext cx="11257" cy="18693"/>
            </a:xfrm>
            <a:custGeom>
              <a:avLst/>
              <a:gdLst>
                <a:gd name="connsiteX0" fmla="*/ 9237 w 11257"/>
                <a:gd name="connsiteY0" fmla="*/ 19 h 18693"/>
                <a:gd name="connsiteX1" fmla="*/ 0 w 11257"/>
                <a:gd name="connsiteY1" fmla="*/ 15413 h 18693"/>
                <a:gd name="connsiteX2" fmla="*/ 9237 w 11257"/>
                <a:gd name="connsiteY2" fmla="*/ 18492 h 18693"/>
                <a:gd name="connsiteX3" fmla="*/ 9237 w 11257"/>
                <a:gd name="connsiteY3" fmla="*/ 19 h 18693"/>
              </a:gdLst>
              <a:ahLst/>
              <a:cxnLst>
                <a:cxn ang="0">
                  <a:pos x="connsiteX0" y="connsiteY0"/>
                </a:cxn>
                <a:cxn ang="0">
                  <a:pos x="connsiteX1" y="connsiteY1"/>
                </a:cxn>
                <a:cxn ang="0">
                  <a:pos x="connsiteX2" y="connsiteY2"/>
                </a:cxn>
                <a:cxn ang="0">
                  <a:pos x="connsiteX3" y="connsiteY3"/>
                </a:cxn>
              </a:cxnLst>
              <a:rect l="l" t="t" r="r" b="b"/>
              <a:pathLst>
                <a:path w="11257" h="18693">
                  <a:moveTo>
                    <a:pt x="9237" y="19"/>
                  </a:moveTo>
                  <a:cubicBezTo>
                    <a:pt x="7698" y="-494"/>
                    <a:pt x="0" y="9429"/>
                    <a:pt x="0" y="15413"/>
                  </a:cubicBezTo>
                  <a:cubicBezTo>
                    <a:pt x="0" y="18659"/>
                    <a:pt x="6036" y="19026"/>
                    <a:pt x="9237" y="18492"/>
                  </a:cubicBezTo>
                  <a:cubicBezTo>
                    <a:pt x="12887" y="17884"/>
                    <a:pt x="10776" y="532"/>
                    <a:pt x="9237" y="19"/>
                  </a:cubicBezTo>
                  <a:close/>
                </a:path>
              </a:pathLst>
            </a:cu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4650692" y="7039288"/>
              <a:ext cx="11257" cy="18693"/>
            </a:xfrm>
            <a:custGeom>
              <a:avLst/>
              <a:gdLst>
                <a:gd name="connsiteX0" fmla="*/ 9237 w 11257"/>
                <a:gd name="connsiteY0" fmla="*/ 19 h 18693"/>
                <a:gd name="connsiteX1" fmla="*/ 0 w 11257"/>
                <a:gd name="connsiteY1" fmla="*/ 15413 h 18693"/>
                <a:gd name="connsiteX2" fmla="*/ 9237 w 11257"/>
                <a:gd name="connsiteY2" fmla="*/ 18492 h 18693"/>
                <a:gd name="connsiteX3" fmla="*/ 9237 w 11257"/>
                <a:gd name="connsiteY3" fmla="*/ 19 h 18693"/>
              </a:gdLst>
              <a:ahLst/>
              <a:cxnLst>
                <a:cxn ang="0">
                  <a:pos x="connsiteX0" y="connsiteY0"/>
                </a:cxn>
                <a:cxn ang="0">
                  <a:pos x="connsiteX1" y="connsiteY1"/>
                </a:cxn>
                <a:cxn ang="0">
                  <a:pos x="connsiteX2" y="connsiteY2"/>
                </a:cxn>
                <a:cxn ang="0">
                  <a:pos x="connsiteX3" y="connsiteY3"/>
                </a:cxn>
              </a:cxnLst>
              <a:rect l="l" t="t" r="r" b="b"/>
              <a:pathLst>
                <a:path w="11257" h="18693">
                  <a:moveTo>
                    <a:pt x="9237" y="19"/>
                  </a:moveTo>
                  <a:cubicBezTo>
                    <a:pt x="7698" y="-494"/>
                    <a:pt x="0" y="9429"/>
                    <a:pt x="0" y="15413"/>
                  </a:cubicBezTo>
                  <a:cubicBezTo>
                    <a:pt x="0" y="18659"/>
                    <a:pt x="6036" y="19026"/>
                    <a:pt x="9237" y="18492"/>
                  </a:cubicBezTo>
                  <a:cubicBezTo>
                    <a:pt x="12887" y="17884"/>
                    <a:pt x="10776" y="532"/>
                    <a:pt x="9237" y="19"/>
                  </a:cubicBezTo>
                  <a:close/>
                </a:path>
              </a:pathLst>
            </a:cu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4696929" y="7038394"/>
              <a:ext cx="11257" cy="18693"/>
            </a:xfrm>
            <a:custGeom>
              <a:avLst/>
              <a:gdLst>
                <a:gd name="connsiteX0" fmla="*/ 9237 w 11257"/>
                <a:gd name="connsiteY0" fmla="*/ 19 h 18693"/>
                <a:gd name="connsiteX1" fmla="*/ 0 w 11257"/>
                <a:gd name="connsiteY1" fmla="*/ 15413 h 18693"/>
                <a:gd name="connsiteX2" fmla="*/ 9237 w 11257"/>
                <a:gd name="connsiteY2" fmla="*/ 18492 h 18693"/>
                <a:gd name="connsiteX3" fmla="*/ 9237 w 11257"/>
                <a:gd name="connsiteY3" fmla="*/ 19 h 18693"/>
              </a:gdLst>
              <a:ahLst/>
              <a:cxnLst>
                <a:cxn ang="0">
                  <a:pos x="connsiteX0" y="connsiteY0"/>
                </a:cxn>
                <a:cxn ang="0">
                  <a:pos x="connsiteX1" y="connsiteY1"/>
                </a:cxn>
                <a:cxn ang="0">
                  <a:pos x="connsiteX2" y="connsiteY2"/>
                </a:cxn>
                <a:cxn ang="0">
                  <a:pos x="connsiteX3" y="connsiteY3"/>
                </a:cxn>
              </a:cxnLst>
              <a:rect l="l" t="t" r="r" b="b"/>
              <a:pathLst>
                <a:path w="11257" h="18693">
                  <a:moveTo>
                    <a:pt x="9237" y="19"/>
                  </a:moveTo>
                  <a:cubicBezTo>
                    <a:pt x="7698" y="-494"/>
                    <a:pt x="0" y="9429"/>
                    <a:pt x="0" y="15413"/>
                  </a:cubicBezTo>
                  <a:cubicBezTo>
                    <a:pt x="0" y="18659"/>
                    <a:pt x="6036" y="19026"/>
                    <a:pt x="9237" y="18492"/>
                  </a:cubicBezTo>
                  <a:cubicBezTo>
                    <a:pt x="12887" y="17884"/>
                    <a:pt x="10776" y="532"/>
                    <a:pt x="9237" y="19"/>
                  </a:cubicBezTo>
                  <a:close/>
                </a:path>
              </a:pathLst>
            </a:cu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 name="TextBox 136"/>
          <p:cNvSpPr txBox="1"/>
          <p:nvPr/>
        </p:nvSpPr>
        <p:spPr>
          <a:xfrm>
            <a:off x="873983" y="6145349"/>
            <a:ext cx="503664" cy="200055"/>
          </a:xfrm>
          <a:prstGeom prst="rect">
            <a:avLst/>
          </a:prstGeom>
          <a:noFill/>
        </p:spPr>
        <p:txBody>
          <a:bodyPr wrap="none" rtlCol="0">
            <a:spAutoFit/>
          </a:bodyPr>
          <a:lstStyle/>
          <a:p>
            <a:r>
              <a:rPr lang="en-US" sz="700" dirty="0"/>
              <a:t>O</a:t>
            </a:r>
            <a:r>
              <a:rPr lang="en-US" sz="700" dirty="0" smtClean="0"/>
              <a:t>bstacle</a:t>
            </a:r>
            <a:endParaRPr lang="en-US" sz="700" dirty="0"/>
          </a:p>
        </p:txBody>
      </p:sp>
      <p:sp>
        <p:nvSpPr>
          <p:cNvPr id="138" name="TextBox 137"/>
          <p:cNvSpPr txBox="1"/>
          <p:nvPr/>
        </p:nvSpPr>
        <p:spPr>
          <a:xfrm>
            <a:off x="2023016" y="6145349"/>
            <a:ext cx="445956" cy="200055"/>
          </a:xfrm>
          <a:prstGeom prst="rect">
            <a:avLst/>
          </a:prstGeom>
          <a:noFill/>
        </p:spPr>
        <p:txBody>
          <a:bodyPr wrap="none" rtlCol="0">
            <a:spAutoFit/>
          </a:bodyPr>
          <a:lstStyle/>
          <a:p>
            <a:r>
              <a:rPr lang="en-US" sz="700" dirty="0" smtClean="0"/>
              <a:t>Stryker</a:t>
            </a:r>
            <a:endParaRPr lang="en-US" sz="700" dirty="0"/>
          </a:p>
        </p:txBody>
      </p:sp>
      <p:sp>
        <p:nvSpPr>
          <p:cNvPr id="139" name="Isosceles Triangle 138"/>
          <p:cNvSpPr/>
          <p:nvPr/>
        </p:nvSpPr>
        <p:spPr>
          <a:xfrm>
            <a:off x="2814368" y="6204959"/>
            <a:ext cx="81498" cy="859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p:cNvSpPr txBox="1"/>
          <p:nvPr/>
        </p:nvSpPr>
        <p:spPr>
          <a:xfrm>
            <a:off x="2908478" y="6145349"/>
            <a:ext cx="665567" cy="200055"/>
          </a:xfrm>
          <a:prstGeom prst="rect">
            <a:avLst/>
          </a:prstGeom>
          <a:noFill/>
        </p:spPr>
        <p:txBody>
          <a:bodyPr wrap="none" rtlCol="0">
            <a:spAutoFit/>
          </a:bodyPr>
          <a:lstStyle/>
          <a:p>
            <a:r>
              <a:rPr lang="en-US" sz="700" dirty="0" smtClean="0"/>
              <a:t>Dismount OP</a:t>
            </a:r>
            <a:endParaRPr lang="en-US" sz="700" dirty="0"/>
          </a:p>
        </p:txBody>
      </p:sp>
      <p:sp>
        <p:nvSpPr>
          <p:cNvPr id="2" name="Slide Number Placeholder 1"/>
          <p:cNvSpPr>
            <a:spLocks noGrp="1"/>
          </p:cNvSpPr>
          <p:nvPr>
            <p:ph type="sldNum" sz="quarter" idx="12"/>
          </p:nvPr>
        </p:nvSpPr>
        <p:spPr/>
        <p:txBody>
          <a:bodyPr/>
          <a:lstStyle/>
          <a:p>
            <a:fld id="{1A05E389-BD0C-4476-81A1-636280216220}" type="slidenum">
              <a:rPr lang="en-US" smtClean="0"/>
              <a:t>8</a:t>
            </a:fld>
            <a:endParaRPr lang="en-US"/>
          </a:p>
        </p:txBody>
      </p:sp>
      <p:sp>
        <p:nvSpPr>
          <p:cNvPr id="140" name="Explosion 2 139"/>
          <p:cNvSpPr/>
          <p:nvPr/>
        </p:nvSpPr>
        <p:spPr>
          <a:xfrm>
            <a:off x="1051968" y="3569887"/>
            <a:ext cx="161146" cy="163478"/>
          </a:xfrm>
          <a:prstGeom prst="irregularSeal2">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Explosion 2 141"/>
          <p:cNvSpPr/>
          <p:nvPr/>
        </p:nvSpPr>
        <p:spPr>
          <a:xfrm>
            <a:off x="699476" y="3429992"/>
            <a:ext cx="161146" cy="163478"/>
          </a:xfrm>
          <a:prstGeom prst="irregularSeal2">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Explosion 2 142"/>
          <p:cNvSpPr/>
          <p:nvPr/>
        </p:nvSpPr>
        <p:spPr>
          <a:xfrm>
            <a:off x="637227" y="3648702"/>
            <a:ext cx="161146" cy="163478"/>
          </a:xfrm>
          <a:prstGeom prst="irregularSeal2">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3349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9674</TotalTime>
  <Words>12358</Words>
  <Application>Microsoft Office PowerPoint</Application>
  <PresentationFormat>Custom</PresentationFormat>
  <Paragraphs>976</Paragraphs>
  <Slides>63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Calibri Light</vt:lpstr>
      <vt:lpstr>Noto Sans Symbols</vt:lpstr>
      <vt:lpstr>Times New Roman</vt:lpstr>
      <vt:lpstr>Office Theme</vt:lpstr>
      <vt:lpstr>PowerPoint Presentation</vt:lpstr>
      <vt:lpstr>Table of contents</vt:lpstr>
      <vt:lpstr>Commander’s Reconnaissance Guidance</vt:lpstr>
      <vt:lpstr>Commander’s Reconnaissance Guidance</vt:lpstr>
      <vt:lpstr>Commander’s Reconnaissance Guidance</vt:lpstr>
      <vt:lpstr>Reconnaissance missions</vt:lpstr>
      <vt:lpstr>Reconnaissance missions</vt:lpstr>
      <vt:lpstr>Screen in depth</vt:lpstr>
      <vt:lpstr>PowerPoint Presentation</vt:lpstr>
      <vt:lpstr>Engagement Area Development</vt:lpstr>
      <vt:lpstr>Passage of lines </vt:lpstr>
      <vt:lpstr>Passage of lines (passing unit tasks)</vt:lpstr>
      <vt:lpstr>Passage of lines (stationary unit tasks)</vt:lpstr>
      <vt:lpstr>Passage of lines graphic control measures</vt:lpstr>
      <vt:lpstr>Passage of lines GCM</vt:lpstr>
      <vt:lpstr>Formations and order of movement</vt:lpstr>
      <vt:lpstr>Formations and order of movement *Movement Techniques*</vt:lpstr>
      <vt:lpstr>Formations and order of movement *Dismount Team*</vt:lpstr>
      <vt:lpstr>Formations and order of movement *Dismount Squad/Section*</vt:lpstr>
      <vt:lpstr>Formations and order of movement *Mounted*</vt:lpstr>
      <vt:lpstr>Formations and order of movement *Mounted*</vt:lpstr>
      <vt:lpstr>SQD/SEC LDA crossing</vt:lpstr>
      <vt:lpstr>Small open danger area/Large open danger area</vt:lpstr>
      <vt:lpstr>Actions on contact</vt:lpstr>
      <vt:lpstr>Battle drills</vt:lpstr>
      <vt:lpstr>Battle drills</vt:lpstr>
      <vt:lpstr>Battle drills</vt:lpstr>
      <vt:lpstr>AA Priorities of work</vt:lpstr>
      <vt:lpstr>Five point contingency plan GOTWA</vt:lpstr>
      <vt:lpstr>Objective Rally Points</vt:lpstr>
      <vt:lpstr>Observation Posts</vt:lpstr>
      <vt:lpstr>Observation Post Selection</vt:lpstr>
      <vt:lpstr>Observation Post equipment</vt:lpstr>
      <vt:lpstr>Dismount movement to and occupation of an OP</vt:lpstr>
      <vt:lpstr>Dismount movement to and occupation of an OP</vt:lpstr>
      <vt:lpstr>Actions on the short and long halt</vt:lpstr>
      <vt:lpstr>READINESS CONDITIONS</vt:lpstr>
      <vt:lpstr>PowerPoint Presentation</vt:lpstr>
      <vt:lpstr>PowerPoint Presentation</vt:lpstr>
      <vt:lpstr>PowerPoint Presentation</vt:lpstr>
      <vt:lpstr>PowerPoint Presentation</vt:lpstr>
      <vt:lpstr>TERRAIN INDEX REFERENCE SYSTEM (TIRS)</vt:lpstr>
      <vt:lpstr>Hearing distances</vt:lpstr>
      <vt:lpstr>Vehicle data</vt:lpstr>
      <vt:lpstr>IDF ranges and risk estimate distance</vt:lpstr>
      <vt:lpstr>IDF ranges and risk estimate distance</vt:lpstr>
      <vt:lpstr>PowerPoint Presentation</vt:lpstr>
      <vt:lpstr>CCIR</vt:lpstr>
      <vt:lpstr>CCIR</vt:lpstr>
      <vt:lpstr>PowerPoint Presentation</vt:lpstr>
      <vt:lpstr>PowerPoint Presentation</vt:lpstr>
      <vt:lpstr>Contact &amp; Blue reports (operations)</vt:lpstr>
      <vt:lpstr>Contact &amp; Blue reports (operations)</vt:lpstr>
      <vt:lpstr>Contact &amp; Blue reports (operations)</vt:lpstr>
      <vt:lpstr>Contact &amp; Blue reports (operations)</vt:lpstr>
      <vt:lpstr>Contact &amp; Blue reports (operations)</vt:lpstr>
      <vt:lpstr>Contact &amp; Blue reports (operations)</vt:lpstr>
      <vt:lpstr>Contact &amp; Blue reports (operations)</vt:lpstr>
      <vt:lpstr>Green reports (intelligence)</vt:lpstr>
      <vt:lpstr>Yellow reports (logistics)</vt:lpstr>
      <vt:lpstr>Yellow reports (logistics)</vt:lpstr>
      <vt:lpstr>9 line MEDEVAC</vt:lpstr>
      <vt:lpstr>References</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DoD Admin</dc:creator>
  <cp:lastModifiedBy>Bruder, Joseph R SSG MIL USA TRADOC</cp:lastModifiedBy>
  <cp:revision>362</cp:revision>
  <cp:lastPrinted>2018-04-25T15:27:19Z</cp:lastPrinted>
  <dcterms:created xsi:type="dcterms:W3CDTF">2018-03-12T19:44:56Z</dcterms:created>
  <dcterms:modified xsi:type="dcterms:W3CDTF">2019-01-07T17:06:46Z</dcterms:modified>
  <cp:contentStatus/>
</cp:coreProperties>
</file>