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58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3" autoAdjust="0"/>
    <p:restoredTop sz="94660"/>
  </p:normalViewPr>
  <p:slideViewPr>
    <p:cSldViewPr snapToGrid="0">
      <p:cViewPr varScale="1">
        <p:scale>
          <a:sx n="83" d="100"/>
          <a:sy n="83" d="100"/>
        </p:scale>
        <p:origin x="504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u="sng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u="sng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A7D34A99-129E-4D23-94EE-E0B04F5DD22A}" type="slidenum">
              <a:rPr lang="en-US" altLang="en-US" sz="3200" b="1" u="sng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3200" b="1" u="sng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817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u="sng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u="sng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778F197-5689-4DB2-9C42-EDCA5E83EF82}" type="slidenum">
              <a:rPr lang="en-US" altLang="en-US" sz="3200" b="1" u="sng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3200" b="1" u="sng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873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u="sng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u="sng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8A2C95B-4D76-40C6-92BD-A491AEF35404}" type="slidenum">
              <a:rPr lang="en-US" altLang="en-US" sz="3200" b="1" u="sng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3200" b="1" u="sng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587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5385255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u="sng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u="sng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A7D34A99-129E-4D23-94EE-E0B04F5DD22A}" type="slidenum">
              <a:rPr lang="en-US" altLang="en-US" sz="3200" b="1" u="sng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3200" b="1" u="sng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416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u="sng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u="sng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6947F408-645B-4855-A202-C7B3B359D080}" type="slidenum">
              <a:rPr lang="en-US" altLang="en-US" sz="3200" b="1" u="sng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3200" b="1" u="sng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3777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6" descr="Picture4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51" y="88900"/>
            <a:ext cx="1236133" cy="89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5884" y="88901"/>
            <a:ext cx="1310216" cy="88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5"/>
          <p:cNvSpPr>
            <a:spLocks noChangeShapeType="1"/>
          </p:cNvSpPr>
          <p:nvPr userDrawn="1"/>
        </p:nvSpPr>
        <p:spPr bwMode="auto">
          <a:xfrm>
            <a:off x="1" y="6616700"/>
            <a:ext cx="833755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u="sng">
              <a:solidFill>
                <a:srgbClr val="000000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 userDrawn="1"/>
        </p:nvSpPr>
        <p:spPr bwMode="auto">
          <a:xfrm>
            <a:off x="8337551" y="6446839"/>
            <a:ext cx="272863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600" i="1" u="sng" dirty="0" smtClean="0">
                <a:solidFill>
                  <a:srgbClr val="000000"/>
                </a:solidFill>
              </a:rPr>
              <a:t>Army Reconnaissance Course</a:t>
            </a:r>
          </a:p>
        </p:txBody>
      </p:sp>
    </p:spTree>
    <p:extLst>
      <p:ext uri="{BB962C8B-B14F-4D97-AF65-F5344CB8AC3E}">
        <p14:creationId xmlns:p14="http://schemas.microsoft.com/office/powerpoint/2010/main" val="675148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u="sng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u="sng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BE2C366-1E53-4D0E-B86E-21393EAF3284}" type="slidenum">
              <a:rPr lang="en-US" altLang="en-US" sz="3200" b="1" u="sng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3200" b="1" u="sng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3683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u="sng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u="sng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AAD389DB-2ACC-42F8-8C6D-836E2DE35A40}" type="slidenum">
              <a:rPr lang="en-US" altLang="en-US" sz="3200" b="1" u="sng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3200" b="1" u="sng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482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u="sng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u="sng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8BF96AA-6BD6-46E0-BC29-E93B5417A2DB}" type="slidenum">
              <a:rPr lang="en-US" altLang="en-US" sz="3200" b="1" u="sng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3200" b="1" u="sng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9268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u="sng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u="sng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7D66AD94-3CC8-4AB1-BF5A-031883490D45}" type="slidenum">
              <a:rPr lang="en-US" altLang="en-US" sz="3200" b="1" u="sng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3200" b="1" u="sng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839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u="sng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u="sng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6947F408-645B-4855-A202-C7B3B359D080}" type="slidenum">
              <a:rPr lang="en-US" altLang="en-US" sz="3200" b="1" u="sng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3200" b="1" u="sng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7811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u="sng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u="sng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D3DC3E2-0E40-4577-93AF-B65F59847D12}" type="slidenum">
              <a:rPr lang="en-US" altLang="en-US" sz="3200" b="1" u="sng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3200" b="1" u="sng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3871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u="sng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u="sng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F622F47-B516-49AE-9A86-C52BFF9CBD7F}" type="slidenum">
              <a:rPr lang="en-US" altLang="en-US" sz="3200" b="1" u="sng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3200" b="1" u="sng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3196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u="sng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u="sng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778F197-5689-4DB2-9C42-EDCA5E83EF82}" type="slidenum">
              <a:rPr lang="en-US" altLang="en-US" sz="3200" b="1" u="sng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3200" b="1" u="sng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2470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u="sng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u="sng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8A2C95B-4D76-40C6-92BD-A491AEF35404}" type="slidenum">
              <a:rPr lang="en-US" altLang="en-US" sz="3200" b="1" u="sng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3200" b="1" u="sng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126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6" descr="Picture4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51" y="88900"/>
            <a:ext cx="1236133" cy="89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5884" y="88901"/>
            <a:ext cx="1310216" cy="88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5"/>
          <p:cNvSpPr>
            <a:spLocks noChangeShapeType="1"/>
          </p:cNvSpPr>
          <p:nvPr userDrawn="1"/>
        </p:nvSpPr>
        <p:spPr bwMode="auto">
          <a:xfrm>
            <a:off x="1" y="6616700"/>
            <a:ext cx="833755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u="sng">
              <a:solidFill>
                <a:srgbClr val="000000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 userDrawn="1"/>
        </p:nvSpPr>
        <p:spPr bwMode="auto">
          <a:xfrm>
            <a:off x="8337551" y="6446839"/>
            <a:ext cx="272863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600" i="1" u="sng" dirty="0" smtClean="0">
                <a:solidFill>
                  <a:srgbClr val="000000"/>
                </a:solidFill>
              </a:rPr>
              <a:t>Army Reconnaissance Course</a:t>
            </a:r>
          </a:p>
        </p:txBody>
      </p:sp>
    </p:spTree>
    <p:extLst>
      <p:ext uri="{BB962C8B-B14F-4D97-AF65-F5344CB8AC3E}">
        <p14:creationId xmlns:p14="http://schemas.microsoft.com/office/powerpoint/2010/main" val="139799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u="sng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u="sng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BE2C366-1E53-4D0E-B86E-21393EAF3284}" type="slidenum">
              <a:rPr lang="en-US" altLang="en-US" sz="3200" b="1" u="sng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3200" b="1" u="sng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752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u="sng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u="sng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AAD389DB-2ACC-42F8-8C6D-836E2DE35A40}" type="slidenum">
              <a:rPr lang="en-US" altLang="en-US" sz="3200" b="1" u="sng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3200" b="1" u="sng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21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u="sng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u="sng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8BF96AA-6BD6-46E0-BC29-E93B5417A2DB}" type="slidenum">
              <a:rPr lang="en-US" altLang="en-US" sz="3200" b="1" u="sng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3200" b="1" u="sng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854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u="sng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u="sng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7D66AD94-3CC8-4AB1-BF5A-031883490D45}" type="slidenum">
              <a:rPr lang="en-US" altLang="en-US" sz="3200" b="1" u="sng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3200" b="1" u="sng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995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u="sng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u="sng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D3DC3E2-0E40-4577-93AF-B65F59847D12}" type="slidenum">
              <a:rPr lang="en-US" altLang="en-US" sz="3200" b="1" u="sng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3200" b="1" u="sng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01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u="sng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u="sng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F622F47-B516-49AE-9A86-C52BFF9CBD7F}" type="slidenum">
              <a:rPr lang="en-US" altLang="en-US" sz="3200" b="1" u="sng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3200" b="1" u="sng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029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15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5884" y="88901"/>
            <a:ext cx="1310216" cy="88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Line 5"/>
          <p:cNvSpPr>
            <a:spLocks noChangeShapeType="1"/>
          </p:cNvSpPr>
          <p:nvPr userDrawn="1"/>
        </p:nvSpPr>
        <p:spPr bwMode="auto">
          <a:xfrm>
            <a:off x="1" y="6616700"/>
            <a:ext cx="833755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u="sng">
              <a:solidFill>
                <a:srgbClr val="000000"/>
              </a:solidFill>
            </a:endParaRPr>
          </a:p>
        </p:txBody>
      </p:sp>
      <p:sp>
        <p:nvSpPr>
          <p:cNvPr id="18" name="Text Box 4"/>
          <p:cNvSpPr txBox="1">
            <a:spLocks noChangeArrowheads="1"/>
          </p:cNvSpPr>
          <p:nvPr userDrawn="1"/>
        </p:nvSpPr>
        <p:spPr bwMode="auto">
          <a:xfrm>
            <a:off x="8337551" y="6446839"/>
            <a:ext cx="196399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600" i="1" u="sng" dirty="0" smtClean="0">
                <a:solidFill>
                  <a:srgbClr val="000000"/>
                </a:solidFill>
              </a:rPr>
              <a:t>Scout Leader Course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" y="0"/>
            <a:ext cx="1221971" cy="117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087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US" sz="4000" b="1" kern="1200" dirty="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Content Placeholder 6" descr="Picture4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51" y="88900"/>
            <a:ext cx="1236133" cy="89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5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5884" y="88901"/>
            <a:ext cx="1310216" cy="88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Line 5"/>
          <p:cNvSpPr>
            <a:spLocks noChangeShapeType="1"/>
          </p:cNvSpPr>
          <p:nvPr userDrawn="1"/>
        </p:nvSpPr>
        <p:spPr bwMode="auto">
          <a:xfrm>
            <a:off x="1" y="6616700"/>
            <a:ext cx="833755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u="sng">
              <a:solidFill>
                <a:srgbClr val="000000"/>
              </a:solidFill>
            </a:endParaRPr>
          </a:p>
        </p:txBody>
      </p:sp>
      <p:sp>
        <p:nvSpPr>
          <p:cNvPr id="18" name="Text Box 4"/>
          <p:cNvSpPr txBox="1">
            <a:spLocks noChangeArrowheads="1"/>
          </p:cNvSpPr>
          <p:nvPr userDrawn="1"/>
        </p:nvSpPr>
        <p:spPr bwMode="auto">
          <a:xfrm>
            <a:off x="8337551" y="6446839"/>
            <a:ext cx="201529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600" i="1" u="sng" dirty="0" smtClean="0">
                <a:solidFill>
                  <a:srgbClr val="000000"/>
                </a:solidFill>
              </a:rPr>
              <a:t>Scout</a:t>
            </a:r>
            <a:r>
              <a:rPr lang="en-US" altLang="en-US" sz="1600" i="1" u="sng" baseline="0" dirty="0" smtClean="0">
                <a:solidFill>
                  <a:srgbClr val="000000"/>
                </a:solidFill>
              </a:rPr>
              <a:t> Leader Course </a:t>
            </a:r>
            <a:endParaRPr lang="en-US" altLang="en-US" sz="1600" i="1" u="sng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56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US" sz="4000" b="1" kern="1200" dirty="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Box 3"/>
          <p:cNvSpPr txBox="1">
            <a:spLocks noChangeArrowheads="1"/>
          </p:cNvSpPr>
          <p:nvPr/>
        </p:nvSpPr>
        <p:spPr bwMode="auto">
          <a:xfrm>
            <a:off x="2851150" y="1"/>
            <a:ext cx="66309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  <a:cs typeface="Arial" panose="020B0604020202020204" pitchFamily="34" charset="0"/>
              </a:rPr>
              <a:t>Winter Packing List (1 OCT – 31 MAR)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654175" y="909638"/>
            <a:ext cx="9024938" cy="5715000"/>
          </a:xfrm>
          <a:prstGeom prst="rect">
            <a:avLst/>
          </a:prstGeom>
          <a:noFill/>
        </p:spPr>
        <p:txBody>
          <a:bodyPr/>
          <a:lstStyle/>
          <a:p>
            <a:pPr marL="381000" indent="-3810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600" u="sng" kern="0" dirty="0">
                <a:solidFill>
                  <a:srgbClr val="000000"/>
                </a:solidFill>
              </a:rPr>
              <a:t>Worn</a:t>
            </a:r>
            <a:r>
              <a:rPr lang="en-US" u="sng" kern="0" dirty="0">
                <a:solidFill>
                  <a:srgbClr val="000000"/>
                </a:solidFill>
              </a:rPr>
              <a:t>:</a:t>
            </a:r>
            <a:r>
              <a:rPr lang="en-US" sz="2400" u="sng" kern="0" dirty="0">
                <a:solidFill>
                  <a:srgbClr val="000000"/>
                </a:solidFill>
              </a:rPr>
              <a:t> </a:t>
            </a:r>
            <a:r>
              <a:rPr lang="en-US" sz="1400" u="sng" kern="0" dirty="0">
                <a:solidFill>
                  <a:srgbClr val="000000"/>
                </a:solidFill>
              </a:rPr>
              <a:t>ACU/OCP, Belt, Boots, PC, ID Card, ID Tags, Goggles or APEL Approved Eye Protection, Gloves</a:t>
            </a:r>
          </a:p>
          <a:p>
            <a:pPr marL="381000" indent="-3810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600" u="sng" kern="0" dirty="0">
                <a:solidFill>
                  <a:srgbClr val="000000"/>
                </a:solidFill>
              </a:rPr>
              <a:t>FLC</a:t>
            </a:r>
          </a:p>
          <a:p>
            <a:pPr marL="838200" lvl="1" indent="-3810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1400" u="sng" kern="0" dirty="0">
                <a:solidFill>
                  <a:srgbClr val="000000"/>
                </a:solidFill>
              </a:rPr>
              <a:t>1 x Lensatic Compass</a:t>
            </a:r>
          </a:p>
          <a:p>
            <a:pPr marL="838200" lvl="1" indent="-3810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1400" u="sng" kern="0" dirty="0">
                <a:solidFill>
                  <a:srgbClr val="000000"/>
                </a:solidFill>
              </a:rPr>
              <a:t>FLC Complete or Equivalent (Rack, Plate Carrier, </a:t>
            </a:r>
            <a:r>
              <a:rPr lang="en-US" sz="1400" u="sng" kern="0" dirty="0" err="1">
                <a:solidFill>
                  <a:srgbClr val="000000"/>
                </a:solidFill>
              </a:rPr>
              <a:t>etc</a:t>
            </a:r>
            <a:r>
              <a:rPr lang="en-US" sz="1400" u="sng" kern="0" dirty="0">
                <a:solidFill>
                  <a:srgbClr val="000000"/>
                </a:solidFill>
              </a:rPr>
              <a:t>)</a:t>
            </a:r>
            <a:endParaRPr lang="en-US" sz="1400" u="sng" kern="0" dirty="0">
              <a:solidFill>
                <a:srgbClr val="FF0000"/>
              </a:solidFill>
            </a:endParaRPr>
          </a:p>
          <a:p>
            <a:pPr marL="838200" lvl="1" indent="-3810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1400" u="sng" kern="0" dirty="0">
                <a:solidFill>
                  <a:srgbClr val="000000"/>
                </a:solidFill>
              </a:rPr>
              <a:t>1 x Whistle</a:t>
            </a:r>
          </a:p>
          <a:p>
            <a:pPr marL="838200" lvl="1" indent="-3810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1400" u="sng" kern="0" dirty="0">
                <a:solidFill>
                  <a:srgbClr val="000000"/>
                </a:solidFill>
              </a:rPr>
              <a:t>Alcohol Pens and Eraser</a:t>
            </a:r>
          </a:p>
          <a:p>
            <a:pPr marL="838200" lvl="1" indent="-3810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1400" u="sng" kern="0" dirty="0">
                <a:solidFill>
                  <a:srgbClr val="000000"/>
                </a:solidFill>
              </a:rPr>
              <a:t>Protractor</a:t>
            </a:r>
          </a:p>
          <a:p>
            <a:pPr marL="838200" lvl="1" indent="-3810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1400" u="sng" kern="0" dirty="0">
                <a:solidFill>
                  <a:srgbClr val="000000"/>
                </a:solidFill>
              </a:rPr>
              <a:t>Red lens headlamp or flashlight</a:t>
            </a:r>
          </a:p>
          <a:p>
            <a:pPr marL="838200" lvl="1" indent="-3810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1400" u="sng" kern="0" dirty="0">
                <a:solidFill>
                  <a:srgbClr val="000000"/>
                </a:solidFill>
              </a:rPr>
              <a:t>1x chemlight (provided)</a:t>
            </a:r>
          </a:p>
          <a:p>
            <a:pPr marL="838200" lvl="1" indent="-3810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1400" u="sng" kern="0" dirty="0">
                <a:solidFill>
                  <a:srgbClr val="FF0000"/>
                </a:solidFill>
              </a:rPr>
              <a:t>Issued Bushmaster Map</a:t>
            </a:r>
            <a:endParaRPr lang="en-US" sz="1400" u="sng" kern="0" dirty="0">
              <a:solidFill>
                <a:srgbClr val="000000"/>
              </a:solidFill>
            </a:endParaRPr>
          </a:p>
          <a:p>
            <a:pPr marL="381000" indent="-3810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600" u="sng" kern="0" dirty="0">
                <a:solidFill>
                  <a:srgbClr val="000000"/>
                </a:solidFill>
              </a:rPr>
              <a:t>Ruck Sack</a:t>
            </a:r>
          </a:p>
          <a:p>
            <a:pPr marL="838200" lvl="1" indent="-3810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1400" u="sng" kern="0" dirty="0">
                <a:solidFill>
                  <a:srgbClr val="000000"/>
                </a:solidFill>
              </a:rPr>
              <a:t>1x MRE (provided)</a:t>
            </a:r>
          </a:p>
          <a:p>
            <a:pPr marL="838200" lvl="1" indent="-3810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1400" u="sng" kern="0" dirty="0">
                <a:solidFill>
                  <a:srgbClr val="000000"/>
                </a:solidFill>
              </a:rPr>
              <a:t>1 Pair of Socks, </a:t>
            </a:r>
          </a:p>
          <a:p>
            <a:pPr marL="838200" lvl="1" indent="-3810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1400" u="sng" kern="0" dirty="0">
                <a:solidFill>
                  <a:srgbClr val="000000"/>
                </a:solidFill>
              </a:rPr>
              <a:t>WW or Gortex  Top</a:t>
            </a:r>
          </a:p>
          <a:p>
            <a:pPr marL="838200" lvl="1" indent="-3810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1400" u="sng" kern="0" dirty="0">
                <a:solidFill>
                  <a:srgbClr val="000000"/>
                </a:solidFill>
              </a:rPr>
              <a:t>WW or Gortex Bottom</a:t>
            </a:r>
          </a:p>
          <a:p>
            <a:pPr marL="838200" lvl="1" indent="-3810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1400" u="sng" kern="0" dirty="0">
                <a:solidFill>
                  <a:srgbClr val="000000"/>
                </a:solidFill>
              </a:rPr>
              <a:t>ACH w/ NVG mount</a:t>
            </a:r>
          </a:p>
          <a:p>
            <a:pPr marL="838200" lvl="1" indent="-3810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1400" u="sng" kern="0" dirty="0">
                <a:solidFill>
                  <a:srgbClr val="000000"/>
                </a:solidFill>
              </a:rPr>
              <a:t>5 quarts or 160oz of water (</a:t>
            </a:r>
            <a:r>
              <a:rPr lang="en-US" sz="1400" u="sng" kern="0" dirty="0" err="1">
                <a:solidFill>
                  <a:srgbClr val="000000"/>
                </a:solidFill>
              </a:rPr>
              <a:t>eg</a:t>
            </a:r>
            <a:r>
              <a:rPr lang="en-US" sz="1400" u="sng" kern="0" dirty="0">
                <a:solidFill>
                  <a:srgbClr val="000000"/>
                </a:solidFill>
              </a:rPr>
              <a:t>. 100oz camelback &amp; 2x 1 quart canteens)</a:t>
            </a:r>
          </a:p>
          <a:p>
            <a:pPr marL="838200" lvl="1" indent="-3810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1400" u="sng" kern="0" dirty="0">
                <a:solidFill>
                  <a:srgbClr val="000000"/>
                </a:solidFill>
              </a:rPr>
              <a:t>Bug Spray &amp; Sunscreen optional</a:t>
            </a:r>
          </a:p>
          <a:p>
            <a:pPr marL="838200" lvl="1" indent="-3810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1400" u="sng" kern="0" dirty="0">
                <a:solidFill>
                  <a:srgbClr val="000000"/>
                </a:solidFill>
              </a:rPr>
              <a:t>Fleece Cap </a:t>
            </a:r>
          </a:p>
          <a:p>
            <a:pPr marL="838200" lvl="1" indent="-3810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1400" u="sng" kern="0" dirty="0">
                <a:solidFill>
                  <a:srgbClr val="000000"/>
                </a:solidFill>
              </a:rPr>
              <a:t>Gator Neck</a:t>
            </a:r>
          </a:p>
          <a:p>
            <a:pPr marL="838200" lvl="1" indent="-3810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1400" u="sng" kern="0" dirty="0">
                <a:solidFill>
                  <a:srgbClr val="FF0000"/>
                </a:solidFill>
              </a:rPr>
              <a:t>Personally owned cellphone (In E-Bag)</a:t>
            </a:r>
            <a:endParaRPr lang="en-US" sz="1400" u="sng" kern="0" dirty="0">
              <a:solidFill>
                <a:srgbClr val="000000"/>
              </a:solidFill>
            </a:endParaRPr>
          </a:p>
          <a:p>
            <a:pPr marL="381000" indent="-3810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600" u="sng" kern="0" dirty="0">
                <a:solidFill>
                  <a:srgbClr val="FF0000"/>
                </a:solidFill>
              </a:rPr>
              <a:t>Optional</a:t>
            </a:r>
          </a:p>
          <a:p>
            <a:pPr marL="838200" lvl="1" indent="-3810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1400" u="sng" kern="0" dirty="0">
                <a:solidFill>
                  <a:srgbClr val="FF0000"/>
                </a:solidFill>
              </a:rPr>
              <a:t>Personally owned GPS </a:t>
            </a:r>
          </a:p>
          <a:p>
            <a:pPr marL="838200" lvl="1" indent="-3810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1400" u="sng" kern="0" dirty="0">
                <a:solidFill>
                  <a:srgbClr val="FF0000"/>
                </a:solidFill>
              </a:rPr>
              <a:t>Bug Spray &amp; Sunscreen</a:t>
            </a:r>
            <a:endParaRPr lang="en-US" sz="1400" b="1" u="sng" kern="0" dirty="0">
              <a:solidFill>
                <a:srgbClr val="FF0000"/>
              </a:solidFill>
              <a:cs typeface="Arial" charset="0"/>
            </a:endParaRPr>
          </a:p>
          <a:p>
            <a:pPr lvl="1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400" b="1" u="sng" kern="0" dirty="0">
                <a:solidFill>
                  <a:srgbClr val="FF0000"/>
                </a:solidFill>
                <a:cs typeface="Arial" charset="0"/>
              </a:rPr>
              <a:t>NOTE: - ALL STUDENTS WILL HAVE A TOTAL OF 5 Quarts of water on them at ALL TIMES! Drink Continually and REFILL ALL WATER at EVERY POINT!!!!!</a:t>
            </a:r>
            <a:endParaRPr lang="en-US" sz="1400" u="sng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7142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654175" y="969351"/>
            <a:ext cx="9024937" cy="5715000"/>
          </a:xfrm>
          <a:prstGeom prst="rect">
            <a:avLst/>
          </a:prstGeom>
          <a:noFill/>
        </p:spPr>
        <p:txBody>
          <a:bodyPr/>
          <a:lstStyle/>
          <a:p>
            <a:pPr marL="381000" indent="-3810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600" b="1" u="sng" kern="0" dirty="0">
                <a:solidFill>
                  <a:srgbClr val="000000"/>
                </a:solidFill>
              </a:rPr>
              <a:t>Worn:</a:t>
            </a:r>
            <a:r>
              <a:rPr lang="en-US" sz="1600" u="sng" kern="0" dirty="0">
                <a:solidFill>
                  <a:srgbClr val="000000"/>
                </a:solidFill>
              </a:rPr>
              <a:t> </a:t>
            </a:r>
            <a:r>
              <a:rPr lang="en-US" sz="1400" u="sng" kern="0" dirty="0">
                <a:solidFill>
                  <a:srgbClr val="000000"/>
                </a:solidFill>
              </a:rPr>
              <a:t>ACU/OCP, Belt, Boots, PC, ID Card, ID Tags, Goggles or APEL Approved Eye Protection, Gloves</a:t>
            </a:r>
            <a:endParaRPr lang="en-US" sz="1600" u="sng" kern="0" dirty="0">
              <a:solidFill>
                <a:srgbClr val="000000"/>
              </a:solidFill>
            </a:endParaRPr>
          </a:p>
          <a:p>
            <a:pPr marL="381000" indent="-3810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endParaRPr lang="en-US" sz="1200" b="1" u="sng" kern="0" dirty="0">
              <a:solidFill>
                <a:srgbClr val="000000"/>
              </a:solidFill>
            </a:endParaRPr>
          </a:p>
          <a:p>
            <a:pPr marL="381000" indent="-3810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600" b="1" u="sng" kern="0" dirty="0">
                <a:solidFill>
                  <a:srgbClr val="000000"/>
                </a:solidFill>
              </a:rPr>
              <a:t>FLC</a:t>
            </a:r>
            <a:endParaRPr lang="en-US" sz="1600" u="sng" kern="0" dirty="0">
              <a:solidFill>
                <a:srgbClr val="000000"/>
              </a:solidFill>
            </a:endParaRPr>
          </a:p>
          <a:p>
            <a:pPr marL="838200" lvl="1" indent="-3810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1400" u="sng" kern="0" dirty="0">
                <a:solidFill>
                  <a:srgbClr val="000000"/>
                </a:solidFill>
              </a:rPr>
              <a:t>1 x Lensatic Compass</a:t>
            </a:r>
          </a:p>
          <a:p>
            <a:pPr marL="838200" lvl="1" indent="-3810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1400" u="sng" kern="0" dirty="0">
                <a:solidFill>
                  <a:srgbClr val="000000"/>
                </a:solidFill>
              </a:rPr>
              <a:t>FLC Complete or Equivalent (Rack, Plate Carrier, </a:t>
            </a:r>
            <a:r>
              <a:rPr lang="en-US" sz="1400" u="sng" kern="0" dirty="0" err="1">
                <a:solidFill>
                  <a:srgbClr val="000000"/>
                </a:solidFill>
              </a:rPr>
              <a:t>etc</a:t>
            </a:r>
            <a:r>
              <a:rPr lang="en-US" sz="1400" u="sng" kern="0" dirty="0">
                <a:solidFill>
                  <a:srgbClr val="000000"/>
                </a:solidFill>
              </a:rPr>
              <a:t>)</a:t>
            </a:r>
            <a:endParaRPr lang="en-US" sz="1400" u="sng" kern="0" dirty="0">
              <a:solidFill>
                <a:srgbClr val="FF0000"/>
              </a:solidFill>
            </a:endParaRPr>
          </a:p>
          <a:p>
            <a:pPr marL="838200" lvl="1" indent="-3810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1400" u="sng" kern="0" dirty="0">
                <a:solidFill>
                  <a:srgbClr val="000000"/>
                </a:solidFill>
              </a:rPr>
              <a:t>1 x Whistle</a:t>
            </a:r>
          </a:p>
          <a:p>
            <a:pPr marL="838200" lvl="1" indent="-3810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1400" u="sng" kern="0" dirty="0">
                <a:solidFill>
                  <a:srgbClr val="000000"/>
                </a:solidFill>
              </a:rPr>
              <a:t>Alcohol Pens and Eraser</a:t>
            </a:r>
          </a:p>
          <a:p>
            <a:pPr marL="838200" lvl="1" indent="-3810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1400" u="sng" kern="0" dirty="0">
                <a:solidFill>
                  <a:srgbClr val="000000"/>
                </a:solidFill>
              </a:rPr>
              <a:t>Protractor</a:t>
            </a:r>
          </a:p>
          <a:p>
            <a:pPr marL="838200" lvl="1" indent="-3810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1400" u="sng" kern="0" dirty="0">
                <a:solidFill>
                  <a:srgbClr val="000000"/>
                </a:solidFill>
              </a:rPr>
              <a:t>Red lens headlamp or flashlight</a:t>
            </a:r>
          </a:p>
          <a:p>
            <a:pPr marL="838200" lvl="1" indent="-3810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1400" u="sng" kern="0" dirty="0">
                <a:solidFill>
                  <a:srgbClr val="000000"/>
                </a:solidFill>
              </a:rPr>
              <a:t>1x chemlight (provided)</a:t>
            </a:r>
          </a:p>
          <a:p>
            <a:pPr marL="838200" lvl="1" indent="-3810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1400" u="sng" kern="0" dirty="0">
                <a:solidFill>
                  <a:srgbClr val="FF0000"/>
                </a:solidFill>
              </a:rPr>
              <a:t>Issued Bushmaster Map</a:t>
            </a:r>
            <a:endParaRPr lang="en-US" sz="1400" b="1" u="sng" kern="0" dirty="0">
              <a:solidFill>
                <a:srgbClr val="FF0000"/>
              </a:solidFill>
            </a:endParaRPr>
          </a:p>
          <a:p>
            <a:pPr marL="381000" indent="-3810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600" b="1" u="sng" kern="0" dirty="0">
                <a:solidFill>
                  <a:srgbClr val="000000"/>
                </a:solidFill>
              </a:rPr>
              <a:t>Ruck Sack</a:t>
            </a:r>
          </a:p>
          <a:p>
            <a:pPr marL="838200" lvl="1" indent="-3810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1400" u="sng" kern="0" dirty="0">
                <a:solidFill>
                  <a:srgbClr val="000000"/>
                </a:solidFill>
              </a:rPr>
              <a:t>1x MRE (provided)</a:t>
            </a:r>
          </a:p>
          <a:p>
            <a:pPr marL="838200" lvl="1" indent="-3810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1400" u="sng" kern="0" dirty="0">
                <a:solidFill>
                  <a:srgbClr val="000000"/>
                </a:solidFill>
              </a:rPr>
              <a:t>1 Pair of Socks, </a:t>
            </a:r>
          </a:p>
          <a:p>
            <a:pPr marL="838200" lvl="1" indent="-3810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1400" u="sng" kern="0" dirty="0">
                <a:solidFill>
                  <a:srgbClr val="000000"/>
                </a:solidFill>
              </a:rPr>
              <a:t>WW or Gortex  Top</a:t>
            </a:r>
          </a:p>
          <a:p>
            <a:pPr marL="838200" lvl="1" indent="-3810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1400" u="sng" kern="0" dirty="0">
                <a:solidFill>
                  <a:srgbClr val="000000"/>
                </a:solidFill>
              </a:rPr>
              <a:t>ACH w/ NVG mount</a:t>
            </a:r>
          </a:p>
          <a:p>
            <a:pPr marL="838200" lvl="1" indent="-3810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1400" u="sng" kern="0" dirty="0">
                <a:solidFill>
                  <a:srgbClr val="000000"/>
                </a:solidFill>
              </a:rPr>
              <a:t>7 quarts or 244oz of water (</a:t>
            </a:r>
            <a:r>
              <a:rPr lang="en-US" sz="1400" u="sng" kern="0" dirty="0" err="1">
                <a:solidFill>
                  <a:srgbClr val="000000"/>
                </a:solidFill>
              </a:rPr>
              <a:t>eg</a:t>
            </a:r>
            <a:r>
              <a:rPr lang="en-US" sz="1400" u="sng" kern="0" dirty="0">
                <a:solidFill>
                  <a:srgbClr val="000000"/>
                </a:solidFill>
              </a:rPr>
              <a:t>. 100oz camelback &amp; 4x 1 quart canteens or 2x 2 quart canteens)</a:t>
            </a:r>
          </a:p>
          <a:p>
            <a:pPr marL="838200" lvl="1" indent="-3810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1400" u="sng" kern="0" dirty="0">
                <a:solidFill>
                  <a:srgbClr val="FF0000"/>
                </a:solidFill>
              </a:rPr>
              <a:t>Personally owned cellphone (in E-Bag)</a:t>
            </a:r>
            <a:endParaRPr lang="en-US" sz="1400" u="sng" kern="0" dirty="0">
              <a:solidFill>
                <a:srgbClr val="000000"/>
              </a:solidFill>
            </a:endParaRPr>
          </a:p>
          <a:p>
            <a:pPr marL="381000" indent="-3810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600" b="1" u="sng" kern="0" dirty="0">
                <a:solidFill>
                  <a:srgbClr val="FF0000"/>
                </a:solidFill>
              </a:rPr>
              <a:t>Optional</a:t>
            </a:r>
          </a:p>
          <a:p>
            <a:pPr marL="838200" lvl="1" indent="-3810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1400" u="sng" kern="0" dirty="0">
                <a:solidFill>
                  <a:srgbClr val="FF0000"/>
                </a:solidFill>
              </a:rPr>
              <a:t>Personally owned GPS </a:t>
            </a:r>
          </a:p>
          <a:p>
            <a:pPr marL="838200" lvl="1" indent="-3810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1400" u="sng" kern="0" dirty="0">
                <a:solidFill>
                  <a:srgbClr val="FF0000"/>
                </a:solidFill>
              </a:rPr>
              <a:t>Bug Spray &amp; Sunscreen optional</a:t>
            </a:r>
            <a:endParaRPr lang="en-US" sz="1600" u="sng" kern="0" dirty="0">
              <a:solidFill>
                <a:srgbClr val="FF0000"/>
              </a:solidFill>
            </a:endParaRPr>
          </a:p>
          <a:p>
            <a:pPr lvl="1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US" sz="1600" b="1" u="sng" kern="0" dirty="0">
              <a:solidFill>
                <a:srgbClr val="FF0000"/>
              </a:solidFill>
            </a:endParaRPr>
          </a:p>
          <a:p>
            <a:pPr lvl="1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600" b="1" u="sng" kern="0" dirty="0">
                <a:solidFill>
                  <a:srgbClr val="FF0000"/>
                </a:solidFill>
              </a:rPr>
              <a:t>NOTE: - ALL STUDENTS WILL HAVE A TOTAL OF 7 Quarts of water on them at ALL TIMES! Drink Continually and REFILL ALL WATER at EVERY POINT!!!!!</a:t>
            </a: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2747963" y="1"/>
            <a:ext cx="68373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cs typeface="Arial" panose="020B0604020202020204" pitchFamily="34" charset="0"/>
              </a:rPr>
              <a:t>Summer Packing List (1 APR – 30 SEP)</a:t>
            </a:r>
          </a:p>
        </p:txBody>
      </p:sp>
    </p:spTree>
    <p:extLst>
      <p:ext uri="{BB962C8B-B14F-4D97-AF65-F5344CB8AC3E}">
        <p14:creationId xmlns:p14="http://schemas.microsoft.com/office/powerpoint/2010/main" val="20680540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2747963" y="1"/>
            <a:ext cx="68373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 b="1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cs typeface="Arial" panose="020B0604020202020204" pitchFamily="34" charset="0"/>
              </a:rPr>
              <a:t>Summer Packing List (1 APR – 30 SEP)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171576"/>
            <a:ext cx="1234190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NOTE: The personally owned cell phone and GPS are purely for emergency purposes.  They will be placed into</a:t>
            </a:r>
          </a:p>
          <a:p>
            <a:r>
              <a:rPr lang="en-US" dirty="0" smtClean="0"/>
              <a:t>an Emergency bag provided by the course cadre.  The bag will be checked at each point, if it is discovered to be </a:t>
            </a:r>
          </a:p>
          <a:p>
            <a:r>
              <a:rPr lang="en-US" dirty="0"/>
              <a:t>t</a:t>
            </a:r>
            <a:r>
              <a:rPr lang="en-US" dirty="0" smtClean="0"/>
              <a:t>ampered with, the student will be an automatic NO GO.  Cell phones and GPS devices will only be used in emergency</a:t>
            </a:r>
          </a:p>
          <a:p>
            <a:r>
              <a:rPr lang="en-US" dirty="0" smtClean="0"/>
              <a:t>Situations, such as, but not limited to:  real-world injury requiring assistance, time has expired and the student is lost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658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8FDCB"/>
        </a:solidFill>
        <a:ln w="9525" cap="flat" cmpd="sng" algn="ctr">
          <a:solidFill>
            <a:srgbClr val="3366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8FDCB"/>
        </a:solidFill>
        <a:ln w="9525" cap="flat" cmpd="sng" algn="ctr">
          <a:solidFill>
            <a:srgbClr val="3366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8FDCB"/>
        </a:solidFill>
        <a:ln w="9525" cap="flat" cmpd="sng" algn="ctr">
          <a:solidFill>
            <a:srgbClr val="3366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8FDCB"/>
        </a:solidFill>
        <a:ln w="9525" cap="flat" cmpd="sng" algn="ctr">
          <a:solidFill>
            <a:srgbClr val="3366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429</Words>
  <Application>Microsoft Office PowerPoint</Application>
  <PresentationFormat>Widescreen</PresentationFormat>
  <Paragraphs>55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Default Design</vt:lpstr>
      <vt:lpstr>1_Default Design</vt:lpstr>
      <vt:lpstr>PowerPoint Presentation</vt:lpstr>
      <vt:lpstr>PowerPoint Presentation</vt:lpstr>
      <vt:lpstr>PowerPoint Presentation</vt:lpstr>
    </vt:vector>
  </TitlesOfParts>
  <Company>United States Army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Amenta, Adam W SSG MIL USA TRADOC</dc:creator>
  <cp:lastModifiedBy>James, Jimmy L CTR USA TRADOC</cp:lastModifiedBy>
  <cp:revision>4</cp:revision>
  <dcterms:created xsi:type="dcterms:W3CDTF">2019-01-22T15:44:12Z</dcterms:created>
  <dcterms:modified xsi:type="dcterms:W3CDTF">2020-02-06T21:20:30Z</dcterms:modified>
</cp:coreProperties>
</file>